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7" r:id="rId4"/>
    <p:sldId id="268" r:id="rId5"/>
    <p:sldId id="270" r:id="rId6"/>
    <p:sldId id="295" r:id="rId7"/>
    <p:sldId id="452" r:id="rId8"/>
    <p:sldId id="453" r:id="rId9"/>
    <p:sldId id="454" r:id="rId10"/>
    <p:sldId id="45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01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CE5C8-CA14-4F25-BB86-D5708A73C703}" type="datetimeFigureOut">
              <a:rPr lang="en-CA" smtClean="0"/>
              <a:t>2024-03-01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E41AB-6AC3-413E-B95C-9D45D1DB1B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2451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26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To this end, I’ve developed a variety of R packages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7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DE8F-B1DC-4B22-83A0-745F0342F1A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9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0FFE-A3E4-44DB-91BF-8DD78BC6187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7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9321-86D5-4076-881B-CC626645E53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66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8782-44D7-4571-A422-7459FE37BE3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&lt;#&gt;</a:t>
            </a:r>
          </a:p>
        </p:txBody>
      </p:sp>
    </p:spTree>
    <p:extLst>
      <p:ext uri="{BB962C8B-B14F-4D97-AF65-F5344CB8AC3E}">
        <p14:creationId xmlns:p14="http://schemas.microsoft.com/office/powerpoint/2010/main" val="269899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6FD3-8BFA-4CF9-9CFE-96E20EDEC8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6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99B2-B280-4D8C-B34F-A4B7C7C7C23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30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1785-547D-40AD-81B3-4A9D3723B49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3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9F87-1A1F-4A05-8DCB-CF31DCE704A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89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7E99-A15D-4CF6-9403-B89869396E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8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5C01-3DED-4DC8-97AA-3F2F51376B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60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20A2-218D-4AD6-9F54-9A5CC2621E4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86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63000-E3F7-47E9-9EAE-71F3ECC8539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&lt;#&gt;</a:t>
            </a:r>
          </a:p>
        </p:txBody>
      </p:sp>
    </p:spTree>
    <p:extLst>
      <p:ext uri="{BB962C8B-B14F-4D97-AF65-F5344CB8AC3E}">
        <p14:creationId xmlns:p14="http://schemas.microsoft.com/office/powerpoint/2010/main" val="73010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0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2060"/>
        </a:buClr>
        <a:buSzPct val="11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2060"/>
        </a:buClr>
        <a:buSzPct val="110000"/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2060"/>
        </a:buClr>
        <a:buSzPct val="110000"/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riendly.github.io/Vis-MLM-book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hyperlink" Target="https://github.com/friendly/friendly/blob/main/packages.md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84426"/>
            <a:ext cx="7772400" cy="1752599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Multivariate Data &amp; Models with R</a:t>
            </a:r>
            <a:br>
              <a:rPr lang="en-US" dirty="0"/>
            </a:br>
            <a:r>
              <a:rPr lang="en-US" dirty="0"/>
              <a:t>A preview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QM Forum, Mar. 2024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  <a:hlinkClick r:id="rId2"/>
              </a:rPr>
              <a:t>https://friendly.github.io/Vis-MLM-book/</a:t>
            </a:r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F0A03-5283-F56B-7131-4F7CCE79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84CF3-46EC-480E-3843-56E2D5A01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Penguins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65C7C-0FE8-1529-BA24-61F685220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A group of penguins standing in a row&#10;&#10;Description automatically generated">
            <a:extLst>
              <a:ext uri="{FF2B5EF4-FFF2-40B4-BE49-F238E27FC236}">
                <a16:creationId xmlns:a16="http://schemas.microsoft.com/office/drawing/2014/main" id="{AB3EC107-3E2B-3821-B186-5F4A73C19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002280"/>
            <a:ext cx="4267200" cy="2560320"/>
          </a:xfrm>
          <a:prstGeom prst="rect">
            <a:avLst/>
          </a:prstGeom>
        </p:spPr>
      </p:pic>
      <p:pic>
        <p:nvPicPr>
          <p:cNvPr id="8" name="Picture 7" descr="A bird with a beak and a pointy nose&#10;&#10;Description automatically generated with medium confidence">
            <a:extLst>
              <a:ext uri="{FF2B5EF4-FFF2-40B4-BE49-F238E27FC236}">
                <a16:creationId xmlns:a16="http://schemas.microsoft.com/office/drawing/2014/main" id="{9A763808-9751-268C-6F48-E4CCFB7A3D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3048001"/>
            <a:ext cx="3788194" cy="24383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10FD1D-0DF7-5A08-16F9-A3CFD1FCBC3F}"/>
              </a:ext>
            </a:extLst>
          </p:cNvPr>
          <p:cNvSpPr txBox="1"/>
          <p:nvPr/>
        </p:nvSpPr>
        <p:spPr>
          <a:xfrm>
            <a:off x="457200" y="1143000"/>
            <a:ext cx="8229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Data on penguin species observed in the Palmer Archipelago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Species: </a:t>
            </a:r>
            <a:r>
              <a:rPr lang="en-CA" sz="1600" dirty="0" err="1"/>
              <a:t>Adélie</a:t>
            </a:r>
            <a:r>
              <a:rPr lang="en-CA" sz="1600" dirty="0"/>
              <a:t>, Chinstrap &amp; Gentoo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Islands: Biscoe, Dream &amp; Torgersen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Years: 2007, 2008,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Sex: Male, Female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Four measures:  Bill length,  Bill depth,  Flipper length, Body mass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8EE8DA-4DFA-19F0-21C5-9E1AF894D970}"/>
              </a:ext>
            </a:extLst>
          </p:cNvPr>
          <p:cNvSpPr txBox="1"/>
          <p:nvPr/>
        </p:nvSpPr>
        <p:spPr>
          <a:xfrm>
            <a:off x="457200" y="5867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Purpose: examine </a:t>
            </a:r>
            <a:r>
              <a:rPr lang="en-CA" dirty="0" err="1"/>
              <a:t>diff</a:t>
            </a:r>
            <a:r>
              <a:rPr lang="en-CA" baseline="30000" dirty="0" err="1"/>
              <a:t>ces</a:t>
            </a:r>
            <a:r>
              <a:rPr lang="en-CA" dirty="0"/>
              <a:t> in size, appearance in relation to foraging &amp; habitat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3124C5-A867-F076-F223-30F85B8AD80A}"/>
              </a:ext>
            </a:extLst>
          </p:cNvPr>
          <p:cNvCxnSpPr/>
          <p:nvPr/>
        </p:nvCxnSpPr>
        <p:spPr>
          <a:xfrm>
            <a:off x="4343400" y="4267200"/>
            <a:ext cx="228600" cy="762000"/>
          </a:xfrm>
          <a:prstGeom prst="straightConnector1">
            <a:avLst/>
          </a:prstGeom>
          <a:ln w="22225">
            <a:solidFill>
              <a:srgbClr val="FF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AC46FB3-46D5-28CD-53E0-464B68904A4A}"/>
              </a:ext>
            </a:extLst>
          </p:cNvPr>
          <p:cNvSpPr/>
          <p:nvPr/>
        </p:nvSpPr>
        <p:spPr>
          <a:xfrm rot="788081">
            <a:off x="2365980" y="3954330"/>
            <a:ext cx="685271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0C919E-1286-85FE-02C8-CE16841CC2AC}"/>
              </a:ext>
            </a:extLst>
          </p:cNvPr>
          <p:cNvSpPr txBox="1"/>
          <p:nvPr/>
        </p:nvSpPr>
        <p:spPr>
          <a:xfrm>
            <a:off x="2327615" y="4212135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Body mass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56E78C-6927-92E3-3153-9A83A9BA5BA6}"/>
              </a:ext>
            </a:extLst>
          </p:cNvPr>
          <p:cNvSpPr txBox="1"/>
          <p:nvPr/>
        </p:nvSpPr>
        <p:spPr>
          <a:xfrm rot="4387397">
            <a:off x="3793414" y="4637663"/>
            <a:ext cx="175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Flipper length</a:t>
            </a:r>
          </a:p>
        </p:txBody>
      </p:sp>
    </p:spTree>
    <p:extLst>
      <p:ext uri="{BB962C8B-B14F-4D97-AF65-F5344CB8AC3E}">
        <p14:creationId xmlns:p14="http://schemas.microsoft.com/office/powerpoint/2010/main" val="113366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7ADD7-3AD3-4417-D23E-2C13A20F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58A14-3213-103D-814B-BF85222EC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LM Family &amp; Friends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D021D-F57C-814D-AB3F-96CA2F66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3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LM family &amp; friends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58334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Models, graphical methods &amp; opportunities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235825" cy="268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 descr="C:\Dropbox\Documents\Presentations\AARMS\fig\scatterpl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4543696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Dropbox\Documents\Presentations\AARMS\fig\symbox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543696"/>
            <a:ext cx="207125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C:\Dropbox\Documents\Presentations\AARMS\fig\prestige3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563290"/>
            <a:ext cx="2106256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6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LM family &amp; friends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58334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Models, graphical methods &amp; opportunities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235825" cy="268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 descr="C:\Dropbox\Documents\Presentations\AARMS\fig\mosa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17" y="4404360"/>
            <a:ext cx="202692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Dropbox\Documents\Presentations\AARMS\fig\berk4f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853" y="4572000"/>
            <a:ext cx="2121694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053" y="4404360"/>
            <a:ext cx="2438096" cy="23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7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LM family &amp; friends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58334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Models, graphical methods &amp; opportunities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235825" cy="268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C:\Dropbox\Documents\Presentations\AARMS\fig\emp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337" y="4572000"/>
            <a:ext cx="2035158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46482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Today: HE plots &amp; related methods</a:t>
            </a:r>
          </a:p>
        </p:txBody>
      </p:sp>
    </p:spTree>
    <p:extLst>
      <p:ext uri="{BB962C8B-B14F-4D97-AF65-F5344CB8AC3E}">
        <p14:creationId xmlns:p14="http://schemas.microsoft.com/office/powerpoint/2010/main" val="203797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LM family &amp; friends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58334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Models, graphical methods &amp; opportunities</a:t>
            </a:r>
          </a:p>
        </p:txBody>
      </p:sp>
      <p:pic>
        <p:nvPicPr>
          <p:cNvPr id="9" name="Picture 3" descr="C:\Dropbox\Documents\Presentations\AARMS\fig\emp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337" y="4572000"/>
            <a:ext cx="2035158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235825" cy="268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82491" y="4552406"/>
            <a:ext cx="259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Tomorrow: Someone’s PhD thesis (better models)</a:t>
            </a:r>
          </a:p>
          <a:p>
            <a:endParaRPr lang="en-US" dirty="0"/>
          </a:p>
          <a:p>
            <a:r>
              <a:rPr lang="en-US" dirty="0"/>
              <a:t>Applications: big data, genomics, … beg for better graphical methods</a:t>
            </a:r>
          </a:p>
        </p:txBody>
      </p:sp>
    </p:spTree>
    <p:extLst>
      <p:ext uri="{BB962C8B-B14F-4D97-AF65-F5344CB8AC3E}">
        <p14:creationId xmlns:p14="http://schemas.microsoft.com/office/powerpoint/2010/main" val="226732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76035C-F8DE-9F91-FECE-AF60B5F0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79A1D-A642-3E5C-6BCE-133820E6E868}"/>
              </a:ext>
            </a:extLst>
          </p:cNvPr>
          <p:cNvSpPr txBox="1"/>
          <p:nvPr/>
        </p:nvSpPr>
        <p:spPr>
          <a:xfrm>
            <a:off x="4876800" y="609600"/>
            <a:ext cx="39624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  <a:p>
            <a:r>
              <a:rPr lang="en-CA" sz="2000" dirty="0"/>
              <a:t>Goal: Extend the familiar graphical methods for univariate linear models to the MLM (MANOVA, MMRA, CDA, …)</a:t>
            </a:r>
          </a:p>
          <a:p>
            <a:endParaRPr lang="en-CA" dirty="0"/>
          </a:p>
          <a:p>
            <a:r>
              <a:rPr lang="en-CA" dirty="0"/>
              <a:t>Topics: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Data plots, model plots, diagnostic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Data ellipses, confidence ellipses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PCA, biplots (the multivariate juicer)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/>
              <a:t>y</a:t>
            </a:r>
            <a:r>
              <a:rPr lang="en-CA" dirty="0"/>
              <a:t> ~ </a:t>
            </a:r>
            <a:r>
              <a:rPr lang="en-CA" b="1" dirty="0"/>
              <a:t>X</a:t>
            </a:r>
            <a:r>
              <a:rPr lang="en-CA" dirty="0"/>
              <a:t> β </a:t>
            </a:r>
            <a:r>
              <a:rPr lang="en-CA" dirty="0">
                <a:sym typeface="Symbol" panose="05050102010706020507" pitchFamily="18" charset="2"/>
              </a:rPr>
              <a:t> </a:t>
            </a:r>
            <a:r>
              <a:rPr lang="en-CA" b="1" dirty="0">
                <a:sym typeface="Symbol" panose="05050102010706020507" pitchFamily="18" charset="2"/>
              </a:rPr>
              <a:t>Y </a:t>
            </a:r>
            <a:r>
              <a:rPr lang="en-CA" dirty="0">
                <a:sym typeface="Symbol" panose="05050102010706020507" pitchFamily="18" charset="2"/>
              </a:rPr>
              <a:t>~ </a:t>
            </a:r>
            <a:r>
              <a:rPr lang="en-CA" b="1" dirty="0">
                <a:sym typeface="Symbol" panose="05050102010706020507" pitchFamily="18" charset="2"/>
              </a:rPr>
              <a:t>X B </a:t>
            </a:r>
            <a:r>
              <a:rPr lang="en-CA" dirty="0">
                <a:sym typeface="Symbol" panose="05050102010706020507" pitchFamily="18" charset="2"/>
              </a:rPr>
              <a:t>(</a:t>
            </a:r>
            <a:r>
              <a:rPr lang="en-CA" dirty="0" err="1">
                <a:sym typeface="Symbol" panose="05050102010706020507" pitchFamily="18" charset="2"/>
              </a:rPr>
              <a:t>AnovaMANOVA</a:t>
            </a:r>
            <a:r>
              <a:rPr lang="en-CA" dirty="0">
                <a:sym typeface="Symbol" panose="05050102010706020507" pitchFamily="18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ym typeface="Symbol" panose="05050102010706020507" pitchFamily="18" charset="2"/>
              </a:rPr>
              <a:t>Hypothesis-Error (HE)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ym typeface="Symbol" panose="05050102010706020507" pitchFamily="18" charset="2"/>
              </a:rPr>
              <a:t>Canonical discriminant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ym typeface="Symbol" panose="05050102010706020507" pitchFamily="18" charset="2"/>
              </a:rPr>
              <a:t>…</a:t>
            </a:r>
            <a:endParaRPr lang="en-CA" dirty="0"/>
          </a:p>
          <a:p>
            <a:endParaRPr lang="en-CA" dirty="0"/>
          </a:p>
        </p:txBody>
      </p:sp>
      <p:pic>
        <p:nvPicPr>
          <p:cNvPr id="4" name="Picture 3" descr="A close-up of a book cover&#10;&#10;Description automatically generated">
            <a:extLst>
              <a:ext uri="{FF2B5EF4-FFF2-40B4-BE49-F238E27FC236}">
                <a16:creationId xmlns:a16="http://schemas.microsoft.com/office/drawing/2014/main" id="{31223C49-0ED3-B443-5177-5BEF90CDB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33400"/>
            <a:ext cx="432057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88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DEEF-9245-46FC-9F92-8EDA3EE1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Software:          packages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73D82E-4480-44E0-99CF-E68156D9F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data</a:t>
            </a:r>
          </a:p>
          <a:p>
            <a:pPr lvl="1"/>
            <a:r>
              <a:rPr lang="en-US" sz="2000" dirty="0" err="1"/>
              <a:t>vcd</a:t>
            </a:r>
            <a:r>
              <a:rPr lang="en-US" sz="2000" dirty="0"/>
              <a:t> &amp; </a:t>
            </a:r>
            <a:r>
              <a:rPr lang="en-US" sz="2000" dirty="0" err="1"/>
              <a:t>vcdExtra</a:t>
            </a:r>
            <a:endParaRPr lang="en-US" sz="2000" dirty="0"/>
          </a:p>
          <a:p>
            <a:pPr lvl="1"/>
            <a:r>
              <a:rPr lang="en-US" sz="2000" dirty="0" err="1"/>
              <a:t>nestedLogit</a:t>
            </a:r>
            <a:r>
              <a:rPr lang="en-US" sz="2000" dirty="0"/>
              <a:t>: nested dichotomies</a:t>
            </a:r>
          </a:p>
          <a:p>
            <a:r>
              <a:rPr lang="en-US" dirty="0"/>
              <a:t>Linear &amp; multivariate models</a:t>
            </a:r>
          </a:p>
          <a:p>
            <a:pPr lvl="1"/>
            <a:r>
              <a:rPr lang="en-US" sz="2000" dirty="0" err="1"/>
              <a:t>heplots</a:t>
            </a:r>
            <a:r>
              <a:rPr lang="en-US" sz="2000" dirty="0"/>
              <a:t>: HE plots &amp; related methods </a:t>
            </a:r>
          </a:p>
          <a:p>
            <a:pPr lvl="1"/>
            <a:r>
              <a:rPr lang="en-US" sz="2000" dirty="0" err="1"/>
              <a:t>candisc</a:t>
            </a:r>
            <a:r>
              <a:rPr lang="en-US" sz="2000" dirty="0"/>
              <a:t>: Analyze/view MLMs in low-D space</a:t>
            </a:r>
          </a:p>
          <a:p>
            <a:pPr lvl="1"/>
            <a:r>
              <a:rPr lang="en-US" sz="2000" dirty="0"/>
              <a:t>mvinfluence: Multivariate influence</a:t>
            </a:r>
          </a:p>
          <a:p>
            <a:pPr lvl="1"/>
            <a:r>
              <a:rPr lang="en-US" sz="2000" dirty="0" err="1"/>
              <a:t>ggbiplot</a:t>
            </a:r>
            <a:r>
              <a:rPr lang="en-US" sz="2000" dirty="0"/>
              <a:t>: ggplot2 biplots for PCA &amp; LDA</a:t>
            </a:r>
          </a:p>
          <a:p>
            <a:pPr lvl="1"/>
            <a:r>
              <a:rPr lang="en-US" sz="2000" dirty="0" err="1"/>
              <a:t>VisCollin</a:t>
            </a:r>
            <a:r>
              <a:rPr lang="en-US" sz="2000" dirty="0"/>
              <a:t>: Visualizing collinearity diagnostics</a:t>
            </a:r>
          </a:p>
          <a:p>
            <a:pPr lvl="1"/>
            <a:r>
              <a:rPr lang="en-US" sz="2000" dirty="0" err="1"/>
              <a:t>genridge</a:t>
            </a:r>
            <a:r>
              <a:rPr lang="en-US" sz="2000" dirty="0"/>
              <a:t>: Generalized ridge trace plots</a:t>
            </a:r>
          </a:p>
          <a:p>
            <a:pPr lvl="1"/>
            <a:r>
              <a:rPr lang="en-US" sz="2000" dirty="0" err="1"/>
              <a:t>gellipsoid</a:t>
            </a:r>
            <a:r>
              <a:rPr lang="en-US" sz="2000" dirty="0"/>
              <a:t>: Generalized ellipsoids</a:t>
            </a:r>
          </a:p>
          <a:p>
            <a:pPr lvl="1"/>
            <a:r>
              <a:rPr lang="en-US" sz="2000" dirty="0" err="1"/>
              <a:t>matlib</a:t>
            </a:r>
            <a:r>
              <a:rPr lang="en-US" sz="2000" dirty="0"/>
              <a:t>: Matrix linear algebra, 2D &amp; 3D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4A93F5-526A-4E4E-BFF1-5E184A1C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F3845518-163A-4CB0-A0BD-29F735130B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137" y="1182344"/>
            <a:ext cx="1026263" cy="118872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8101315-3D8A-F3E4-2AB6-F1480EC5C17E}"/>
              </a:ext>
            </a:extLst>
          </p:cNvPr>
          <p:cNvGrpSpPr/>
          <p:nvPr/>
        </p:nvGrpSpPr>
        <p:grpSpPr>
          <a:xfrm>
            <a:off x="6227285" y="2562048"/>
            <a:ext cx="2134496" cy="2125297"/>
            <a:chOff x="6227285" y="2562048"/>
            <a:chExt cx="2134496" cy="212529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7A4386D-910A-4E43-BD83-4BC39F07B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361" y="2562048"/>
              <a:ext cx="1050420" cy="1188720"/>
            </a:xfrm>
            <a:prstGeom prst="rect">
              <a:avLst/>
            </a:prstGeom>
          </p:spPr>
        </p:pic>
        <p:pic>
          <p:nvPicPr>
            <p:cNvPr id="7" name="Picture 6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5AFA100F-F960-444F-898A-D0A7FECBC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85" y="2581642"/>
              <a:ext cx="1024128" cy="1188720"/>
            </a:xfrm>
            <a:prstGeom prst="rect">
              <a:avLst/>
            </a:prstGeom>
          </p:spPr>
        </p:pic>
        <p:pic>
          <p:nvPicPr>
            <p:cNvPr id="14" name="Picture 13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D03B3ACD-D1E4-1A98-F70F-743622C60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5765" y="3499345"/>
              <a:ext cx="1024012" cy="1188000"/>
            </a:xfrm>
            <a:prstGeom prst="rect">
              <a:avLst/>
            </a:prstGeom>
          </p:spPr>
        </p:pic>
      </p:grpSp>
      <p:pic>
        <p:nvPicPr>
          <p:cNvPr id="13" name="Picture 12" descr="A hexagon with colorful circles and dots&#10;&#10;Description automatically generated">
            <a:extLst>
              <a:ext uri="{FF2B5EF4-FFF2-40B4-BE49-F238E27FC236}">
                <a16:creationId xmlns:a16="http://schemas.microsoft.com/office/drawing/2014/main" id="{201A46D2-7A39-64F2-A8D2-22CBA665876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977" y="4433142"/>
            <a:ext cx="1021765" cy="1188720"/>
          </a:xfrm>
          <a:prstGeom prst="rect">
            <a:avLst/>
          </a:prstGeom>
        </p:spPr>
      </p:pic>
      <p:pic>
        <p:nvPicPr>
          <p:cNvPr id="18" name="Picture 17" descr="A hexagon with a diagram of different colored circles&#10;&#10;Description automatically generated">
            <a:extLst>
              <a:ext uri="{FF2B5EF4-FFF2-40B4-BE49-F238E27FC236}">
                <a16:creationId xmlns:a16="http://schemas.microsoft.com/office/drawing/2014/main" id="{57E9ED93-AAD4-6DB9-2356-2252682B08D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800" y="4433142"/>
            <a:ext cx="1030449" cy="1188720"/>
          </a:xfrm>
          <a:prstGeom prst="rect">
            <a:avLst/>
          </a:prstGeom>
        </p:spPr>
      </p:pic>
      <p:pic>
        <p:nvPicPr>
          <p:cNvPr id="22" name="Picture 21" descr="A logo with a hexagon and a heart&#10;&#10;Description automatically generated">
            <a:extLst>
              <a:ext uri="{FF2B5EF4-FFF2-40B4-BE49-F238E27FC236}">
                <a16:creationId xmlns:a16="http://schemas.microsoft.com/office/drawing/2014/main" id="{B474240F-E5C0-86A8-44A3-1B994089C5A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269" y="1182344"/>
            <a:ext cx="1039708" cy="1188720"/>
          </a:xfrm>
          <a:prstGeom prst="rect">
            <a:avLst/>
          </a:prstGeom>
        </p:spPr>
      </p:pic>
      <p:pic>
        <p:nvPicPr>
          <p:cNvPr id="26" name="Picture 25" descr="A hexagon with a blue letter r and a black and white hexagon&#10;&#10;Description automatically generated">
            <a:extLst>
              <a:ext uri="{FF2B5EF4-FFF2-40B4-BE49-F238E27FC236}">
                <a16:creationId xmlns:a16="http://schemas.microsoft.com/office/drawing/2014/main" id="{D75D1AC0-48DA-F427-6E50-E06272EDA91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83852"/>
            <a:ext cx="633351" cy="715962"/>
          </a:xfrm>
          <a:prstGeom prst="rect">
            <a:avLst/>
          </a:prstGeom>
        </p:spPr>
      </p:pic>
      <p:pic>
        <p:nvPicPr>
          <p:cNvPr id="30" name="Picture 29" descr="A hexagon with a blue and white design&#10;&#10;Description automatically generated">
            <a:extLst>
              <a:ext uri="{FF2B5EF4-FFF2-40B4-BE49-F238E27FC236}">
                <a16:creationId xmlns:a16="http://schemas.microsoft.com/office/drawing/2014/main" id="{D5728C20-08A0-8F5E-C908-BA6959BEF8F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356" y="5382091"/>
            <a:ext cx="1030224" cy="1188720"/>
          </a:xfrm>
          <a:prstGeom prst="rect">
            <a:avLst/>
          </a:prstGeom>
        </p:spPr>
      </p:pic>
      <p:pic>
        <p:nvPicPr>
          <p:cNvPr id="32" name="Picture 31" descr="A hexagon with a diagram&#10;&#10;Description automatically generated">
            <a:extLst>
              <a:ext uri="{FF2B5EF4-FFF2-40B4-BE49-F238E27FC236}">
                <a16:creationId xmlns:a16="http://schemas.microsoft.com/office/drawing/2014/main" id="{4D327929-24EA-E3F6-9AC8-C103A498400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606" y="5380320"/>
            <a:ext cx="1021768" cy="11887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3112F1-7B6C-4D1C-2E12-17223B11508E}"/>
              </a:ext>
            </a:extLst>
          </p:cNvPr>
          <p:cNvSpPr txBox="1"/>
          <p:nvPr/>
        </p:nvSpPr>
        <p:spPr>
          <a:xfrm>
            <a:off x="609600" y="60960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See: </a:t>
            </a:r>
            <a:r>
              <a:rPr lang="en-CA" sz="1400" dirty="0">
                <a:hlinkClick r:id="rId13"/>
              </a:rPr>
              <a:t>https://github.com/friendly/friendly/blob/main/packages.md</a:t>
            </a:r>
            <a:r>
              <a:rPr lang="en-CA" sz="1400" dirty="0"/>
              <a:t> </a:t>
            </a:r>
          </a:p>
        </p:txBody>
      </p:sp>
      <p:pic>
        <p:nvPicPr>
          <p:cNvPr id="15" name="Picture 14" descr="A hexagon with arrows pointing to different colors&#10;&#10;Description automatically generated">
            <a:extLst>
              <a:ext uri="{FF2B5EF4-FFF2-40B4-BE49-F238E27FC236}">
                <a16:creationId xmlns:a16="http://schemas.microsoft.com/office/drawing/2014/main" id="{6C12D648-1291-DAE5-5FA4-4E8412BC8DA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355" y="3497595"/>
            <a:ext cx="1027538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1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E601-141D-AD90-E08F-C9D8DD139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Plots for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20604-A907-9EDB-E7DE-33836B2DC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sz="2800" b="1" dirty="0"/>
              <a:t>data </a:t>
            </a:r>
            <a:r>
              <a:rPr lang="en-CA" sz="2800" dirty="0"/>
              <a:t>plots: display raw data, with annotations to aid interpretation (regression lines, smooths, data ellipses)</a:t>
            </a:r>
          </a:p>
          <a:p>
            <a:r>
              <a:rPr lang="en-CA" sz="2800" b="1" dirty="0"/>
              <a:t>reconnaissance </a:t>
            </a:r>
            <a:r>
              <a:rPr lang="en-CA" sz="2800" dirty="0"/>
              <a:t>plots: bird’s-eye overview for high-D multivariate data</a:t>
            </a:r>
          </a:p>
          <a:p>
            <a:pPr lvl="1"/>
            <a:r>
              <a:rPr lang="en-CA" sz="2400" dirty="0"/>
              <a:t>scatterplot matrices, </a:t>
            </a:r>
            <a:r>
              <a:rPr lang="en-CA" sz="2400" dirty="0" err="1"/>
              <a:t>corrgrams</a:t>
            </a:r>
            <a:r>
              <a:rPr lang="en-CA" sz="2400" dirty="0"/>
              <a:t>, parallel coord plots</a:t>
            </a:r>
          </a:p>
          <a:p>
            <a:pPr lvl="1"/>
            <a:r>
              <a:rPr lang="en-CA" sz="2400" dirty="0"/>
              <a:t>visual thinning: favor summaries over data points</a:t>
            </a:r>
          </a:p>
          <a:p>
            <a:r>
              <a:rPr lang="en-CA" sz="2800" b="1" dirty="0"/>
              <a:t>dimension reduction </a:t>
            </a:r>
            <a:r>
              <a:rPr lang="en-CA" sz="2800" dirty="0"/>
              <a:t>plots: plot in low-D space</a:t>
            </a:r>
          </a:p>
          <a:p>
            <a:pPr lvl="1"/>
            <a:r>
              <a:rPr lang="en-CA" sz="2400" dirty="0"/>
              <a:t>PCA, biplots</a:t>
            </a:r>
          </a:p>
          <a:p>
            <a:pPr lvl="1"/>
            <a:r>
              <a:rPr lang="en-CA" sz="2400" dirty="0"/>
              <a:t>Canonical correlation, LDA</a:t>
            </a:r>
          </a:p>
          <a:p>
            <a:r>
              <a:rPr lang="en-CA" sz="2800" b="1" dirty="0"/>
              <a:t>model</a:t>
            </a:r>
            <a:r>
              <a:rPr lang="en-CA" sz="2800" dirty="0"/>
              <a:t> plots: plot results of a fitted model</a:t>
            </a:r>
          </a:p>
          <a:p>
            <a:pPr lvl="1"/>
            <a:r>
              <a:rPr lang="en-CA" sz="2400" dirty="0"/>
              <a:t>coefficient plots</a:t>
            </a:r>
          </a:p>
          <a:p>
            <a:pPr lvl="1"/>
            <a:r>
              <a:rPr lang="en-CA" sz="2400" dirty="0"/>
              <a:t>marginal effect plots, added variable plots, …</a:t>
            </a:r>
          </a:p>
          <a:p>
            <a:r>
              <a:rPr lang="en-CA" sz="2800" b="1" dirty="0"/>
              <a:t>diagnostic</a:t>
            </a:r>
            <a:r>
              <a:rPr lang="en-CA" sz="2800" dirty="0"/>
              <a:t> plots: show deviations from assumptions</a:t>
            </a:r>
          </a:p>
          <a:p>
            <a:pPr lvl="1"/>
            <a:r>
              <a:rPr lang="en-CA" sz="2400" dirty="0"/>
              <a:t>residual plots, influence plots</a:t>
            </a:r>
          </a:p>
          <a:p>
            <a:pPr lvl="1"/>
            <a:r>
              <a:rPr lang="en-CA" sz="2400" dirty="0"/>
              <a:t>homogeneity of variance plots, …</a:t>
            </a:r>
          </a:p>
          <a:p>
            <a:pPr lvl="1"/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23A0E-1742-B4D8-63EB-9072DC05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252271"/>
      </p:ext>
    </p:extLst>
  </p:cSld>
  <p:clrMapOvr>
    <a:masterClrMapping/>
  </p:clrMapOvr>
</p:sld>
</file>

<file path=ppt/theme/theme1.xml><?xml version="1.0" encoding="utf-8"?>
<a:theme xmlns:a="http://schemas.openxmlformats.org/drawingml/2006/main" name="R-Graphics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rgbClr val="FF0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1173</TotalTime>
  <Words>456</Words>
  <Application>Microsoft Office PowerPoint</Application>
  <PresentationFormat>On-screen Show (4:3)</PresentationFormat>
  <Paragraphs>79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Symbol</vt:lpstr>
      <vt:lpstr>Wingdings</vt:lpstr>
      <vt:lpstr>R-Graphics3</vt:lpstr>
      <vt:lpstr>Visualizing Multivariate Data &amp; Models with R A preview</vt:lpstr>
      <vt:lpstr>Topics</vt:lpstr>
      <vt:lpstr>The LM family &amp; friends</vt:lpstr>
      <vt:lpstr>The LM family &amp; friends</vt:lpstr>
      <vt:lpstr>The LM family &amp; friends</vt:lpstr>
      <vt:lpstr>The LM family &amp; friends</vt:lpstr>
      <vt:lpstr>PowerPoint Presentation</vt:lpstr>
      <vt:lpstr>Software:          packages</vt:lpstr>
      <vt:lpstr>Plots for data analysis</vt:lpstr>
      <vt:lpstr>Penguins data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Psychology of Data Visualization Psych 6135</dc:title>
  <dc:creator>Michael Friendly</dc:creator>
  <cp:lastModifiedBy>Michael L Friendly</cp:lastModifiedBy>
  <cp:revision>21</cp:revision>
  <dcterms:created xsi:type="dcterms:W3CDTF">2017-10-14T20:35:56Z</dcterms:created>
  <dcterms:modified xsi:type="dcterms:W3CDTF">2024-03-01T21:17:57Z</dcterms:modified>
</cp:coreProperties>
</file>