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8" r:id="rId5"/>
    <p:sldId id="270" r:id="rId6"/>
    <p:sldId id="295" r:id="rId7"/>
    <p:sldId id="452" r:id="rId8"/>
    <p:sldId id="45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CE5C8-CA14-4F25-BB86-D5708A73C703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41AB-6AC3-413E-B95C-9D45D1DB1B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5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2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this end, I’ve developed a variety of R packages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350-AC89-4C10-AFD9-23B29EEBE5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24F2-2C9F-4CDC-A683-CF1813CCFD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CED3-4DE5-412F-8987-5E8C7BF61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DF3-06FD-4D73-BE9B-E7C4F1E978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FC7D-37BB-4613-906F-2D3CD0CBA9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5126-E7F4-4612-8B8F-0B9BFBF44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04B-B340-4EBC-85A7-2E2DCB9888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FA22-C2C2-44FE-8927-07E7C4D2E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A78E-1BA9-426A-BCE4-961BE9FADC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E82-8D11-4674-84ED-CBC51B179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E79-0A44-4941-A81F-5650355DDF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6552-6711-4E72-BAF8-1AD9E45CAC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2/29/2024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7301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ly.github.io/Vis-MLM-boo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github.com/friendly/friendly/blob/main/packages.md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4426"/>
            <a:ext cx="7772400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Multivariate Data &amp; Models with R</a:t>
            </a:r>
            <a:br>
              <a:rPr lang="en-US" dirty="0"/>
            </a:br>
            <a:r>
              <a:rPr lang="en-US" dirty="0"/>
              <a:t>A preview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QM Forum, Mar. 2024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https://friendly.github.io/Vis-MLM-book/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ADD7-3AD3-4417-D23E-2C13A20F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8A14-3213-103D-814B-BF85222E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LM Family &amp; Friends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D021D-F57C-814D-AB3F-96CA2F66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 descr="C:\Dropbox\Documents\Presentations\AARMS\fig\scatterpl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4543696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Dropbox\Documents\Presentations\AARMS\fig\symbo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43696"/>
            <a:ext cx="207125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Dropbox\Documents\Presentations\AARMS\fig\prestige3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90"/>
            <a:ext cx="210625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6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Dropbox\Documents\Presentations\AARMS\fig\mosa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17" y="4404360"/>
            <a:ext cx="2026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Dropbox\Documents\Presentations\AARMS\fig\berk4f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53" y="4572000"/>
            <a:ext cx="21216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53" y="4404360"/>
            <a:ext cx="2438096" cy="23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Dropbox\Documents\Presentations\AARMS\fig\emp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37" y="4572000"/>
            <a:ext cx="203515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Today: HE plots &amp; related methods</a:t>
            </a:r>
          </a:p>
        </p:txBody>
      </p:sp>
    </p:spTree>
    <p:extLst>
      <p:ext uri="{BB962C8B-B14F-4D97-AF65-F5344CB8AC3E}">
        <p14:creationId xmlns:p14="http://schemas.microsoft.com/office/powerpoint/2010/main" val="203797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9" name="Picture 3" descr="C:\Dropbox\Documents\Presentations\AARMS\fig\emp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37" y="4572000"/>
            <a:ext cx="203515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2491" y="4552406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Tomorrow: Someone’s PhD thesis (better models)</a:t>
            </a:r>
          </a:p>
          <a:p>
            <a:endParaRPr lang="en-US" dirty="0"/>
          </a:p>
          <a:p>
            <a:r>
              <a:rPr lang="en-US" dirty="0"/>
              <a:t>Applications: big data, genomics, … beg for better graphical methods</a:t>
            </a:r>
          </a:p>
        </p:txBody>
      </p:sp>
    </p:spTree>
    <p:extLst>
      <p:ext uri="{BB962C8B-B14F-4D97-AF65-F5344CB8AC3E}">
        <p14:creationId xmlns:p14="http://schemas.microsoft.com/office/powerpoint/2010/main" val="226732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6035C-F8DE-9F91-FECE-AF60B5F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book cover of a red oval with arrows&#10;&#10;Description automatically generated">
            <a:extLst>
              <a:ext uri="{FF2B5EF4-FFF2-40B4-BE49-F238E27FC236}">
                <a16:creationId xmlns:a16="http://schemas.microsoft.com/office/drawing/2014/main" id="{13CC9994-B43E-6A5E-F0B5-148B64A26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1010"/>
            <a:ext cx="4320540" cy="5935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79A1D-A642-3E5C-6BCE-133820E6E868}"/>
              </a:ext>
            </a:extLst>
          </p:cNvPr>
          <p:cNvSpPr txBox="1"/>
          <p:nvPr/>
        </p:nvSpPr>
        <p:spPr>
          <a:xfrm>
            <a:off x="4876800" y="609600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Current, in progress book</a:t>
            </a:r>
          </a:p>
          <a:p>
            <a:endParaRPr lang="en-CA" dirty="0"/>
          </a:p>
          <a:p>
            <a:r>
              <a:rPr lang="en-CA" dirty="0"/>
              <a:t>Goal: Extend the familiar graphical methods for univariate linear models to the MLM (MANOVA, MMRA, CDA, …)</a:t>
            </a:r>
          </a:p>
          <a:p>
            <a:endParaRPr lang="en-CA" dirty="0"/>
          </a:p>
          <a:p>
            <a:r>
              <a:rPr lang="en-CA" dirty="0"/>
              <a:t>Topics: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plots, model plots, diagnostic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ellipses, confidence ellipses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PCA, biplots (the multivariate juicer)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~ </a:t>
            </a:r>
            <a:r>
              <a:rPr lang="en-CA" b="1" dirty="0"/>
              <a:t>X</a:t>
            </a:r>
            <a:r>
              <a:rPr lang="en-CA" dirty="0"/>
              <a:t> β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b="1" dirty="0">
                <a:sym typeface="Symbol" panose="05050102010706020507" pitchFamily="18" charset="2"/>
              </a:rPr>
              <a:t>Y </a:t>
            </a:r>
            <a:r>
              <a:rPr lang="en-CA" dirty="0">
                <a:sym typeface="Symbol" panose="05050102010706020507" pitchFamily="18" charset="2"/>
              </a:rPr>
              <a:t>~ </a:t>
            </a:r>
            <a:r>
              <a:rPr lang="en-CA" b="1" dirty="0">
                <a:sym typeface="Symbol" panose="05050102010706020507" pitchFamily="18" charset="2"/>
              </a:rPr>
              <a:t>X B </a:t>
            </a:r>
            <a:r>
              <a:rPr lang="en-CA" dirty="0">
                <a:sym typeface="Symbol" panose="05050102010706020507" pitchFamily="18" charset="2"/>
              </a:rPr>
              <a:t>(</a:t>
            </a:r>
            <a:r>
              <a:rPr lang="en-CA" dirty="0" err="1">
                <a:sym typeface="Symbol" panose="05050102010706020507" pitchFamily="18" charset="2"/>
              </a:rPr>
              <a:t>AnovaMANOVA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Hypothesis-Error (HE)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Canonical discriminant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…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0788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DEEF-9245-46FC-9F92-8EDA3EE1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Software:         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3D82E-4480-44E0-99CF-E68156D9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  <a:p>
            <a:pPr lvl="1"/>
            <a:r>
              <a:rPr lang="en-US" sz="2000" dirty="0" err="1"/>
              <a:t>vcd</a:t>
            </a:r>
            <a:r>
              <a:rPr lang="en-US" sz="2000" dirty="0"/>
              <a:t> &amp; </a:t>
            </a:r>
            <a:r>
              <a:rPr lang="en-US" sz="2000" dirty="0" err="1"/>
              <a:t>vcdExtra</a:t>
            </a:r>
            <a:endParaRPr lang="en-US" sz="2000" dirty="0"/>
          </a:p>
          <a:p>
            <a:pPr lvl="1"/>
            <a:r>
              <a:rPr lang="en-US" sz="2000" dirty="0" err="1"/>
              <a:t>nestedLogit</a:t>
            </a:r>
            <a:r>
              <a:rPr lang="en-US" sz="2000" dirty="0"/>
              <a:t>: nested dichotomies</a:t>
            </a:r>
          </a:p>
          <a:p>
            <a:pPr lvl="1"/>
            <a:endParaRPr lang="en-US" sz="2000" dirty="0"/>
          </a:p>
          <a:p>
            <a:r>
              <a:rPr lang="en-US" dirty="0"/>
              <a:t>Linear &amp; multivariate models</a:t>
            </a:r>
          </a:p>
          <a:p>
            <a:pPr lvl="1"/>
            <a:r>
              <a:rPr lang="en-US" sz="2000" dirty="0" err="1"/>
              <a:t>heplots</a:t>
            </a:r>
            <a:r>
              <a:rPr lang="en-US" sz="2000" dirty="0"/>
              <a:t>: HE plots &amp; related methods </a:t>
            </a:r>
          </a:p>
          <a:p>
            <a:pPr lvl="1"/>
            <a:r>
              <a:rPr lang="en-US" sz="2000" dirty="0" err="1"/>
              <a:t>candisc</a:t>
            </a:r>
            <a:r>
              <a:rPr lang="en-US" sz="2000" dirty="0"/>
              <a:t>: Analyze/view MLMs in low-D space</a:t>
            </a:r>
          </a:p>
          <a:p>
            <a:pPr lvl="1"/>
            <a:r>
              <a:rPr lang="en-US" sz="2000" dirty="0"/>
              <a:t>mvinfluence: Multivariate influence</a:t>
            </a:r>
          </a:p>
          <a:p>
            <a:pPr lvl="1"/>
            <a:r>
              <a:rPr lang="en-US" sz="2000" dirty="0" err="1"/>
              <a:t>VisCollin</a:t>
            </a:r>
            <a:r>
              <a:rPr lang="en-US" sz="2000" dirty="0"/>
              <a:t>: Visualizing collinearity diagnostics</a:t>
            </a:r>
          </a:p>
          <a:p>
            <a:pPr lvl="1"/>
            <a:r>
              <a:rPr lang="en-US" sz="2000" dirty="0" err="1"/>
              <a:t>genridge</a:t>
            </a:r>
            <a:r>
              <a:rPr lang="en-US" sz="2000" dirty="0"/>
              <a:t>: Generalized ridge trace plots</a:t>
            </a:r>
          </a:p>
          <a:p>
            <a:pPr lvl="1"/>
            <a:r>
              <a:rPr lang="en-US" sz="2000" dirty="0" err="1"/>
              <a:t>gellipsoid</a:t>
            </a:r>
            <a:r>
              <a:rPr lang="en-US" sz="2000" dirty="0"/>
              <a:t>: Generalized ellipsoids</a:t>
            </a:r>
          </a:p>
          <a:p>
            <a:pPr lvl="1"/>
            <a:r>
              <a:rPr lang="en-US" sz="2000" dirty="0" err="1"/>
              <a:t>matlib</a:t>
            </a:r>
            <a:r>
              <a:rPr lang="en-US" sz="2000" dirty="0"/>
              <a:t>: Matrix linear algebra, 2D &amp; 3D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A93F5-526A-4E4E-BFF1-5E184A1C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3845518-163A-4CB0-A0BD-29F735130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7" y="1182344"/>
            <a:ext cx="1026263" cy="11887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8101315-3D8A-F3E4-2AB6-F1480EC5C17E}"/>
              </a:ext>
            </a:extLst>
          </p:cNvPr>
          <p:cNvGrpSpPr/>
          <p:nvPr/>
        </p:nvGrpSpPr>
        <p:grpSpPr>
          <a:xfrm>
            <a:off x="6227285" y="2562048"/>
            <a:ext cx="2134496" cy="2125297"/>
            <a:chOff x="6227285" y="2562048"/>
            <a:chExt cx="2134496" cy="21252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A4386D-910A-4E43-BD83-4BC39F07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361" y="2562048"/>
              <a:ext cx="1050420" cy="1188720"/>
            </a:xfrm>
            <a:prstGeom prst="rect">
              <a:avLst/>
            </a:prstGeom>
          </p:spPr>
        </p:pic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AFA100F-F960-444F-898A-D0A7FECB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85" y="2581642"/>
              <a:ext cx="1024128" cy="1188720"/>
            </a:xfrm>
            <a:prstGeom prst="rect">
              <a:avLst/>
            </a:prstGeom>
          </p:spPr>
        </p:pic>
        <p:pic>
          <p:nvPicPr>
            <p:cNvPr id="14" name="Picture 1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03B3ACD-D1E4-1A98-F70F-743622C6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765" y="3499345"/>
              <a:ext cx="1024012" cy="1188000"/>
            </a:xfrm>
            <a:prstGeom prst="rect">
              <a:avLst/>
            </a:prstGeom>
          </p:spPr>
        </p:pic>
      </p:grpSp>
      <p:pic>
        <p:nvPicPr>
          <p:cNvPr id="13" name="Picture 12" descr="A hexagon with colorful circles and dots&#10;&#10;Description automatically generated">
            <a:extLst>
              <a:ext uri="{FF2B5EF4-FFF2-40B4-BE49-F238E27FC236}">
                <a16:creationId xmlns:a16="http://schemas.microsoft.com/office/drawing/2014/main" id="{201A46D2-7A39-64F2-A8D2-22CBA66587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77" y="4433142"/>
            <a:ext cx="1021765" cy="1188720"/>
          </a:xfrm>
          <a:prstGeom prst="rect">
            <a:avLst/>
          </a:prstGeom>
        </p:spPr>
      </p:pic>
      <p:pic>
        <p:nvPicPr>
          <p:cNvPr id="18" name="Picture 17" descr="A hexagon with a diagram of different colored circles&#10;&#10;Description automatically generated">
            <a:extLst>
              <a:ext uri="{FF2B5EF4-FFF2-40B4-BE49-F238E27FC236}">
                <a16:creationId xmlns:a16="http://schemas.microsoft.com/office/drawing/2014/main" id="{57E9ED93-AAD4-6DB9-2356-2252682B08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00" y="4433142"/>
            <a:ext cx="1030449" cy="1188720"/>
          </a:xfrm>
          <a:prstGeom prst="rect">
            <a:avLst/>
          </a:prstGeom>
        </p:spPr>
      </p:pic>
      <p:pic>
        <p:nvPicPr>
          <p:cNvPr id="22" name="Picture 21" descr="A logo with a hexagon and a heart&#10;&#10;Description automatically generated">
            <a:extLst>
              <a:ext uri="{FF2B5EF4-FFF2-40B4-BE49-F238E27FC236}">
                <a16:creationId xmlns:a16="http://schemas.microsoft.com/office/drawing/2014/main" id="{B474240F-E5C0-86A8-44A3-1B994089C5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69" y="1182344"/>
            <a:ext cx="1039708" cy="1188720"/>
          </a:xfrm>
          <a:prstGeom prst="rect">
            <a:avLst/>
          </a:prstGeom>
        </p:spPr>
      </p:pic>
      <p:pic>
        <p:nvPicPr>
          <p:cNvPr id="26" name="Picture 25" descr="A hexagon with a blue letter r and a black and white hexagon&#10;&#10;Description automatically generated">
            <a:extLst>
              <a:ext uri="{FF2B5EF4-FFF2-40B4-BE49-F238E27FC236}">
                <a16:creationId xmlns:a16="http://schemas.microsoft.com/office/drawing/2014/main" id="{D75D1AC0-48DA-F427-6E50-E06272EDA9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3852"/>
            <a:ext cx="633351" cy="715962"/>
          </a:xfrm>
          <a:prstGeom prst="rect">
            <a:avLst/>
          </a:prstGeom>
        </p:spPr>
      </p:pic>
      <p:pic>
        <p:nvPicPr>
          <p:cNvPr id="30" name="Picture 29" descr="A hexagon with a blue and white design&#10;&#10;Description automatically generated">
            <a:extLst>
              <a:ext uri="{FF2B5EF4-FFF2-40B4-BE49-F238E27FC236}">
                <a16:creationId xmlns:a16="http://schemas.microsoft.com/office/drawing/2014/main" id="{D5728C20-08A0-8F5E-C908-BA6959BEF8F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56" y="5382091"/>
            <a:ext cx="1030224" cy="1188720"/>
          </a:xfrm>
          <a:prstGeom prst="rect">
            <a:avLst/>
          </a:prstGeom>
        </p:spPr>
      </p:pic>
      <p:pic>
        <p:nvPicPr>
          <p:cNvPr id="32" name="Picture 31" descr="A hexagon with a diagram&#10;&#10;Description automatically generated">
            <a:extLst>
              <a:ext uri="{FF2B5EF4-FFF2-40B4-BE49-F238E27FC236}">
                <a16:creationId xmlns:a16="http://schemas.microsoft.com/office/drawing/2014/main" id="{4D327929-24EA-E3F6-9AC8-C103A49840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06" y="5380320"/>
            <a:ext cx="1021768" cy="1188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3112F1-7B6C-4D1C-2E12-17223B11508E}"/>
              </a:ext>
            </a:extLst>
          </p:cNvPr>
          <p:cNvSpPr txBox="1"/>
          <p:nvPr/>
        </p:nvSpPr>
        <p:spPr>
          <a:xfrm>
            <a:off x="609600" y="6096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See: </a:t>
            </a:r>
            <a:r>
              <a:rPr lang="en-CA" sz="1400" dirty="0">
                <a:hlinkClick r:id="rId13"/>
              </a:rPr>
              <a:t>https://github.com/friendly/friendly/blob/main/packages.md</a:t>
            </a:r>
            <a:r>
              <a:rPr lang="en-CA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90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-Graphic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280</Words>
  <Application>Microsoft Office PowerPoint</Application>
  <PresentationFormat>On-screen Show (4:3)</PresentationFormat>
  <Paragraphs>55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R-Graphics3</vt:lpstr>
      <vt:lpstr>Visualizing Multivariate Data &amp; Models with R A preview</vt:lpstr>
      <vt:lpstr>Topics</vt:lpstr>
      <vt:lpstr>The LM family &amp; friends</vt:lpstr>
      <vt:lpstr>The LM family &amp; friends</vt:lpstr>
      <vt:lpstr>The LM family &amp; friends</vt:lpstr>
      <vt:lpstr>The LM family &amp; friends</vt:lpstr>
      <vt:lpstr>PowerPoint Presentation</vt:lpstr>
      <vt:lpstr>Software:          packages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19</cp:revision>
  <dcterms:created xsi:type="dcterms:W3CDTF">2017-10-14T20:35:56Z</dcterms:created>
  <dcterms:modified xsi:type="dcterms:W3CDTF">2024-02-29T22:32:41Z</dcterms:modified>
</cp:coreProperties>
</file>