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88" r:id="rId4"/>
    <p:sldId id="326" r:id="rId5"/>
    <p:sldId id="329" r:id="rId6"/>
    <p:sldId id="331" r:id="rId7"/>
    <p:sldId id="289" r:id="rId8"/>
    <p:sldId id="295" r:id="rId9"/>
    <p:sldId id="290" r:id="rId10"/>
    <p:sldId id="291" r:id="rId11"/>
    <p:sldId id="292" r:id="rId12"/>
    <p:sldId id="296" r:id="rId13"/>
    <p:sldId id="330" r:id="rId14"/>
    <p:sldId id="293" r:id="rId15"/>
    <p:sldId id="294" r:id="rId16"/>
    <p:sldId id="297" r:id="rId17"/>
    <p:sldId id="298" r:id="rId18"/>
    <p:sldId id="299" r:id="rId19"/>
    <p:sldId id="300" r:id="rId20"/>
    <p:sldId id="301" r:id="rId21"/>
    <p:sldId id="303" r:id="rId22"/>
    <p:sldId id="332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20" r:id="rId39"/>
    <p:sldId id="321" r:id="rId40"/>
    <p:sldId id="322" r:id="rId41"/>
    <p:sldId id="323" r:id="rId42"/>
    <p:sldId id="327" r:id="rId43"/>
    <p:sldId id="328" r:id="rId44"/>
    <p:sldId id="324" r:id="rId45"/>
    <p:sldId id="325" r:id="rId46"/>
    <p:sldId id="287" r:id="rId4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Lucida Console" panose="020B0609040504020204" pitchFamily="49" charset="0"/>
      <p:regular r:id="rId54"/>
    </p:embeddedFont>
    <p:embeddedFont>
      <p:font typeface="SAS Monospace" panose="020B0609020202020204" pitchFamily="49" charset="0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1FA16-9805-4548-9857-0600496900BA}">
          <p14:sldIdLst>
            <p14:sldId id="256"/>
            <p14:sldId id="257"/>
            <p14:sldId id="288"/>
            <p14:sldId id="326"/>
          </p14:sldIdLst>
        </p14:section>
        <p14:section name="Neuro-cognitive measures" id="{93ECA7A0-73E4-4458-AB6F-7A05276ED9AF}">
          <p14:sldIdLst>
            <p14:sldId id="329"/>
            <p14:sldId id="331"/>
            <p14:sldId id="289"/>
            <p14:sldId id="295"/>
            <p14:sldId id="290"/>
            <p14:sldId id="291"/>
            <p14:sldId id="292"/>
          </p14:sldIdLst>
        </p14:section>
        <p14:section name="Social-cognitive measures" id="{65DEEF45-9B54-49FF-994B-92ACC0871BFC}">
          <p14:sldIdLst>
            <p14:sldId id="296"/>
            <p14:sldId id="330"/>
            <p14:sldId id="293"/>
            <p14:sldId id="294"/>
            <p14:sldId id="297"/>
          </p14:sldIdLst>
        </p14:section>
        <p14:section name="Model checking" id="{60A1974D-4B80-46D4-B2DB-6ECBA6B821C6}">
          <p14:sldIdLst>
            <p14:sldId id="298"/>
            <p14:sldId id="299"/>
            <p14:sldId id="300"/>
          </p14:sldIdLst>
        </p14:section>
        <p14:section name="Robust MLMs" id="{0BB2B9B0-7600-4096-B170-2917EC578836}">
          <p14:sldIdLst>
            <p14:sldId id="301"/>
            <p14:sldId id="303"/>
            <p14:sldId id="332"/>
            <p14:sldId id="302"/>
          </p14:sldIdLst>
        </p14:section>
        <p14:section name="MMRA-Rohwer" id="{85FD10EE-F259-4D7D-B6BE-673173372B91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Homogeneity" id="{DA1EA9D5-7120-437A-AED6-FA32C16379C2}">
          <p14:sldIdLst>
            <p14:sldId id="318"/>
            <p14:sldId id="320"/>
            <p14:sldId id="321"/>
            <p14:sldId id="322"/>
            <p14:sldId id="323"/>
          </p14:sldIdLst>
        </p14:section>
        <p14:section name="Diabetes data" id="{7CEF5A39-8B31-4771-98B6-E3E260F2EDED}">
          <p14:sldIdLst>
            <p14:sldId id="327"/>
            <p14:sldId id="328"/>
            <p14:sldId id="324"/>
            <p14:sldId id="32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 Friendly" initials="MLF" lastIdx="1" clrIdx="0">
    <p:extLst>
      <p:ext uri="{19B8F6BF-5375-455C-9EA6-DF929625EA0E}">
        <p15:presenceInfo xmlns:p15="http://schemas.microsoft.com/office/powerpoint/2012/main" userId="Michael L Friend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98" d="100"/>
          <a:sy n="98" d="100"/>
        </p:scale>
        <p:origin x="14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VisMLM-cour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0982/tqmp.13.1.p02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0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is.ca/papers/EqCov-TAS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2592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3: Examples &amp;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5536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Oct-Nov, 2021</a:t>
            </a:r>
          </a:p>
          <a:p>
            <a:r>
              <a:rPr lang="en-US" dirty="0">
                <a:hlinkClick r:id="rId3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9" y="228600"/>
            <a:ext cx="277660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98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canonical space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5" y="1143000"/>
            <a:ext cx="79657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0754"/>
            <a:ext cx="5405714" cy="339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514" y="3276600"/>
            <a:ext cx="26714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Very simple interpretation</a:t>
            </a:r>
          </a:p>
          <a:p>
            <a:endParaRPr lang="en-US" sz="1600" dirty="0"/>
          </a:p>
          <a:p>
            <a:r>
              <a:rPr lang="en-US" sz="1600" dirty="0"/>
              <a:t>Can1: normal vs. others</a:t>
            </a:r>
          </a:p>
          <a:p>
            <a:r>
              <a:rPr lang="en-US" sz="1600" dirty="0"/>
              <a:t>All vars highly + correlated; </a:t>
            </a:r>
          </a:p>
          <a:p>
            <a:endParaRPr lang="en-US" sz="1600" dirty="0"/>
          </a:p>
          <a:p>
            <a:r>
              <a:rPr lang="en-US" sz="1600" dirty="0"/>
              <a:t>Can2: only 1.5%, NS; but perhaps suggestive (</a:t>
            </a:r>
            <a:r>
              <a:rPr lang="en-US" sz="1600" dirty="0" err="1"/>
              <a:t>ProbSolv</a:t>
            </a:r>
            <a:r>
              <a:rPr lang="en-US" sz="1600" dirty="0"/>
              <a:t> vs. Attention) </a:t>
            </a:r>
          </a:p>
        </p:txBody>
      </p:sp>
    </p:spTree>
    <p:extLst>
      <p:ext uri="{BB962C8B-B14F-4D97-AF65-F5344CB8AC3E}">
        <p14:creationId xmlns:p14="http://schemas.microsoft.com/office/powerpoint/2010/main" val="263853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HE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3000"/>
            <a:ext cx="7779525" cy="174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405714" cy="343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276600"/>
            <a:ext cx="243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multivariate “juicer”</a:t>
            </a:r>
          </a:p>
          <a:p>
            <a:endParaRPr lang="en-US" sz="1600" dirty="0"/>
          </a:p>
          <a:p>
            <a:r>
              <a:rPr lang="en-US" sz="1600" dirty="0"/>
              <a:t>Shows just group means, H ellipse &amp; E ellipse </a:t>
            </a:r>
          </a:p>
          <a:p>
            <a:endParaRPr lang="en-US" sz="1600" dirty="0"/>
          </a:p>
          <a:p>
            <a:r>
              <a:rPr lang="en-US" sz="1600" dirty="0"/>
              <a:t>Variable vectors offer interpretation of Can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measures deal with the person’s perception and cognitive processing of emotions of others</a:t>
            </a:r>
          </a:p>
          <a:p>
            <a:pPr lvl="1"/>
            <a:r>
              <a:rPr lang="en-US" sz="2400" dirty="0"/>
              <a:t>Scales: managing emotions, theory of mind, externalizing bias, personalizing bias</a:t>
            </a:r>
          </a:p>
          <a:p>
            <a:r>
              <a:rPr lang="en-US" sz="2800" dirty="0"/>
              <a:t>Questions:</a:t>
            </a:r>
          </a:p>
          <a:p>
            <a:pPr lvl="1"/>
            <a:r>
              <a:rPr lang="en-US" sz="2000" dirty="0"/>
              <a:t>Do these differentiate normal from patient groups?</a:t>
            </a:r>
          </a:p>
          <a:p>
            <a:pPr lvl="1"/>
            <a:r>
              <a:rPr lang="en-US" sz="2000" dirty="0"/>
              <a:t>Can they distinguish between schizophrenic &amp; schizoaffective</a:t>
            </a:r>
          </a:p>
          <a:p>
            <a:pPr lvl="1"/>
            <a:r>
              <a:rPr lang="en-US" sz="2000" dirty="0"/>
              <a:t>If so, this could be a major 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0FFD-18AC-4FE8-87F9-D3D656CD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F3A1D-023A-4D15-A60D-611D1DC6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60626-290E-4530-854D-631C3C7FF3B5}"/>
              </a:ext>
            </a:extLst>
          </p:cNvPr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&gt; car::some(</a:t>
            </a:r>
            <a:r>
              <a:rPr lang="en-US" sz="1200" dirty="0" err="1">
                <a:latin typeface="Lucida Console" panose="020B0609040504020204" pitchFamily="49" charset="0"/>
              </a:rPr>
              <a:t>SocialCog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Dx </a:t>
            </a:r>
            <a:r>
              <a:rPr lang="en-US" sz="1200" dirty="0" err="1">
                <a:latin typeface="Lucida Console" panose="020B0609040504020204" pitchFamily="49" charset="0"/>
              </a:rPr>
              <a:t>MgeEmotions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ToM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ExtBias</a:t>
            </a:r>
            <a:r>
              <a:rPr lang="en-US" sz="1200" dirty="0"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latin typeface="Lucida Console" panose="020B0609040504020204" pitchFamily="49" charset="0"/>
              </a:rPr>
              <a:t>PersBias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24    Schizophrenia          32  18      -2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58    Schizophrenia          32  17       4      0.92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69    Schizophrenia          52  23       2      0.80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85  Schizoaffective          28  12      -5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99  Schizoaffective          40  22       1      0.36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111 Schizoaffective          51  23       6      0.91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124         Control          51  24      -5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155         Control          57  28       1      0.30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168         Control          47  32       0      0.77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216         Control          64  31       3      0.69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C3DBC-88E3-4C78-BA48-34B544B1CE2B}"/>
              </a:ext>
            </a:extLst>
          </p:cNvPr>
          <p:cNvSpPr txBox="1"/>
          <p:nvPr/>
        </p:nvSpPr>
        <p:spPr>
          <a:xfrm>
            <a:off x="672830" y="4004179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diagnostic group      ------- social-cognitive measures ------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783C9-6915-4E25-8B94-7A16C3A05408}"/>
              </a:ext>
            </a:extLst>
          </p:cNvPr>
          <p:cNvSpPr txBox="1"/>
          <p:nvPr/>
        </p:nvSpPr>
        <p:spPr>
          <a:xfrm>
            <a:off x="457200" y="1219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39A72-83D1-4233-9FFE-79B39B242D82}"/>
              </a:ext>
            </a:extLst>
          </p:cNvPr>
          <p:cNvSpPr txBox="1"/>
          <p:nvPr/>
        </p:nvSpPr>
        <p:spPr>
          <a:xfrm>
            <a:off x="533400" y="44196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Analyses</a:t>
            </a:r>
          </a:p>
          <a:p>
            <a:r>
              <a:rPr lang="en-US" dirty="0"/>
              <a:t>Standard MANOVA test: </a:t>
            </a:r>
          </a:p>
          <a:p>
            <a:r>
              <a:rPr lang="en-US" dirty="0"/>
              <a:t>     </a:t>
            </a:r>
            <a:r>
              <a:rPr lang="en-US" sz="1600" dirty="0" err="1">
                <a:latin typeface="Lucida Console" panose="020B0609040504020204" pitchFamily="49" charset="0"/>
              </a:rPr>
              <a:t>Anova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SC.mlm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lm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cbind</a:t>
            </a:r>
            <a:r>
              <a:rPr lang="en-US" sz="1600" dirty="0">
                <a:latin typeface="Lucida Console" panose="020B0609040504020204" pitchFamily="49" charset="0"/>
              </a:rPr>
              <a:t>(…) ~ DX, data=</a:t>
            </a:r>
            <a:r>
              <a:rPr lang="en-US" sz="1600" dirty="0" err="1">
                <a:latin typeface="Lucida Console" panose="020B0609040504020204" pitchFamily="49" charset="0"/>
              </a:rPr>
              <a:t>SocialCog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/>
              <a:t>Test contrasts: </a:t>
            </a:r>
          </a:p>
          <a:p>
            <a:r>
              <a:rPr lang="en-US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SC.mlm</a:t>
            </a:r>
            <a:r>
              <a:rPr lang="en-US" sz="1400" dirty="0">
                <a:latin typeface="Lucida Console" panose="020B0609040504020204" pitchFamily="49" charset="0"/>
              </a:rPr>
              <a:t>, “Dx1”)</a:t>
            </a:r>
          </a:p>
          <a:p>
            <a:r>
              <a:rPr lang="en-US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SC.mlm</a:t>
            </a:r>
            <a:r>
              <a:rPr lang="en-US" sz="1400" dirty="0">
                <a:latin typeface="Lucida Console" panose="020B0609040504020204" pitchFamily="49" charset="0"/>
              </a:rPr>
              <a:t>, “Dx2”)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50EA4-A4FE-4B03-A805-EB5B9EE88B39}"/>
              </a:ext>
            </a:extLst>
          </p:cNvPr>
          <p:cNvSpPr txBox="1"/>
          <p:nvPr/>
        </p:nvSpPr>
        <p:spPr>
          <a:xfrm>
            <a:off x="6013324" y="5444452"/>
            <a:ext cx="2572961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AS Monospace" panose="020B0609020202020204" pitchFamily="49" charset="0"/>
              </a:rPr>
              <a:t>&gt; contrasts(</a:t>
            </a:r>
            <a:r>
              <a:rPr lang="en-US" sz="1200" dirty="0" err="1">
                <a:latin typeface="SAS Monospace" panose="020B0609020202020204" pitchFamily="49" charset="0"/>
              </a:rPr>
              <a:t>SocialCog$Dx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                [,1] [,2]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Schizophrenia   -0.5    1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Schizoaffective -0.5   -1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Control          1.0   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B70F4-9673-4F03-8518-F8D0A211BC11}"/>
              </a:ext>
            </a:extLst>
          </p:cNvPr>
          <p:cNvCxnSpPr/>
          <p:nvPr/>
        </p:nvCxnSpPr>
        <p:spPr>
          <a:xfrm>
            <a:off x="3886200" y="4342733"/>
            <a:ext cx="0" cy="8388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39EBE0A-B1FD-43DD-8F62-DD3B8C1AAA03}"/>
              </a:ext>
            </a:extLst>
          </p:cNvPr>
          <p:cNvSpPr/>
          <p:nvPr/>
        </p:nvSpPr>
        <p:spPr>
          <a:xfrm>
            <a:off x="762000" y="5638800"/>
            <a:ext cx="3505185" cy="717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23" y="1143000"/>
            <a:ext cx="83058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 &lt;- 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MgeEmotions,ToM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ExtBias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PersBias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data=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</a:t>
            </a:r>
            <a:r>
              <a:rPr lang="en-US" sz="1400" dirty="0" err="1">
                <a:latin typeface="SAS Monospace" panose="020B0609020202020204" pitchFamily="49" charset="0"/>
              </a:rPr>
              <a:t>Pillai</a:t>
            </a:r>
            <a:r>
              <a:rPr lang="en-US" sz="1400" dirty="0">
                <a:latin typeface="SAS Monospace" panose="020B0609020202020204" pitchFamily="49" charset="0"/>
              </a:rPr>
              <a:t>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 0.212     3.97      8    268 0.00018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8305800" cy="40011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Test contrasts: Dx1 = Normal vs. Patient; Dx2 = </a:t>
            </a:r>
            <a:r>
              <a:rPr lang="en-US" sz="2000" dirty="0" err="1"/>
              <a:t>Schizo</a:t>
            </a:r>
            <a:r>
              <a:rPr lang="en-US" sz="2000" dirty="0"/>
              <a:t> vs. Schizoaffective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023" y="4267200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"Dx1"),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0.1355    5.212      4    133 0.000624 ***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"Dx2"),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0.0697    2.493      4    133 0.0461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7205" y="2266384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269" y="47244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8269" y="57150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data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800000" cy="3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57600" cy="3657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81000" y="2133600"/>
            <a:ext cx="79312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59726" y="39345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AS Monospace" panose="020B0609020202020204" pitchFamily="49" charset="0"/>
              </a:rPr>
              <a:t>heplot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pairs(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80" y="6034456"/>
            <a:ext cx="396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groups are ordered </a:t>
            </a:r>
            <a:r>
              <a:rPr lang="en-US" sz="1600" dirty="0" err="1"/>
              <a:t>Schizo</a:t>
            </a:r>
            <a:r>
              <a:rPr lang="en-US" sz="1600" dirty="0"/>
              <a:t> &lt; </a:t>
            </a:r>
            <a:r>
              <a:rPr lang="en-US" sz="1600" dirty="0" err="1"/>
              <a:t>ScAffective</a:t>
            </a:r>
            <a:r>
              <a:rPr lang="en-US" sz="1600" dirty="0"/>
              <a:t> &lt; Control on these measures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60344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these </a:t>
            </a:r>
            <a:r>
              <a:rPr lang="en-US" sz="1600" dirty="0" err="1"/>
              <a:t>vars</a:t>
            </a:r>
            <a:r>
              <a:rPr lang="en-US" sz="1600" dirty="0"/>
              <a:t> is not like the others!</a:t>
            </a:r>
          </a:p>
        </p:txBody>
      </p:sp>
    </p:spTree>
    <p:extLst>
      <p:ext uri="{BB962C8B-B14F-4D97-AF65-F5344CB8AC3E}">
        <p14:creationId xmlns:p14="http://schemas.microsoft.com/office/powerpoint/2010/main" val="262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5431905" cy="36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Contrasts:</a:t>
            </a:r>
          </a:p>
          <a:p>
            <a:r>
              <a:rPr lang="en-US" dirty="0"/>
              <a:t>Dx1 : Control vs. patients. Controls &gt; patients on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ToM</a:t>
            </a:r>
            <a:endParaRPr lang="en-US" dirty="0"/>
          </a:p>
          <a:p>
            <a:r>
              <a:rPr lang="en-US" dirty="0"/>
              <a:t>Dx2 : </a:t>
            </a:r>
            <a:r>
              <a:rPr lang="en-US" dirty="0" err="1"/>
              <a:t>Schizo</a:t>
            </a:r>
            <a:r>
              <a:rPr lang="en-US" dirty="0"/>
              <a:t> vs. schizoaffective.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group order</a:t>
            </a:r>
          </a:p>
          <a:p>
            <a:endParaRPr lang="en-US" dirty="0"/>
          </a:p>
          <a:p>
            <a:r>
              <a:rPr lang="en-US" dirty="0"/>
              <a:t>Can2: Schizoaffective vs. others</a:t>
            </a:r>
          </a:p>
          <a:p>
            <a:endParaRPr lang="en-US" dirty="0"/>
          </a:p>
          <a:p>
            <a:r>
              <a:rPr lang="en-US" dirty="0"/>
              <a:t>Dx1 suggests </a:t>
            </a:r>
            <a:r>
              <a:rPr lang="en-US" dirty="0">
                <a:sym typeface="Symbol" panose="05050102010706020507" pitchFamily="18" charset="2"/>
              </a:rPr>
              <a:t> spacing</a:t>
            </a:r>
          </a:p>
          <a:p>
            <a:r>
              <a:rPr lang="en-US" dirty="0" err="1"/>
              <a:t>Schizo</a:t>
            </a:r>
            <a:r>
              <a:rPr lang="en-US" dirty="0"/>
              <a:t> &lt; </a:t>
            </a:r>
            <a:r>
              <a:rPr lang="en-US" dirty="0" err="1"/>
              <a:t>ScAff</a:t>
            </a:r>
            <a:r>
              <a:rPr lang="en-US" dirty="0"/>
              <a:t> &lt; Control</a:t>
            </a:r>
          </a:p>
        </p:txBody>
      </p:sp>
    </p:spTree>
    <p:extLst>
      <p:ext uri="{BB962C8B-B14F-4D97-AF65-F5344CB8AC3E}">
        <p14:creationId xmlns:p14="http://schemas.microsoft.com/office/powerpoint/2010/main" val="139141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&amp;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MLM assumes residuals are multivariate normal</a:t>
            </a:r>
          </a:p>
          <a:p>
            <a:pPr lvl="1"/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Squared </a:t>
            </a:r>
            <a:r>
              <a:rPr lang="en-US" sz="2400" dirty="0" err="1"/>
              <a:t>Mahalanobis</a:t>
            </a:r>
            <a:r>
              <a:rPr lang="en-US" sz="2400" dirty="0"/>
              <a:t> distances </a:t>
            </a:r>
          </a:p>
          <a:p>
            <a:pPr marL="457200" lvl="1" indent="0">
              <a:buNone/>
            </a:pPr>
            <a:r>
              <a:rPr lang="en-US" sz="2400" dirty="0"/>
              <a:t>                      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=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-</a:t>
            </a:r>
            <a:r>
              <a:rPr lang="en-US" sz="2400" b="1" dirty="0"/>
              <a:t>y̅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baseline="30000" dirty="0"/>
              <a:t>-1 </a:t>
            </a:r>
            <a:r>
              <a:rPr lang="en-US" sz="2400" dirty="0"/>
              <a:t>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-</a:t>
            </a:r>
            <a:r>
              <a:rPr lang="en-US" sz="2400" b="1" dirty="0"/>
              <a:t>y̅</a:t>
            </a:r>
            <a:r>
              <a:rPr lang="en-US" sz="2400" dirty="0"/>
              <a:t>)    </a:t>
            </a:r>
            <a:r>
              <a:rPr lang="en-US" sz="2400" dirty="0">
                <a:sym typeface="Symbol"/>
              </a:rPr>
              <a:t>   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with p </a:t>
            </a:r>
            <a:r>
              <a:rPr lang="en-US" sz="2400" dirty="0" err="1">
                <a:sym typeface="Symbol"/>
              </a:rPr>
              <a:t>d.f.</a:t>
            </a:r>
            <a:endParaRPr lang="en-US" sz="2400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 a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–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plot of ordered </a:t>
            </a:r>
            <a:r>
              <a:rPr lang="en-US" sz="2400" dirty="0"/>
              <a:t>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vs. </a:t>
            </a:r>
            <a:r>
              <a:rPr lang="en-US" sz="2400" dirty="0" err="1"/>
              <a:t>quantiles</a:t>
            </a:r>
            <a:r>
              <a:rPr lang="en-US" sz="2400" dirty="0"/>
              <a:t> of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 should plot as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straight line</a:t>
            </a:r>
          </a:p>
          <a:p>
            <a:pPr lvl="1"/>
            <a:r>
              <a:rPr lang="en-US" sz="2400" dirty="0">
                <a:sym typeface="Symbol"/>
              </a:rPr>
              <a:t>Outliers are readily apparent</a:t>
            </a:r>
          </a:p>
          <a:p>
            <a:pPr lvl="1"/>
            <a:r>
              <a:rPr lang="en-US" sz="2400" dirty="0">
                <a:sym typeface="Symbol"/>
              </a:rPr>
              <a:t>plots: </a:t>
            </a:r>
            <a:r>
              <a:rPr lang="en-US" sz="2400" dirty="0" err="1">
                <a:sym typeface="Symbol"/>
              </a:rPr>
              <a:t>heplots</a:t>
            </a:r>
            <a:r>
              <a:rPr lang="en-US" sz="2400" dirty="0">
                <a:sym typeface="Symbol"/>
              </a:rPr>
              <a:t>::</a:t>
            </a:r>
            <a:r>
              <a:rPr lang="en-US" sz="2400" dirty="0" err="1">
                <a:sym typeface="Symbol"/>
              </a:rPr>
              <a:t>cqplot</a:t>
            </a:r>
            <a:r>
              <a:rPr lang="en-US" sz="2400" dirty="0">
                <a:sym typeface="Symbol"/>
              </a:rPr>
              <a:t>()</a:t>
            </a:r>
          </a:p>
          <a:p>
            <a:r>
              <a:rPr lang="en-US" sz="2800" dirty="0">
                <a:sym typeface="Symbol"/>
              </a:rPr>
              <a:t>Influence plots</a:t>
            </a:r>
          </a:p>
          <a:p>
            <a:pPr lvl="1"/>
            <a:r>
              <a:rPr lang="en-US" sz="2400" dirty="0" err="1">
                <a:sym typeface="Symbol"/>
              </a:rPr>
              <a:t>mvinfluence</a:t>
            </a:r>
            <a:r>
              <a:rPr lang="en-US" sz="2400" dirty="0">
                <a:sym typeface="Symbol"/>
              </a:rPr>
              <a:t>::influence() calculates multivariate analogs of influence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</a:t>
            </a:r>
            <a:r>
              <a:rPr lang="en-US" dirty="0" err="1"/>
              <a:t>cqplot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heplots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::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cqplot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 pitchFamily="49" charset="0"/>
              </a:rPr>
              <a:t>() </a:t>
            </a:r>
            <a:r>
              <a:rPr lang="en-US" dirty="0"/>
              <a:t>creates a chi-square QQ plot from a MLM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464991" cy="393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cqplot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id.n</a:t>
            </a:r>
            <a:r>
              <a:rPr lang="en-US" dirty="0">
                <a:latin typeface="Lucida Console" pitchFamily="49" charset="0"/>
              </a:rPr>
              <a:t>=2)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2590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observation appears as an extreme outlier.</a:t>
            </a:r>
          </a:p>
          <a:p>
            <a:endParaRPr lang="en-US" dirty="0"/>
          </a:p>
          <a:p>
            <a:r>
              <a:rPr lang="en-US" dirty="0"/>
              <a:t>This was a case w/ </a:t>
            </a:r>
            <a:r>
              <a:rPr lang="en-US" dirty="0" err="1"/>
              <a:t>ExtBias</a:t>
            </a:r>
            <a:r>
              <a:rPr lang="en-US" dirty="0"/>
              <a:t> = -33,</a:t>
            </a:r>
          </a:p>
          <a:p>
            <a:r>
              <a:rPr lang="en-US" dirty="0"/>
              <a:t>but valid range = (-10, +10)</a:t>
            </a:r>
          </a:p>
          <a:p>
            <a:endParaRPr lang="en-US" dirty="0"/>
          </a:p>
          <a:p>
            <a:r>
              <a:rPr lang="en-US" dirty="0"/>
              <a:t>Refitting w/o case 15:</a:t>
            </a:r>
          </a:p>
          <a:p>
            <a:r>
              <a:rPr lang="en-US" dirty="0"/>
              <a:t>Overall &amp; DX1 tests still OK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r>
              <a:rPr lang="en-US" dirty="0"/>
              <a:t>Dx2 test: </a:t>
            </a:r>
            <a:r>
              <a:rPr lang="en-US" i="1" dirty="0"/>
              <a:t>p</a:t>
            </a:r>
            <a:r>
              <a:rPr lang="en-US" dirty="0"/>
              <a:t>=0.074, now NS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4DA071-210C-4BD1-8F3C-D60690B0157A}"/>
              </a:ext>
            </a:extLst>
          </p:cNvPr>
          <p:cNvCxnSpPr/>
          <p:nvPr/>
        </p:nvCxnSpPr>
        <p:spPr>
          <a:xfrm flipH="1" flipV="1">
            <a:off x="5257800" y="2667000"/>
            <a:ext cx="228600" cy="76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6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Influence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51" y="2287561"/>
            <a:ext cx="4153480" cy="40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mvinfluence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::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influencePlot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creates a multivariate analog of an influence 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0" y="1825863"/>
            <a:ext cx="424786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&gt;library(</a:t>
            </a:r>
            <a:r>
              <a:rPr lang="en-US" dirty="0" err="1">
                <a:latin typeface="Lucida Console" pitchFamily="49" charset="0"/>
              </a:rPr>
              <a:t>mvinfluence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r>
              <a:rPr lang="en-US" dirty="0">
                <a:latin typeface="Lucida Console" pitchFamily="49" charset="0"/>
              </a:rPr>
              <a:t>&gt;</a:t>
            </a:r>
            <a:r>
              <a:rPr lang="en-US" dirty="0" err="1">
                <a:latin typeface="Lucida Console" pitchFamily="49" charset="0"/>
              </a:rPr>
              <a:t>influencePlot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…)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pt-BR" sz="1400" dirty="0">
                <a:latin typeface="Lucida Console" pitchFamily="49" charset="0"/>
              </a:rPr>
              <a:t>   H      Q      CookD  L      R</a:t>
            </a:r>
          </a:p>
          <a:p>
            <a:r>
              <a:rPr lang="pt-BR" sz="1400" dirty="0">
                <a:latin typeface="Lucida Console" pitchFamily="49" charset="0"/>
              </a:rPr>
              <a:t>15 0.0233 0.3985 0.4202 0.0238 0.4080</a:t>
            </a:r>
          </a:p>
          <a:p>
            <a:r>
              <a:rPr lang="pt-BR" sz="1400" dirty="0">
                <a:latin typeface="Lucida Console" pitchFamily="49" charset="0"/>
              </a:rPr>
              <a:t>80 0.0333 0.0233 0.0352 0.0345 0.0241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15 stands out as hugely influential</a:t>
            </a:r>
          </a:p>
          <a:p>
            <a:endParaRPr lang="en-US" dirty="0"/>
          </a:p>
          <a:p>
            <a:r>
              <a:rPr lang="en-US" dirty="0"/>
              <a:t>The 3 columns of circles correspond to the 3 groups</a:t>
            </a:r>
          </a:p>
        </p:txBody>
      </p:sp>
    </p:spTree>
    <p:extLst>
      <p:ext uri="{BB962C8B-B14F-4D97-AF65-F5344CB8AC3E}">
        <p14:creationId xmlns:p14="http://schemas.microsoft.com/office/powerpoint/2010/main" val="107658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MANOVA examples</a:t>
            </a:r>
          </a:p>
          <a:p>
            <a:pPr lvl="1"/>
            <a:r>
              <a:rPr lang="en-US" dirty="0"/>
              <a:t>Distinguishing among psychiatric groups</a:t>
            </a:r>
          </a:p>
          <a:p>
            <a:pPr lvl="1"/>
            <a:r>
              <a:rPr lang="en-US" dirty="0"/>
              <a:t>Robust MLMs: down-weighting outliers</a:t>
            </a:r>
          </a:p>
          <a:p>
            <a:r>
              <a:rPr lang="en-US" dirty="0"/>
              <a:t>Multivariate regression</a:t>
            </a:r>
          </a:p>
          <a:p>
            <a:pPr lvl="1"/>
            <a:r>
              <a:rPr lang="en-US" dirty="0"/>
              <a:t>PA tests &amp; ability</a:t>
            </a:r>
          </a:p>
          <a:p>
            <a:pPr lvl="1"/>
            <a:r>
              <a:rPr lang="en-US" dirty="0"/>
              <a:t>Canonical correlation</a:t>
            </a:r>
          </a:p>
          <a:p>
            <a:pPr lvl="1"/>
            <a:r>
              <a:rPr lang="en-US" dirty="0"/>
              <a:t>MANCOVA &amp; homogeneity of regression</a:t>
            </a:r>
          </a:p>
          <a:p>
            <a:r>
              <a:rPr lang="en-US" dirty="0"/>
              <a:t>Homogeneity of (co)variance</a:t>
            </a:r>
          </a:p>
          <a:p>
            <a:pPr lvl="1"/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15B1-ED60-4328-8FB6-1EC65EA2F1E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Robust MLMs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Robust methods for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LMs are now well-developed and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→ </a:t>
            </a:r>
            <a:r>
              <a:rPr lang="en-US" altLang="en-US" sz="2000" dirty="0"/>
              <a:t>proper SEs, CIs and hypothesis tests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Analogous methods for multivariate LMs are a current hot research topic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heplots</a:t>
            </a:r>
            <a:r>
              <a:rPr lang="en-US" altLang="en-US" sz="2400" dirty="0"/>
              <a:t> package now provides </a:t>
            </a:r>
            <a:r>
              <a:rPr lang="en-US" altLang="en-US" sz="2400" dirty="0" err="1">
                <a:solidFill>
                  <a:srgbClr val="0000FF"/>
                </a:solidFill>
                <a:latin typeface="SAS Monospace" pitchFamily="49" charset="0"/>
              </a:rPr>
              <a:t>robmlm</a:t>
            </a:r>
            <a:r>
              <a:rPr lang="en-US" altLang="en-US" sz="2400" dirty="0">
                <a:solidFill>
                  <a:srgbClr val="0000FF"/>
                </a:solidFill>
                <a:latin typeface="SAS Monospace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for the fully general MLM (MANOVA, </a:t>
            </a:r>
            <a:r>
              <a:rPr lang="en-US" altLang="en-US" sz="2400" dirty="0" err="1"/>
              <a:t>MMReg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Uses simple M-estimator via IRLS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Weights: calculated from </a:t>
            </a:r>
            <a:r>
              <a:rPr lang="en-US" altLang="en-US" sz="2000" dirty="0" err="1"/>
              <a:t>Mahalanobis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2,</a:t>
            </a:r>
            <a:r>
              <a:rPr lang="en-US" altLang="en-US" sz="2000" dirty="0"/>
              <a:t> a robust covariance estimator and weight function, </a:t>
            </a:r>
            <a:r>
              <a:rPr lang="el-GR" altLang="en-US" sz="2000" dirty="0">
                <a:cs typeface="Arial" pitchFamily="34" charset="0"/>
              </a:rPr>
              <a:t>ψ</a:t>
            </a:r>
            <a:r>
              <a:rPr lang="en-US" altLang="en-US" sz="2000" dirty="0">
                <a:cs typeface="Arial" pitchFamily="34" charset="0"/>
              </a:rPr>
              <a:t>(D</a:t>
            </a:r>
            <a:r>
              <a:rPr lang="en-US" altLang="en-US" sz="2000" baseline="30000" dirty="0">
                <a:cs typeface="Arial" pitchFamily="34" charset="0"/>
              </a:rPr>
              <a:t>2</a:t>
            </a:r>
            <a:r>
              <a:rPr lang="en-US" altLang="en-US" sz="2000" dirty="0">
                <a:cs typeface="Arial" pitchFamily="34" charset="0"/>
              </a:rPr>
              <a:t>)</a:t>
            </a:r>
            <a:endParaRPr lang="el-GR" altLang="en-US" sz="2000" dirty="0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Downside: SEs, </a:t>
            </a:r>
            <a:r>
              <a:rPr lang="en-US" altLang="en-US" sz="2000" i="1" dirty="0"/>
              <a:t>p</a:t>
            </a:r>
            <a:r>
              <a:rPr lang="en-US" altLang="en-US" sz="2000" dirty="0"/>
              <a:t>-values only approximate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44917"/>
              </p:ext>
            </p:extLst>
          </p:nvPr>
        </p:nvGraphicFramePr>
        <p:xfrm>
          <a:off x="2362200" y="4735513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5513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0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MLMs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84048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1534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SC.rlm</a:t>
            </a:r>
            <a:r>
              <a:rPr lang="en-US" dirty="0"/>
              <a:t> &lt;- </a:t>
            </a:r>
            <a:r>
              <a:rPr lang="en-US" dirty="0" err="1"/>
              <a:t>robmlm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ToM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PersBias</a:t>
            </a:r>
            <a:r>
              <a:rPr lang="en-US" dirty="0"/>
              <a:t>) ~ </a:t>
            </a:r>
            <a:r>
              <a:rPr lang="en-US" dirty="0" err="1"/>
              <a:t>Dx</a:t>
            </a:r>
            <a:r>
              <a:rPr lang="en-US" dirty="0"/>
              <a:t>,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SocialCog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971800"/>
            <a:ext cx="4191000" cy="116955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itchFamily="49" charset="0"/>
              </a:rPr>
              <a:t>&gt; print(</a:t>
            </a:r>
            <a:r>
              <a:rPr lang="en-US" sz="1000" dirty="0" err="1">
                <a:latin typeface="Lucida Console" pitchFamily="49" charset="0"/>
              </a:rPr>
              <a:t>linearHypothesis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SC.rlm</a:t>
            </a:r>
            <a:r>
              <a:rPr lang="en-US" sz="1000" dirty="0">
                <a:latin typeface="Lucida Console" pitchFamily="49" charset="0"/>
              </a:rPr>
              <a:t>, "Dx2"), SSP=FALSE)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Multivariate Tests: 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test stat </a:t>
            </a:r>
            <a:r>
              <a:rPr lang="en-US" sz="1000" dirty="0" err="1">
                <a:latin typeface="Lucida Console" pitchFamily="49" charset="0"/>
              </a:rPr>
              <a:t>approx</a:t>
            </a:r>
            <a:r>
              <a:rPr lang="en-US" sz="1000" dirty="0">
                <a:latin typeface="Lucida Console" pitchFamily="49" charset="0"/>
              </a:rPr>
              <a:t> F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den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Pr</a:t>
            </a:r>
            <a:r>
              <a:rPr lang="en-US" sz="1000" dirty="0">
                <a:latin typeface="Lucida Console" pitchFamily="49" charset="0"/>
              </a:rPr>
              <a:t>(&gt;F)  </a:t>
            </a:r>
          </a:p>
          <a:p>
            <a:r>
              <a:rPr lang="en-US" sz="1000" dirty="0" err="1">
                <a:latin typeface="Lucida Console" pitchFamily="49" charset="0"/>
              </a:rPr>
              <a:t>Pillai</a:t>
            </a:r>
            <a:r>
              <a:rPr lang="en-US" sz="1000" dirty="0">
                <a:latin typeface="Lucida Console" pitchFamily="49" charset="0"/>
              </a:rPr>
              <a:t>  1     0.069     2.44      4    132   0.05 *</a:t>
            </a:r>
          </a:p>
          <a:p>
            <a:r>
              <a:rPr lang="en-US" sz="1000" dirty="0" err="1">
                <a:latin typeface="Lucida Console" pitchFamily="49" charset="0"/>
              </a:rPr>
              <a:t>Wilks</a:t>
            </a:r>
            <a:r>
              <a:rPr lang="en-US" sz="1000" dirty="0">
                <a:latin typeface="Lucida Console" pitchFamily="49" charset="0"/>
              </a:rPr>
              <a:t>   1     0.931     2.44      4    132   0.05 *</a:t>
            </a:r>
          </a:p>
          <a:p>
            <a:r>
              <a:rPr lang="en-US" sz="1000" dirty="0">
                <a:latin typeface="Lucida Console" pitchFamily="49" charset="0"/>
              </a:rPr>
              <a:t>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45268"/>
            <a:ext cx="1893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Observation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06872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test of Dx2 in robust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873F67-9996-4BAB-9873-EE845B408E20}"/>
              </a:ext>
            </a:extLst>
          </p:cNvPr>
          <p:cNvSpPr/>
          <p:nvPr/>
        </p:nvSpPr>
        <p:spPr>
          <a:xfrm>
            <a:off x="838200" y="53721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C7E-20E7-4876-9A2F-20127ED5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Robust MLMs: Pottery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C0A85-77B1-4329-AF4B-4883EE9F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Chemical composition of ancient pottery found at four sites in Great Britain</a:t>
            </a:r>
          </a:p>
          <a:p>
            <a:pPr lvl="1"/>
            <a:r>
              <a:rPr lang="en-US" sz="2000" dirty="0"/>
              <a:t>Sites: </a:t>
            </a:r>
            <a:r>
              <a:rPr lang="en-US" sz="2000" dirty="0" err="1"/>
              <a:t>AshleyRails</a:t>
            </a:r>
            <a:r>
              <a:rPr lang="en-US" sz="2000" dirty="0"/>
              <a:t>, Caldicot, </a:t>
            </a:r>
            <a:r>
              <a:rPr lang="en-US" sz="2000" dirty="0" err="1"/>
              <a:t>IsleThorns</a:t>
            </a:r>
            <a:r>
              <a:rPr lang="en-US" sz="2000" dirty="0"/>
              <a:t>, </a:t>
            </a:r>
            <a:r>
              <a:rPr lang="en-US" sz="2000" dirty="0" err="1"/>
              <a:t>Llanedyrn</a:t>
            </a:r>
            <a:endParaRPr lang="en-US" sz="2000" dirty="0"/>
          </a:p>
          <a:p>
            <a:pPr lvl="1"/>
            <a:r>
              <a:rPr lang="en-US" sz="2000" dirty="0"/>
              <a:t>Measures: Al   Fe   Mg   Ca   Na</a:t>
            </a:r>
          </a:p>
          <a:p>
            <a:r>
              <a:rPr lang="en-US" sz="2400" dirty="0"/>
              <a:t>Analyses:</a:t>
            </a:r>
          </a:p>
          <a:p>
            <a:pPr lvl="1"/>
            <a:r>
              <a:rPr lang="en-US" sz="2000" dirty="0"/>
              <a:t>standard MANOVA    </a:t>
            </a:r>
            <a:r>
              <a:rPr lang="en-US" sz="2000" dirty="0" err="1"/>
              <a:t>lm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(Al, Fe, Mg, …) ~ Site, data=Pottery)</a:t>
            </a:r>
          </a:p>
          <a:p>
            <a:pPr lvl="1"/>
            <a:r>
              <a:rPr lang="en-US" sz="2000" dirty="0"/>
              <a:t>robust MANOVA        </a:t>
            </a:r>
            <a:r>
              <a:rPr lang="en-US" sz="2000" dirty="0" err="1"/>
              <a:t>robmlm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(Al, Fe, Mg, …) ~ Site, data=Pottery)</a:t>
            </a:r>
          </a:p>
          <a:p>
            <a:pPr lvl="1"/>
            <a:endParaRPr lang="en-US" sz="2000" dirty="0"/>
          </a:p>
          <a:p>
            <a:r>
              <a:rPr lang="en-US" sz="2400" dirty="0"/>
              <a:t>Data: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987B2-6B2F-43AB-AEC2-98E0004C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CE1AC0-8947-4CE0-A0FD-8C5C86DB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893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3DE21-96DB-4198-827F-866208BEF404}"/>
              </a:ext>
            </a:extLst>
          </p:cNvPr>
          <p:cNvSpPr txBox="1"/>
          <p:nvPr/>
        </p:nvSpPr>
        <p:spPr>
          <a:xfrm>
            <a:off x="2819400" y="4257204"/>
            <a:ext cx="5170251" cy="2308324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car::some(Pottery)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Site   Al   Fe   Mg   Ca   Na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    </a:t>
            </a:r>
            <a:r>
              <a:rPr lang="en-US" sz="1600" dirty="0" err="1">
                <a:latin typeface="Lucida Console" panose="020B0609040504020204" pitchFamily="49" charset="0"/>
              </a:rPr>
              <a:t>Llanedyrn</a:t>
            </a:r>
            <a:r>
              <a:rPr lang="en-US" sz="1600" dirty="0">
                <a:latin typeface="Lucida Console" panose="020B0609040504020204" pitchFamily="49" charset="0"/>
              </a:rPr>
              <a:t> 13.8 7.08 3.43 0.12 0.17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14   </a:t>
            </a:r>
            <a:r>
              <a:rPr lang="en-US" sz="1600" dirty="0" err="1">
                <a:latin typeface="Lucida Console" panose="020B0609040504020204" pitchFamily="49" charset="0"/>
              </a:rPr>
              <a:t>Llanedyrn</a:t>
            </a:r>
            <a:r>
              <a:rPr lang="en-US" sz="1600" dirty="0">
                <a:latin typeface="Lucida Console" panose="020B0609040504020204" pitchFamily="49" charset="0"/>
              </a:rPr>
              <a:t> 12.5 6.44 3.94 0.22 0.23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17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18.3 1.28 0.67 0.03 0.03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18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15.8 2.39 0.63 0.01 0.04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21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20.8 1.51 0.72 0.07 0.10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22 </a:t>
            </a:r>
            <a:r>
              <a:rPr lang="en-US" sz="1600" dirty="0" err="1">
                <a:latin typeface="Lucida Console" panose="020B0609040504020204" pitchFamily="49" charset="0"/>
              </a:rPr>
              <a:t>AshleyRails</a:t>
            </a:r>
            <a:r>
              <a:rPr lang="en-US" sz="1600" dirty="0">
                <a:latin typeface="Lucida Console" panose="020B0609040504020204" pitchFamily="49" charset="0"/>
              </a:rPr>
              <a:t> 17.7 1.12 0.56 0.06 0.06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23 </a:t>
            </a:r>
            <a:r>
              <a:rPr lang="en-US" sz="1600" dirty="0" err="1">
                <a:latin typeface="Lucida Console" panose="020B0609040504020204" pitchFamily="49" charset="0"/>
              </a:rPr>
              <a:t>AshleyRails</a:t>
            </a:r>
            <a:r>
              <a:rPr lang="en-US" sz="1600" dirty="0">
                <a:latin typeface="Lucida Console" panose="020B0609040504020204" pitchFamily="49" charset="0"/>
              </a:rPr>
              <a:t> 18.3 1.14 0.67 0.06 0.05</a:t>
            </a:r>
          </a:p>
        </p:txBody>
      </p:sp>
    </p:spTree>
    <p:extLst>
      <p:ext uri="{BB962C8B-B14F-4D97-AF65-F5344CB8AC3E}">
        <p14:creationId xmlns:p14="http://schemas.microsoft.com/office/powerpoint/2010/main" val="731189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88A-1F31-48AA-BB35-4F7938F905B1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0841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 descr="pottery-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Robust MLMs: Pottery data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05800" cy="58102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SAS Monospace" pitchFamily="49" charset="0"/>
              </a:rPr>
              <a:t>&gt; pottery.mod &lt;- lm(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  <a:p>
            <a:pPr algn="l"/>
            <a:r>
              <a:rPr lang="en-US" altLang="en-US" sz="1600" dirty="0">
                <a:latin typeface="SAS Monospace" pitchFamily="49" charset="0"/>
              </a:rPr>
              <a:t>&gt; </a:t>
            </a:r>
            <a:r>
              <a:rPr lang="en-US" altLang="en-US" sz="1600" dirty="0" err="1">
                <a:latin typeface="SAS Monospace" pitchFamily="49" charset="0"/>
              </a:rPr>
              <a:t>pottery.rmod</a:t>
            </a:r>
            <a:r>
              <a:rPr lang="en-US" altLang="en-US" sz="1600" dirty="0">
                <a:latin typeface="SAS Monospace" pitchFamily="49" charset="0"/>
              </a:rPr>
              <a:t> &lt;- </a:t>
            </a:r>
            <a:r>
              <a:rPr lang="en-US" altLang="en-US" sz="1600" dirty="0" err="1">
                <a:latin typeface="SAS Monospace" pitchFamily="49" charset="0"/>
              </a:rPr>
              <a:t>robmlm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58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Observation weights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76800" y="2362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876800" y="2362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overlaid HE plots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0DC24-9A75-48D9-BE81-7439D3B2F6B7}"/>
              </a:ext>
            </a:extLst>
          </p:cNvPr>
          <p:cNvSpPr txBox="1"/>
          <p:nvPr/>
        </p:nvSpPr>
        <p:spPr>
          <a:xfrm>
            <a:off x="4800600" y="2057400"/>
            <a:ext cx="369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 E ellipse shrinks a lot</a:t>
            </a:r>
          </a:p>
        </p:txBody>
      </p:sp>
    </p:spTree>
    <p:extLst>
      <p:ext uri="{BB962C8B-B14F-4D97-AF65-F5344CB8AC3E}">
        <p14:creationId xmlns:p14="http://schemas.microsoft.com/office/powerpoint/2010/main" val="365952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MMRA example: PA tasks &amp;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Rohwer</a:t>
            </a:r>
            <a:r>
              <a:rPr lang="en-US" sz="2000" dirty="0"/>
              <a:t> data from </a:t>
            </a:r>
            <a:r>
              <a:rPr lang="en-US" sz="2000" dirty="0" err="1"/>
              <a:t>Timm</a:t>
            </a:r>
            <a:r>
              <a:rPr lang="en-US" sz="2000" dirty="0"/>
              <a:t> (1975)</a:t>
            </a:r>
          </a:p>
          <a:p>
            <a:r>
              <a:rPr lang="en-US" sz="2000" dirty="0"/>
              <a:t>How well do paired associate (PA) tasks predict performance on measures of aptitude &amp; achievement in kindergarten children?</a:t>
            </a:r>
          </a:p>
          <a:p>
            <a:pPr lvl="1"/>
            <a:r>
              <a:rPr lang="en-US" sz="2000" dirty="0"/>
              <a:t>Samples: 69 children in two groups (schools): ‘Lo’ | ‘Hi’ SES</a:t>
            </a:r>
          </a:p>
          <a:p>
            <a:pPr lvl="1"/>
            <a:r>
              <a:rPr lang="en-US" sz="2000" dirty="0"/>
              <a:t>Outcomes (Y): </a:t>
            </a:r>
          </a:p>
          <a:p>
            <a:pPr lvl="2"/>
            <a:r>
              <a:rPr lang="en-US" sz="1600" dirty="0"/>
              <a:t>Scholastic aptitude test (SAT)</a:t>
            </a:r>
          </a:p>
          <a:p>
            <a:pPr lvl="2"/>
            <a:r>
              <a:rPr lang="en-US" sz="1600" dirty="0"/>
              <a:t>Peabody picture vocabulary test (PPVT)</a:t>
            </a:r>
          </a:p>
          <a:p>
            <a:pPr lvl="2"/>
            <a:r>
              <a:rPr lang="en-US" sz="1600" dirty="0"/>
              <a:t>Raven progressive matrices (Raven)</a:t>
            </a:r>
          </a:p>
          <a:p>
            <a:pPr lvl="1"/>
            <a:r>
              <a:rPr lang="en-US" sz="2000" dirty="0"/>
              <a:t>Predictors (X): Scores (0—40) on PA tasks where the stimuli were:</a:t>
            </a:r>
          </a:p>
          <a:p>
            <a:pPr lvl="2"/>
            <a:r>
              <a:rPr lang="en-US" sz="1600" dirty="0"/>
              <a:t>named (n), still (s), named-still (ns), named-action (</a:t>
            </a:r>
            <a:r>
              <a:rPr lang="en-US" sz="1600" dirty="0" err="1"/>
              <a:t>na</a:t>
            </a:r>
            <a:r>
              <a:rPr lang="en-US" sz="1600" dirty="0"/>
              <a:t>), sentence-still (</a:t>
            </a:r>
            <a:r>
              <a:rPr lang="en-US" sz="1600" dirty="0" err="1"/>
              <a:t>ss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188069"/>
            <a:ext cx="42672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data("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", package="</a:t>
            </a:r>
            <a:r>
              <a:rPr lang="en-US" sz="1200" dirty="0" err="1">
                <a:latin typeface="Lucida Console" pitchFamily="49" charset="0"/>
              </a:rPr>
              <a:t>heplots</a:t>
            </a:r>
            <a:r>
              <a:rPr lang="en-US" sz="1200" dirty="0">
                <a:latin typeface="Lucida Console" pitchFamily="49" charset="0"/>
              </a:rPr>
              <a:t>")</a:t>
            </a:r>
          </a:p>
          <a:p>
            <a:r>
              <a:rPr lang="en-US" sz="1200" dirty="0">
                <a:latin typeface="Lucida Console" pitchFamily="49" charset="0"/>
              </a:rPr>
              <a:t>&gt; car::some(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n=5)</a:t>
            </a:r>
          </a:p>
          <a:p>
            <a:r>
              <a:rPr lang="en-US" sz="1200" dirty="0">
                <a:latin typeface="Lucida Console" pitchFamily="49" charset="0"/>
              </a:rPr>
              <a:t>   group SES SAT PPVT Raven n  s ns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8      1  Lo   8   68     8 0  0 10 19 14</a:t>
            </a:r>
          </a:p>
          <a:p>
            <a:r>
              <a:rPr lang="en-US" sz="1200" dirty="0">
                <a:latin typeface="Lucida Console" pitchFamily="49" charset="0"/>
              </a:rPr>
              <a:t>9      1  Lo  49   74    11 0  0  7 16 13</a:t>
            </a:r>
          </a:p>
          <a:p>
            <a:r>
              <a:rPr lang="en-US" sz="1200" dirty="0">
                <a:latin typeface="Lucida Console" pitchFamily="49" charset="0"/>
              </a:rPr>
              <a:t>17     1  Lo  19   66    13 7 12 21 35 27</a:t>
            </a:r>
          </a:p>
          <a:p>
            <a:r>
              <a:rPr lang="en-US" sz="1200" dirty="0">
                <a:latin typeface="Lucida Console" pitchFamily="49" charset="0"/>
              </a:rPr>
              <a:t>52     2  Hi  38   66    14 0  0  3 16 11</a:t>
            </a:r>
          </a:p>
          <a:p>
            <a:r>
              <a:rPr lang="en-US" sz="1200" dirty="0">
                <a:latin typeface="Lucida Console" pitchFamily="49" charset="0"/>
              </a:rPr>
              <a:t>66     2  Hi   8   55    16 4  7 19 20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18806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group factor makes the analysis more complicated (MANCOVA)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analysis of the Hi SES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942395"/>
            <a:ext cx="4572000" cy="27699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Rohwer2 &lt;- subset(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subset=SES==“HI”)</a:t>
            </a:r>
          </a:p>
        </p:txBody>
      </p:sp>
    </p:spTree>
    <p:extLst>
      <p:ext uri="{BB962C8B-B14F-4D97-AF65-F5344CB8AC3E}">
        <p14:creationId xmlns:p14="http://schemas.microsoft.com/office/powerpoint/2010/main" val="39367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univariate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16" y="1143000"/>
            <a:ext cx="82296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rohwer.mod1 &lt;- lm(SAT 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rohwer.mod2 &lt;- lm(PPVT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rohwer.mod3 &lt;- lm(Raven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library(stargazer)</a:t>
            </a:r>
          </a:p>
          <a:p>
            <a:r>
              <a:rPr lang="en-US" sz="1600" dirty="0">
                <a:latin typeface="Lucida Console" pitchFamily="49" charset="0"/>
              </a:rPr>
              <a:t>stargazer(rohwer.mod1, rohwer.mod2, rohwer.mod3, type=“text”,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916" y="3200400"/>
            <a:ext cx="5389684" cy="304698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Univariate regression models for 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 data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  Dependent variable:      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SAT        PPVT     Raven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n                           3.26*       0.07      0.06  </a:t>
            </a:r>
          </a:p>
          <a:p>
            <a:r>
              <a:rPr lang="en-US" sz="1200" dirty="0">
                <a:latin typeface="Lucida Console" pitchFamily="49" charset="0"/>
              </a:rPr>
              <a:t>s                            3.00       0.37     0.49** </a:t>
            </a:r>
          </a:p>
          <a:p>
            <a:r>
              <a:rPr lang="en-US" sz="1200" dirty="0">
                <a:latin typeface="Lucida Console" pitchFamily="49" charset="0"/>
              </a:rPr>
              <a:t>ns                         -5.86***     -0.37    -0.16 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                       5.67***      1.52*     0.12  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                        -0.62       0.41     -0.12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R2                           0.56       0.35      0.31  </a:t>
            </a:r>
          </a:p>
          <a:p>
            <a:r>
              <a:rPr lang="en-US" sz="1200" dirty="0">
                <a:latin typeface="Lucida Console" pitchFamily="49" charset="0"/>
              </a:rPr>
              <a:t>F Statistic (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= 5; 26)   6.54***      2.85*     2.32  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Note:                      *p&lt;0.05; **p&lt;0.01; ***p&lt;0.001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276600"/>
            <a:ext cx="2611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disappointing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model for SAT highly </a:t>
            </a:r>
            <a:r>
              <a:rPr lang="en-US" sz="1600" dirty="0" err="1"/>
              <a:t>signif</a:t>
            </a:r>
            <a:r>
              <a:rPr lang="en-U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a few </a:t>
            </a:r>
            <a:r>
              <a:rPr lang="en-US" sz="1600" dirty="0" err="1"/>
              <a:t>coefs</a:t>
            </a:r>
            <a:r>
              <a:rPr lang="en-US" sz="1600" dirty="0"/>
              <a:t>. </a:t>
            </a:r>
            <a:r>
              <a:rPr lang="en-US" sz="1600" dirty="0" err="1"/>
              <a:t>signif</a:t>
            </a:r>
            <a:r>
              <a:rPr lang="en-US" sz="1600" dirty="0"/>
              <a:t>. </a:t>
            </a:r>
            <a:r>
              <a:rPr lang="en-US" sz="1600" dirty="0">
                <a:sym typeface="Symbol"/>
              </a:rPr>
              <a:t>0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749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369" y="4044457"/>
            <a:ext cx="8159262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also test overall hypothesis,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(all </a:t>
            </a:r>
            <a:r>
              <a:rPr lang="en-US" dirty="0" err="1"/>
              <a:t>coefs</a:t>
            </a:r>
            <a:r>
              <a:rPr lang="en-US" dirty="0"/>
              <a:t> = 0)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C0EA0-8E9C-407A-BD91-F96E41923C3C}"/>
              </a:ext>
            </a:extLst>
          </p:cNvPr>
          <p:cNvGrpSpPr/>
          <p:nvPr/>
        </p:nvGrpSpPr>
        <p:grpSpPr>
          <a:xfrm>
            <a:off x="457200" y="1371600"/>
            <a:ext cx="8229600" cy="2308324"/>
            <a:chOff x="457200" y="1371600"/>
            <a:chExt cx="8229600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371600"/>
              <a:ext cx="8229600" cy="230832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 &lt;- lm(</a:t>
              </a:r>
              <a:r>
                <a:rPr lang="en-US" sz="1200" dirty="0" err="1">
                  <a:latin typeface="Lucida Console" pitchFamily="49" charset="0"/>
                </a:rPr>
                <a:t>cbind</a:t>
              </a:r>
              <a:r>
                <a:rPr lang="en-US" sz="1200" dirty="0">
                  <a:latin typeface="Lucida Console" pitchFamily="49" charset="0"/>
                </a:rPr>
                <a:t>(SAT, PPVT, Raven) ~ n + s + ns + 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+ 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, data=Rohwer2)</a:t>
              </a:r>
            </a:p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Anova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Type II MANOVA Tests: </a:t>
              </a:r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test statistic</a:t>
              </a:r>
            </a:p>
            <a:p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</a:t>
              </a:r>
            </a:p>
            <a:p>
              <a:r>
                <a:rPr lang="en-US" sz="1200" dirty="0">
                  <a:latin typeface="Lucida Console" pitchFamily="49" charset="0"/>
                </a:rPr>
                <a:t>n   1     0.202     2.02      3     24 0.1376   </a:t>
              </a:r>
            </a:p>
            <a:p>
              <a:r>
                <a:rPr lang="en-US" sz="1200" dirty="0">
                  <a:latin typeface="Lucida Console" pitchFamily="49" charset="0"/>
                </a:rPr>
                <a:t>s   1     0.310     3.59      3     24 0.0284 * </a:t>
              </a:r>
            </a:p>
            <a:p>
              <a:r>
                <a:rPr lang="en-US" sz="1200" dirty="0">
                  <a:latin typeface="Lucida Console" pitchFamily="49" charset="0"/>
                </a:rPr>
                <a:t>ns  1     0.358     4.46      3     24 0.0126 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 1     0.465     6.96      3     24 0.0016 **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  1     0.089     0.78      3     24 0.5173   </a:t>
              </a:r>
            </a:p>
            <a:p>
              <a:r>
                <a:rPr lang="en-US" sz="1200" dirty="0">
                  <a:latin typeface="Lucida Console" pitchFamily="49" charset="0"/>
                </a:rPr>
                <a:t>---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Signif</a:t>
              </a:r>
              <a:r>
                <a:rPr lang="en-US" sz="1200" dirty="0">
                  <a:latin typeface="Lucida Console" pitchFamily="49" charset="0"/>
                </a:rPr>
                <a:t>. codes:  0 ‘***’ 0.001 ‘**’ 0.01 ‘*’ 0.05 ‘.’ 0.1 ‘ ’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3200" y="1837851"/>
              <a:ext cx="2133600" cy="14773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Much better!</a:t>
              </a:r>
            </a:p>
            <a:p>
              <a:endParaRPr lang="en-US" sz="1600" dirty="0"/>
            </a:p>
            <a:p>
              <a:r>
                <a:rPr lang="en-US" sz="1600" dirty="0"/>
                <a:t>Multivariate tests: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pool evidence for all </a:t>
              </a:r>
              <a:r>
                <a:rPr lang="en-US" sz="1400" dirty="0" err="1"/>
                <a:t>Ys</a:t>
              </a:r>
              <a:endParaRPr lang="en-US" sz="14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take correlations of </a:t>
              </a:r>
              <a:r>
                <a:rPr lang="en-US" sz="1400" dirty="0" err="1"/>
                <a:t>Ys</a:t>
              </a:r>
              <a:r>
                <a:rPr lang="en-US" sz="1400" dirty="0"/>
                <a:t> into account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A8272-4468-4914-8AB7-C9D045A65581}"/>
              </a:ext>
            </a:extLst>
          </p:cNvPr>
          <p:cNvGrpSpPr/>
          <p:nvPr/>
        </p:nvGrpSpPr>
        <p:grpSpPr>
          <a:xfrm>
            <a:off x="527538" y="4753680"/>
            <a:ext cx="8209085" cy="1754326"/>
            <a:chOff x="527538" y="4753680"/>
            <a:chExt cx="8209085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27538" y="4753680"/>
              <a:ext cx="7772400" cy="1754326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print(</a:t>
              </a:r>
              <a:r>
                <a:rPr lang="en-US" sz="1200" dirty="0" err="1">
                  <a:latin typeface="Lucida Console" pitchFamily="49" charset="0"/>
                </a:rPr>
                <a:t>linearHypothesis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, </a:t>
              </a:r>
            </a:p>
            <a:p>
              <a:r>
                <a:rPr lang="en-US" sz="1200" dirty="0">
                  <a:latin typeface="Lucida Console" pitchFamily="49" charset="0"/>
                </a:rPr>
                <a:t>+                        c("n", "s", "ns", "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", "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")), SSP=FALSE)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Multivariate Tests: </a:t>
              </a:r>
            </a:p>
            <a:p>
              <a:r>
                <a:rPr lang="en-US" sz="1200" dirty="0">
                  <a:latin typeface="Lucida Console" pitchFamily="49" charset="0"/>
                </a:rPr>
                <a:t>              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           5    1.0386    2.753     15  78.00 0.001912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Wilks</a:t>
              </a:r>
              <a:r>
                <a:rPr lang="en-US" sz="1200" dirty="0">
                  <a:latin typeface="Lucida Console" pitchFamily="49" charset="0"/>
                </a:rPr>
                <a:t>             5    0.2431    2.974     15  66.65 0.001154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Hotelling-Lawley</a:t>
              </a:r>
              <a:r>
                <a:rPr lang="en-US" sz="1200" dirty="0">
                  <a:latin typeface="Lucida Console" pitchFamily="49" charset="0"/>
                </a:rPr>
                <a:t>  5    2.0615    3.115     15  68.00 0.000697 ***</a:t>
              </a:r>
            </a:p>
            <a:p>
              <a:r>
                <a:rPr lang="en-US" sz="1200" dirty="0">
                  <a:latin typeface="Lucida Console" pitchFamily="49" charset="0"/>
                </a:rPr>
                <a:t>Roy               5    1.4654    7.620      5  26.00 0.000160 ***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86600" y="5562600"/>
              <a:ext cx="1650023" cy="5847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Strongly reject H</a:t>
              </a:r>
              <a:r>
                <a:rPr lang="en-US" sz="1600" baseline="-25000" dirty="0"/>
                <a:t>0</a:t>
              </a:r>
              <a:r>
                <a:rPr lang="en-US" sz="1600" dirty="0"/>
                <a:t> by all criteria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4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01566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 &lt;- list("</a:t>
            </a:r>
            <a:r>
              <a:rPr lang="en-US" sz="1200" dirty="0" err="1">
                <a:latin typeface="Lucida Console" pitchFamily="49" charset="0"/>
              </a:rPr>
              <a:t>Regr</a:t>
            </a:r>
            <a:r>
              <a:rPr lang="en-US" sz="1200" dirty="0">
                <a:latin typeface="Lucida Console" pitchFamily="49" charset="0"/>
              </a:rPr>
              <a:t>" =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Test of B = 0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       hypotheses = </a:t>
            </a:r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,</a:t>
            </a:r>
          </a:p>
          <a:p>
            <a:r>
              <a:rPr lang="en-US" sz="1200" dirty="0">
                <a:latin typeface="Lucida Console" pitchFamily="49" charset="0"/>
              </a:rPr>
              <a:t>       fill=TRUE,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</a:t>
            </a:r>
            <a:r>
              <a:rPr lang="en-US" sz="1200" dirty="0" err="1">
                <a:latin typeface="Lucida Console" pitchFamily="49" charset="0"/>
              </a:rPr>
              <a:t>cols,lwd</a:t>
            </a:r>
            <a:r>
              <a:rPr lang="en-US" sz="1200" dirty="0">
                <a:latin typeface="Lucida Console" pitchFamily="49" charset="0"/>
              </a:rPr>
              <a:t>=c(1,3))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8" y="28194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848712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predictor gives a 1 </a:t>
            </a:r>
            <a:r>
              <a:rPr lang="en-US" dirty="0" err="1"/>
              <a:t>df</a:t>
            </a:r>
            <a:r>
              <a:rPr lang="en-US" dirty="0"/>
              <a:t> test -&gt;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ellipse is a line</a:t>
            </a:r>
          </a:p>
          <a:p>
            <a:r>
              <a:rPr lang="en-US" b="1" dirty="0"/>
              <a:t>E</a:t>
            </a:r>
            <a:r>
              <a:rPr lang="en-US" dirty="0"/>
              <a:t> here is a 3D ellipsoid (rank(</a:t>
            </a:r>
            <a:r>
              <a:rPr lang="en-US" b="1" dirty="0"/>
              <a:t>E</a:t>
            </a:r>
            <a:r>
              <a:rPr lang="en-US" dirty="0"/>
              <a:t>) = min(</a:t>
            </a:r>
            <a:r>
              <a:rPr lang="en-US" dirty="0" err="1"/>
              <a:t>p,q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Interpretation: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H</a:t>
            </a:r>
            <a:r>
              <a:rPr lang="en-US" dirty="0"/>
              <a:t> ellipse that protrudes outside </a:t>
            </a:r>
            <a:r>
              <a:rPr lang="en-US" b="1" dirty="0"/>
              <a:t>E</a:t>
            </a:r>
            <a:r>
              <a:rPr lang="en-US" dirty="0"/>
              <a:t> ellipse is significant by Roy’s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Length of each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line </a:t>
            </a:r>
            <a:r>
              <a:rPr lang="en-US" dirty="0">
                <a:sym typeface="Symbol"/>
              </a:rPr>
              <a:t> strength of association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Orientation of each </a:t>
            </a:r>
            <a:r>
              <a:rPr lang="en-US" b="1" dirty="0">
                <a:sym typeface="Symbol"/>
              </a:rPr>
              <a:t>H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line shows relation of X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to the two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j</a:t>
            </a:r>
            <a:r>
              <a:rPr lang="en-US" dirty="0">
                <a:sym typeface="Symbol"/>
              </a:rPr>
              <a:t> responses shown.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7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pairs.mlm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588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pairs(</a:t>
            </a:r>
            <a:r>
              <a:rPr lang="en-US" dirty="0" err="1"/>
              <a:t>rohwer.mlm</a:t>
            </a:r>
            <a:r>
              <a:rPr lang="en-US" dirty="0"/>
              <a:t>, hypotheses=</a:t>
            </a:r>
            <a:r>
              <a:rPr lang="en-US" dirty="0" err="1"/>
              <a:t>hyp</a:t>
            </a:r>
            <a:r>
              <a:rPr lang="en-US" dirty="0"/>
              <a:t>, </a:t>
            </a:r>
          </a:p>
          <a:p>
            <a:r>
              <a:rPr lang="en-US" dirty="0"/>
              <a:t>          col=cols, fill=TRUE, </a:t>
            </a:r>
            <a:r>
              <a:rPr lang="en-US" dirty="0" err="1"/>
              <a:t>fill.alpha</a:t>
            </a:r>
            <a:r>
              <a:rPr lang="en-US" dirty="0"/>
              <a:t>=0.1,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50902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all pairwise HE plots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750902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now understand more subtle aspects</a:t>
            </a:r>
          </a:p>
          <a:p>
            <a:endParaRPr lang="en-US" dirty="0"/>
          </a:p>
          <a:p>
            <a:r>
              <a:rPr lang="en-US" dirty="0"/>
              <a:t>SAT is best predicted overall, but relation with PA tests varies</a:t>
            </a:r>
          </a:p>
          <a:p>
            <a:r>
              <a:rPr lang="en-US" dirty="0"/>
              <a:t>The </a:t>
            </a:r>
            <a:r>
              <a:rPr lang="en-US" dirty="0" err="1"/>
              <a:t>na</a:t>
            </a:r>
            <a:r>
              <a:rPr lang="en-US" dirty="0"/>
              <a:t> &amp; ns tasks  are strongest for SAT</a:t>
            </a:r>
          </a:p>
          <a:p>
            <a:endParaRPr lang="en-US" dirty="0"/>
          </a:p>
          <a:p>
            <a:r>
              <a:rPr lang="en-US" dirty="0"/>
              <a:t>Raven is weakly predicted</a:t>
            </a:r>
          </a:p>
        </p:txBody>
      </p:sp>
    </p:spTree>
    <p:extLst>
      <p:ext uri="{BB962C8B-B14F-4D97-AF65-F5344CB8AC3E}">
        <p14:creationId xmlns:p14="http://schemas.microsoft.com/office/powerpoint/2010/main" val="3405634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quantitative (X, Y) data, canonical correlation analysis is an alternative to MMRA</a:t>
            </a:r>
          </a:p>
          <a:p>
            <a:r>
              <a:rPr lang="en-US" dirty="0"/>
              <a:t>It finds the weighted sums of the Y variables most highly correlated with the </a:t>
            </a:r>
            <a:r>
              <a:rPr lang="en-US" dirty="0" err="1"/>
              <a:t>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019800" cy="34778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itchFamily="49" charset="0"/>
              </a:rPr>
              <a:t>&gt; X &lt;- Rohwer2[, 6:10] # X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Y &lt;- Rohwer2[, 3:5]  # Y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(</a:t>
            </a:r>
            <a:r>
              <a:rPr lang="en-US" sz="1100" b="1" dirty="0">
                <a:latin typeface="Lucida Console" pitchFamily="49" charset="0"/>
              </a:rPr>
              <a:t>cc</a:t>
            </a:r>
            <a:r>
              <a:rPr lang="en-US" sz="1100" dirty="0">
                <a:latin typeface="Lucida Console" pitchFamily="49" charset="0"/>
              </a:rPr>
              <a:t> &lt;- </a:t>
            </a:r>
            <a:r>
              <a:rPr lang="en-US" sz="1100" dirty="0" err="1">
                <a:latin typeface="Lucida Console" pitchFamily="49" charset="0"/>
              </a:rPr>
              <a:t>cancor</a:t>
            </a:r>
            <a:r>
              <a:rPr lang="en-US" sz="1100" dirty="0">
                <a:latin typeface="Lucida Console" pitchFamily="49" charset="0"/>
              </a:rPr>
              <a:t>(X, Y, </a:t>
            </a:r>
            <a:r>
              <a:rPr lang="en-US" sz="1100" dirty="0" err="1">
                <a:latin typeface="Lucida Console" pitchFamily="49" charset="0"/>
              </a:rPr>
              <a:t>set.names</a:t>
            </a:r>
            <a:r>
              <a:rPr lang="en-US" sz="1100" dirty="0">
                <a:latin typeface="Lucida Console" pitchFamily="49" charset="0"/>
              </a:rPr>
              <a:t>=c("PA", "Ability")))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Canonical correlation analysis of:</a:t>
            </a:r>
          </a:p>
          <a:p>
            <a:r>
              <a:rPr lang="en-US" sz="1100" dirty="0">
                <a:latin typeface="Lucida Console" pitchFamily="49" charset="0"/>
              </a:rPr>
              <a:t>	 5   PA  variables:  n, s, ns, </a:t>
            </a:r>
            <a:r>
              <a:rPr lang="en-US" sz="1100" dirty="0" err="1">
                <a:latin typeface="Lucida Console" pitchFamily="49" charset="0"/>
              </a:rPr>
              <a:t>na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ss</a:t>
            </a:r>
            <a:r>
              <a:rPr lang="en-US" sz="1100" dirty="0">
                <a:latin typeface="Lucida Console" pitchFamily="49" charset="0"/>
              </a:rPr>
              <a:t> </a:t>
            </a:r>
          </a:p>
          <a:p>
            <a:r>
              <a:rPr lang="en-US" sz="1100" dirty="0">
                <a:latin typeface="Lucida Console" pitchFamily="49" charset="0"/>
              </a:rPr>
              <a:t>  with	 3   Ability  variables:  SAT, PPVT, Raven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CanRSQ</a:t>
            </a:r>
            <a:r>
              <a:rPr lang="en-US" sz="1100" dirty="0">
                <a:latin typeface="Lucida Console" pitchFamily="49" charset="0"/>
              </a:rPr>
              <a:t>  Eigen percent    cum                          scree</a:t>
            </a:r>
          </a:p>
          <a:p>
            <a:r>
              <a:rPr lang="en-US" sz="1100" dirty="0">
                <a:latin typeface="Lucida Console" pitchFamily="49" charset="0"/>
              </a:rPr>
              <a:t>1 0.7710 0.5944 1.4654  71.080  71.08 ******************************</a:t>
            </a:r>
          </a:p>
          <a:p>
            <a:r>
              <a:rPr lang="en-US" sz="1100" dirty="0">
                <a:latin typeface="Lucida Console" pitchFamily="49" charset="0"/>
              </a:rPr>
              <a:t>2 0.5465 0.2987 0.4259  20.659  91.74 *********                     </a:t>
            </a:r>
          </a:p>
          <a:p>
            <a:r>
              <a:rPr lang="en-US" sz="1100" dirty="0">
                <a:latin typeface="Lucida Console" pitchFamily="49" charset="0"/>
              </a:rPr>
              <a:t>3 0.3815 0.1455 0.1703   8.261 100.00 ***                          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Test of H0: The canonical correlations in the </a:t>
            </a:r>
          </a:p>
          <a:p>
            <a:r>
              <a:rPr lang="en-US" sz="1100" dirty="0">
                <a:latin typeface="Lucida Console" pitchFamily="49" charset="0"/>
              </a:rPr>
              <a:t>current row and all that follow are zero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LR test stat </a:t>
            </a:r>
            <a:r>
              <a:rPr lang="en-US" sz="1100" dirty="0" err="1">
                <a:latin typeface="Lucida Console" pitchFamily="49" charset="0"/>
              </a:rPr>
              <a:t>approx</a:t>
            </a:r>
            <a:r>
              <a:rPr lang="en-US" sz="1100" dirty="0">
                <a:latin typeface="Lucida Console" pitchFamily="49" charset="0"/>
              </a:rPr>
              <a:t> F </a:t>
            </a:r>
            <a:r>
              <a:rPr lang="en-US" sz="1100" dirty="0" err="1">
                <a:latin typeface="Lucida Console" pitchFamily="49" charset="0"/>
              </a:rPr>
              <a:t>numDF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denDF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Pr</a:t>
            </a:r>
            <a:r>
              <a:rPr lang="en-US" sz="1100" dirty="0">
                <a:latin typeface="Lucida Console" pitchFamily="49" charset="0"/>
              </a:rPr>
              <a:t>(&gt; F)   </a:t>
            </a:r>
          </a:p>
          <a:p>
            <a:r>
              <a:rPr lang="en-US" sz="1100" dirty="0">
                <a:latin typeface="Lucida Console" pitchFamily="49" charset="0"/>
              </a:rPr>
              <a:t>1 0.77096      0.24307   2.9738    15 66.655 0.001154 **</a:t>
            </a:r>
          </a:p>
          <a:p>
            <a:r>
              <a:rPr lang="en-US" sz="1100" dirty="0">
                <a:latin typeface="Lucida Console" pitchFamily="49" charset="0"/>
              </a:rPr>
              <a:t>2 0.54652      0.59926   1.8237     8 50.000 0.094538 . </a:t>
            </a:r>
          </a:p>
          <a:p>
            <a:r>
              <a:rPr lang="en-US" sz="1100" dirty="0">
                <a:latin typeface="Lucida Console" pitchFamily="49" charset="0"/>
              </a:rPr>
              <a:t>3 0.38147      0.85448   1.4759     3 26.000 0.244178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dimensions acct for 91.7% of (X,Y) association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Can1 is significant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A3BD0-BC0A-4581-BED4-C58B58C8EF42}"/>
              </a:ext>
            </a:extLst>
          </p:cNvPr>
          <p:cNvSpPr/>
          <p:nvPr/>
        </p:nvSpPr>
        <p:spPr>
          <a:xfrm>
            <a:off x="5638800" y="487166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650E1-58E2-4279-B751-10194416435A}"/>
              </a:ext>
            </a:extLst>
          </p:cNvPr>
          <p:cNvSpPr/>
          <p:nvPr/>
        </p:nvSpPr>
        <p:spPr>
          <a:xfrm>
            <a:off x="5656432" y="512376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1A338D-6FF3-4710-A5DF-866A99C8D13E}"/>
              </a:ext>
            </a:extLst>
          </p:cNvPr>
          <p:cNvSpPr/>
          <p:nvPr/>
        </p:nvSpPr>
        <p:spPr>
          <a:xfrm>
            <a:off x="3238500" y="3776365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Ex: Neuro- &amp; Social-Cognitive measures in psychiatric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study by Leah Hartman @York examined whether patients classified as ‘schizophrenic’ or ‘schizoaffective’ (on DSM-IV) could be distinguished from a normal, control sample on standardized tests in the following domains: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Neuro</a:t>
            </a:r>
            <a:r>
              <a:rPr lang="en-US" sz="2000" dirty="0">
                <a:solidFill>
                  <a:srgbClr val="FF0000"/>
                </a:solidFill>
              </a:rPr>
              <a:t>-Cognitive</a:t>
            </a:r>
            <a:r>
              <a:rPr lang="en-US" sz="2000" dirty="0"/>
              <a:t>: processing speed, attention, verbal learning, visual learning, problem solving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Social-cognitive</a:t>
            </a:r>
            <a:r>
              <a:rPr lang="en-US" sz="2000" dirty="0"/>
              <a:t>: managing emotions, theory of mind, externalizing bias, personalizing bias</a:t>
            </a:r>
          </a:p>
          <a:p>
            <a:r>
              <a:rPr lang="en-US" sz="2800" dirty="0"/>
              <a:t>Research questions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MANOVA contrasts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neuro</a:t>
            </a:r>
            <a:r>
              <a:rPr lang="en-US" sz="2000" dirty="0"/>
              <a:t>-cog (NC) and social-cog (SC) separately</a:t>
            </a:r>
          </a:p>
          <a:p>
            <a:pPr lvl="1"/>
            <a:r>
              <a:rPr lang="en-US" sz="2000" dirty="0"/>
              <a:t>Do the two psychiatric groups differ from the controls?</a:t>
            </a:r>
          </a:p>
          <a:p>
            <a:pPr lvl="1"/>
            <a:r>
              <a:rPr lang="en-US" sz="2000" dirty="0"/>
              <a:t>Do the psychiatric groups differ from each other?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See: Friendly &amp; </a:t>
            </a:r>
            <a:r>
              <a:rPr lang="en-US" sz="1200" dirty="0" err="1"/>
              <a:t>Sigal</a:t>
            </a:r>
            <a:r>
              <a:rPr lang="en-US" sz="1200" dirty="0"/>
              <a:t> (2017), Graphical Methods for Multivariate Linear Models in Psychological Research: An R Tutorial</a:t>
            </a:r>
            <a:br>
              <a:rPr lang="en-US" sz="1200" dirty="0"/>
            </a:br>
            <a:r>
              <a:rPr lang="en-US" sz="1200" i="1" dirty="0"/>
              <a:t>The Quantitative Methods for Psychology,  13</a:t>
            </a:r>
            <a:r>
              <a:rPr lang="en-US" sz="1200" dirty="0"/>
              <a:t>, 20-45, </a:t>
            </a:r>
            <a:r>
              <a:rPr lang="en-US" sz="1200" dirty="0">
                <a:hlinkClick r:id="rId2"/>
              </a:rPr>
              <a:t>http://dx.doi.org/10.20982/tqmp.13.1.p020</a:t>
            </a:r>
            <a:r>
              <a:rPr lang="en-US" sz="12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CCA in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</a:p>
          <a:p>
            <a:r>
              <a:rPr lang="en-US" sz="1200" dirty="0">
                <a:latin typeface="Lucida Console" pitchFamily="49" charset="0"/>
              </a:rPr>
              <a:t>          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(cc, hypotheses=list("</a:t>
            </a:r>
            <a:r>
              <a:rPr lang="en-US" sz="1200" dirty="0" err="1">
                <a:latin typeface="Lucida Console" pitchFamily="49" charset="0"/>
              </a:rPr>
              <a:t>na+ns</a:t>
            </a:r>
            <a:r>
              <a:rPr lang="en-US" sz="1200" dirty="0">
                <a:latin typeface="Lucida Console" pitchFamily="49" charset="0"/>
              </a:rPr>
              <a:t>"=c("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"ns")),</a:t>
            </a:r>
          </a:p>
          <a:p>
            <a:r>
              <a:rPr lang="en-US" sz="1200" dirty="0">
                <a:latin typeface="Lucida Console" pitchFamily="49" charset="0"/>
              </a:rPr>
              <a:t>       fill = 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col=cols,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label.pos</a:t>
            </a:r>
            <a:r>
              <a:rPr lang="en-US" sz="1200" dirty="0">
                <a:latin typeface="Lucida Console" pitchFamily="49" charset="0"/>
              </a:rPr>
              <a:t> = c(3, rep(1,5), .1), 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cex</a:t>
            </a:r>
            <a:r>
              <a:rPr lang="en-US" sz="1200" dirty="0">
                <a:latin typeface="Lucida Console" pitchFamily="49" charset="0"/>
              </a:rPr>
              <a:t>=1.4, </a:t>
            </a:r>
            <a:r>
              <a:rPr lang="en-US" sz="1200" dirty="0" err="1">
                <a:latin typeface="Lucida Console" pitchFamily="49" charset="0"/>
              </a:rPr>
              <a:t>var.cex</a:t>
            </a:r>
            <a:r>
              <a:rPr lang="en-US" sz="1200" dirty="0">
                <a:latin typeface="Lucida Console" pitchFamily="49" charset="0"/>
              </a:rPr>
              <a:t>=1.25, </a:t>
            </a:r>
            <a:r>
              <a:rPr lang="en-US" sz="1200" dirty="0" err="1">
                <a:latin typeface="Lucida Console" pitchFamily="49" charset="0"/>
              </a:rPr>
              <a:t>var.lwd</a:t>
            </a:r>
            <a:r>
              <a:rPr lang="en-US" sz="1200" dirty="0">
                <a:latin typeface="Lucida Console" pitchFamily="49" charset="0"/>
              </a:rPr>
              <a:t>=3, </a:t>
            </a:r>
            <a:r>
              <a:rPr lang="en-US" sz="1200" dirty="0" err="1">
                <a:latin typeface="Lucida Console" pitchFamily="49" charset="0"/>
              </a:rPr>
              <a:t>var.col</a:t>
            </a:r>
            <a:r>
              <a:rPr lang="en-US" sz="1200" dirty="0">
                <a:latin typeface="Lucida Console" pitchFamily="49" charset="0"/>
              </a:rPr>
              <a:t>="black")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5446" y="297180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Residuals are uncorrelated in canonical space</a:t>
            </a:r>
          </a:p>
          <a:p>
            <a:endParaRPr lang="en-US" sz="1600" b="1" dirty="0"/>
          </a:p>
          <a:p>
            <a:r>
              <a:rPr lang="en-US" sz="1600" b="1" dirty="0"/>
              <a:t>H</a:t>
            </a:r>
            <a:r>
              <a:rPr lang="en-US" sz="1600" dirty="0"/>
              <a:t> ellipses for X terms same as in ordinary HE plots – outside </a:t>
            </a:r>
            <a:r>
              <a:rPr lang="en-US" sz="1600" b="1" dirty="0"/>
              <a:t>E</a:t>
            </a:r>
            <a:r>
              <a:rPr lang="en-US" sz="1600" dirty="0"/>
              <a:t> ellipse </a:t>
            </a:r>
            <a:r>
              <a:rPr lang="en-US" sz="1600" i="1" dirty="0" err="1"/>
              <a:t>iff</a:t>
            </a:r>
            <a:r>
              <a:rPr lang="en-US" sz="1600" dirty="0"/>
              <a:t> </a:t>
            </a:r>
            <a:r>
              <a:rPr lang="en-US" sz="1600" dirty="0" err="1"/>
              <a:t>signif</a:t>
            </a:r>
            <a:r>
              <a:rPr lang="en-US" sz="1600" dirty="0"/>
              <a:t>. by Roy’s test</a:t>
            </a:r>
          </a:p>
          <a:p>
            <a:endParaRPr lang="en-US" sz="1600" dirty="0"/>
          </a:p>
          <a:p>
            <a:r>
              <a:rPr lang="en-US" sz="1600" dirty="0"/>
              <a:t>Variable vectors for </a:t>
            </a:r>
            <a:r>
              <a:rPr lang="en-US" sz="1600" dirty="0" err="1"/>
              <a:t>Ys</a:t>
            </a:r>
            <a:r>
              <a:rPr lang="en-US" sz="1600" dirty="0"/>
              <a:t>: correlations with canonical variables Ycan1, Ycan2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SAT &amp; PPVT: mainly Ycan1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Raven: more aligned with Ycan2</a:t>
            </a:r>
          </a:p>
        </p:txBody>
      </p:sp>
    </p:spTree>
    <p:extLst>
      <p:ext uri="{BB962C8B-B14F-4D97-AF65-F5344CB8AC3E}">
        <p14:creationId xmlns:p14="http://schemas.microsoft.com/office/powerpoint/2010/main" val="460686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MANCOVA &amp; homogeneity of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2400" dirty="0"/>
              <a:t>With a group variable (SES) can test differences in means (intercepts)</a:t>
            </a:r>
          </a:p>
          <a:p>
            <a:pPr lvl="1"/>
            <a:r>
              <a:rPr lang="en-US" sz="1800" dirty="0"/>
              <a:t>rohwer.mod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+ 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/>
              <a:t>, data=</a:t>
            </a:r>
            <a:r>
              <a:rPr lang="en-US" sz="1800" dirty="0" err="1"/>
              <a:t>Rohwer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This assumes that slopes (B) are the </a:t>
            </a:r>
            <a:r>
              <a:rPr lang="en-US" sz="1800" dirty="0">
                <a:solidFill>
                  <a:srgbClr val="FF0000"/>
                </a:solidFill>
              </a:rPr>
              <a:t>same</a:t>
            </a:r>
            <a:r>
              <a:rPr lang="en-US" sz="1800" dirty="0"/>
              <a:t> for both groups (homogeneity of regression)</a:t>
            </a:r>
          </a:p>
          <a:p>
            <a:r>
              <a:rPr lang="en-US" sz="2200" dirty="0"/>
              <a:t>Can test for equal slopes by adding interactions of SES with </a:t>
            </a:r>
            <a:r>
              <a:rPr lang="en-US" sz="2200" dirty="0" err="1"/>
              <a:t>Xs</a:t>
            </a:r>
            <a:endParaRPr lang="en-US" sz="2200" dirty="0"/>
          </a:p>
          <a:p>
            <a:pPr lvl="1"/>
            <a:r>
              <a:rPr lang="en-US" sz="1800" dirty="0"/>
              <a:t>rohwer.mod1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* (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)</a:t>
            </a:r>
          </a:p>
          <a:p>
            <a:r>
              <a:rPr lang="en-US" sz="2200" dirty="0"/>
              <a:t>Or, fit separate models for each group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543800" cy="95410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"Lo")</a:t>
            </a:r>
          </a:p>
        </p:txBody>
      </p:sp>
    </p:spTree>
    <p:extLst>
      <p:ext uri="{BB962C8B-B14F-4D97-AF65-F5344CB8AC3E}">
        <p14:creationId xmlns:p14="http://schemas.microsoft.com/office/powerpoint/2010/main" val="4279325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MANCOVA model &amp; test 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229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</a:t>
            </a:r>
            <a:r>
              <a:rPr lang="en-US" sz="1400" dirty="0">
                <a:latin typeface="Lucida Console" pitchFamily="49" charset="0"/>
              </a:rPr>
              <a:t> +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+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1     0.379    12.18      3     60 2.5e-06 ***</a:t>
            </a:r>
          </a:p>
          <a:p>
            <a:r>
              <a:rPr lang="en-US" sz="1400" dirty="0">
                <a:latin typeface="Lucida Console" pitchFamily="49" charset="0"/>
              </a:rPr>
              <a:t>n    1     0.040     0.84      3     60  0.4773    </a:t>
            </a:r>
          </a:p>
          <a:p>
            <a:r>
              <a:rPr lang="en-US" sz="1400" dirty="0">
                <a:latin typeface="Lucida Console" pitchFamily="49" charset="0"/>
              </a:rPr>
              <a:t>s    1     0.093     2.04      3     60  0.1173    </a:t>
            </a:r>
          </a:p>
          <a:p>
            <a:r>
              <a:rPr lang="en-US" sz="1400" dirty="0">
                <a:latin typeface="Lucida Console" pitchFamily="49" charset="0"/>
              </a:rPr>
              <a:t>ns   1     0.193     4.78      3     60  0.0047 ** 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1     0.231     6.02      3     60  0.0012 ** 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1     0.050     1.05      3     60  0.3770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250C2-2FD4-4E36-8262-002D9772FB2A}"/>
              </a:ext>
            </a:extLst>
          </p:cNvPr>
          <p:cNvSpPr txBox="1"/>
          <p:nvPr/>
        </p:nvSpPr>
        <p:spPr>
          <a:xfrm>
            <a:off x="6582310" y="29375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SES: diff in means</a:t>
            </a:r>
          </a:p>
        </p:txBody>
      </p:sp>
    </p:spTree>
    <p:extLst>
      <p:ext uri="{BB962C8B-B14F-4D97-AF65-F5344CB8AC3E}">
        <p14:creationId xmlns:p14="http://schemas.microsoft.com/office/powerpoint/2010/main" val="1029737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pic>
        <p:nvPicPr>
          <p:cNvPr id="2050" name="Picture 2" descr="C:\Users\friendly\Dropbox\Documents\SCS\VisMLM-course\fig\rohwer\mancova-h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0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pairs(rohwer.mod, </a:t>
            </a:r>
          </a:p>
          <a:p>
            <a:r>
              <a:rPr lang="en-US" sz="1400" dirty="0">
                <a:latin typeface="Lucida Console" pitchFamily="49" charset="0"/>
              </a:rPr>
              <a:t>      hypotheses=list("</a:t>
            </a:r>
            <a:r>
              <a:rPr lang="en-US" sz="1400" dirty="0" err="1">
                <a:latin typeface="Lucida Console" pitchFamily="49" charset="0"/>
              </a:rPr>
              <a:t>Regr</a:t>
            </a:r>
            <a:r>
              <a:rPr lang="en-US" sz="1400" dirty="0">
                <a:latin typeface="Lucida Console" pitchFamily="49" charset="0"/>
              </a:rPr>
              <a:t>" = c("n", "s", "ns", "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", "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")), </a:t>
            </a:r>
          </a:p>
          <a:p>
            <a:r>
              <a:rPr lang="en-US" sz="1400" dirty="0">
                <a:latin typeface="Lucida Console" pitchFamily="49" charset="0"/>
              </a:rPr>
              <a:t>      fill=TRUE, </a:t>
            </a:r>
            <a:r>
              <a:rPr lang="en-US" sz="1400" dirty="0" err="1">
                <a:latin typeface="Lucida Console" pitchFamily="49" charset="0"/>
              </a:rPr>
              <a:t>fill.alpha</a:t>
            </a:r>
            <a:r>
              <a:rPr lang="en-US" sz="1400" dirty="0">
                <a:latin typeface="Lucida Console" pitchFamily="49" charset="0"/>
              </a:rPr>
              <a:t>=0.1)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362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SES effect is positive for all Y variables</a:t>
            </a:r>
          </a:p>
          <a:p>
            <a:r>
              <a:rPr lang="en-US" dirty="0"/>
              <a:t>Hi SES group &gt; Lo SES group</a:t>
            </a:r>
          </a:p>
        </p:txBody>
      </p:sp>
    </p:spTree>
    <p:extLst>
      <p:ext uri="{BB962C8B-B14F-4D97-AF65-F5344CB8AC3E}">
        <p14:creationId xmlns:p14="http://schemas.microsoft.com/office/powerpoint/2010/main" val="274869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model with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heterogeneous regression model with SES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 * </a:t>
            </a:r>
            <a:r>
              <a:rPr lang="en-US" sz="1400" b="1" dirty="0">
                <a:latin typeface="Lucida Console" pitchFamily="49" charset="0"/>
              </a:rPr>
              <a:t>(n + s + ns + </a:t>
            </a:r>
            <a:r>
              <a:rPr lang="en-US" sz="1400" b="1" dirty="0" err="1">
                <a:latin typeface="Lucida Console" pitchFamily="49" charset="0"/>
              </a:rPr>
              <a:t>na</a:t>
            </a:r>
            <a:r>
              <a:rPr lang="en-US" sz="1400" b="1" dirty="0">
                <a:latin typeface="Lucida Console" pitchFamily="49" charset="0"/>
              </a:rPr>
              <a:t> + </a:t>
            </a:r>
            <a:r>
              <a:rPr lang="en-US" sz="1400" b="1" dirty="0" err="1">
                <a:latin typeface="Lucida Console" pitchFamily="49" charset="0"/>
              </a:rPr>
              <a:t>ss</a:t>
            </a:r>
            <a:r>
              <a:rPr lang="en-US" sz="1400" b="1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+ 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(rohwer.mod1)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   1     0.391    11.78      3     55 4.5e-06 ***</a:t>
            </a:r>
          </a:p>
          <a:p>
            <a:r>
              <a:rPr lang="en-US" sz="1400" dirty="0">
                <a:latin typeface="Lucida Console" pitchFamily="49" charset="0"/>
              </a:rPr>
              <a:t>n       1     0.079     1.57      3     55 0.20638    </a:t>
            </a:r>
          </a:p>
          <a:p>
            <a:r>
              <a:rPr lang="en-US" sz="1400" dirty="0">
                <a:latin typeface="Lucida Console" pitchFamily="49" charset="0"/>
              </a:rPr>
              <a:t>s       1     0.125     2.62      3     55 0.05952 .  </a:t>
            </a:r>
          </a:p>
          <a:p>
            <a:r>
              <a:rPr lang="en-US" sz="1400" dirty="0">
                <a:latin typeface="Lucida Console" pitchFamily="49" charset="0"/>
              </a:rPr>
              <a:t>ns      1     0.254     6.25      3     55 0.00100 ***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   1     0.307     8.11      3     55 0.00015 ***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   1     0.060     1.17      3     55 0.32813    </a:t>
            </a:r>
          </a:p>
          <a:p>
            <a:r>
              <a:rPr lang="en-US" sz="1400" dirty="0" err="1">
                <a:latin typeface="Lucida Console" pitchFamily="49" charset="0"/>
              </a:rPr>
              <a:t>SES:n</a:t>
            </a:r>
            <a:r>
              <a:rPr lang="en-US" sz="1400" dirty="0">
                <a:latin typeface="Lucida Console" pitchFamily="49" charset="0"/>
              </a:rPr>
              <a:t>   1     0.072     1.43      3     55 0.24417    </a:t>
            </a:r>
          </a:p>
          <a:p>
            <a:r>
              <a:rPr lang="en-US" sz="1400" dirty="0">
                <a:latin typeface="Lucida Console" pitchFamily="49" charset="0"/>
              </a:rPr>
              <a:t>SES:s   1     0.099     2.02      3     55 0.12117    </a:t>
            </a:r>
          </a:p>
          <a:p>
            <a:r>
              <a:rPr lang="en-US" sz="1400" dirty="0" err="1">
                <a:latin typeface="Lucida Console" pitchFamily="49" charset="0"/>
              </a:rPr>
              <a:t>SES:ns</a:t>
            </a:r>
            <a:r>
              <a:rPr lang="en-US" sz="1400" dirty="0">
                <a:latin typeface="Lucida Console" pitchFamily="49" charset="0"/>
              </a:rPr>
              <a:t>  1     0.118     2.44      3     55 0.07383 .  </a:t>
            </a:r>
          </a:p>
          <a:p>
            <a:r>
              <a:rPr lang="en-US" sz="1400" dirty="0" err="1">
                <a:latin typeface="Lucida Console" pitchFamily="49" charset="0"/>
              </a:rPr>
              <a:t>SES:na</a:t>
            </a:r>
            <a:r>
              <a:rPr lang="en-US" sz="1400" dirty="0">
                <a:latin typeface="Lucida Console" pitchFamily="49" charset="0"/>
              </a:rPr>
              <a:t>  1     0.148     3.18      3     55 0.03081 *  </a:t>
            </a:r>
          </a:p>
          <a:p>
            <a:r>
              <a:rPr lang="en-US" sz="1400" dirty="0" err="1">
                <a:latin typeface="Lucida Console" pitchFamily="49" charset="0"/>
              </a:rPr>
              <a:t>SES:ss</a:t>
            </a:r>
            <a:r>
              <a:rPr lang="en-US" sz="1400" dirty="0">
                <a:latin typeface="Lucida Console" pitchFamily="49" charset="0"/>
              </a:rPr>
              <a:t>  1     0.057     1.12      3     55 0.35094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587234"/>
            <a:ext cx="1676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OK, as expected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324600" y="3200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4419600"/>
            <a:ext cx="381000" cy="10668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4768334"/>
            <a:ext cx="1524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Hmm ???</a:t>
            </a:r>
          </a:p>
        </p:txBody>
      </p:sp>
    </p:spTree>
    <p:extLst>
      <p:ext uri="{BB962C8B-B14F-4D97-AF65-F5344CB8AC3E}">
        <p14:creationId xmlns:p14="http://schemas.microsoft.com/office/powerpoint/2010/main" val="1898661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test all interactions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with </a:t>
            </a:r>
            <a:r>
              <a:rPr lang="en-US" dirty="0" err="1"/>
              <a:t>linearHypothesis</a:t>
            </a:r>
            <a:r>
              <a:rPr lang="en-US" dirty="0"/>
              <a:t>()</a:t>
            </a:r>
          </a:p>
          <a:p>
            <a:r>
              <a:rPr lang="en-US" dirty="0"/>
              <a:t>Do I need any interaction terms?</a:t>
            </a:r>
          </a:p>
          <a:p>
            <a:endParaRPr lang="en-US" dirty="0"/>
          </a:p>
          <a:p>
            <a:r>
              <a:rPr lang="en-US" dirty="0"/>
              <a:t>I use a ‘grep’ trick here to find the names of coefficients like ‘SES:’ containing a ‘:’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5416"/>
            <a:ext cx="81534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coefs</a:t>
            </a:r>
            <a:r>
              <a:rPr lang="en-US" sz="1200" dirty="0">
                <a:latin typeface="Lucida Console" pitchFamily="49" charset="0"/>
              </a:rPr>
              <a:t> &lt;- </a:t>
            </a:r>
            <a:r>
              <a:rPr lang="en-US" sz="1200" dirty="0" err="1">
                <a:latin typeface="Lucida Console" pitchFamily="49" charset="0"/>
              </a:rPr>
              <a:t>rownames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coef</a:t>
            </a:r>
            <a:r>
              <a:rPr lang="en-US" sz="1200" dirty="0">
                <a:latin typeface="Lucida Console" pitchFamily="49" charset="0"/>
              </a:rPr>
              <a:t>(rohwer.mod1))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store coefficient names in a vector</a:t>
            </a:r>
          </a:p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(rohwer.mod1, 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only test for interaction effects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[</a:t>
            </a:r>
            <a:r>
              <a:rPr lang="en-US" sz="1200" b="1" dirty="0" err="1">
                <a:latin typeface="Lucida Console" pitchFamily="49" charset="0"/>
              </a:rPr>
              <a:t>grep</a:t>
            </a:r>
            <a:r>
              <a:rPr lang="en-US" sz="1200" b="1" dirty="0">
                <a:latin typeface="Lucida Console" pitchFamily="49" charset="0"/>
              </a:rPr>
              <a:t>(":",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)]), </a:t>
            </a:r>
            <a:r>
              <a:rPr lang="en-US" sz="1200" dirty="0">
                <a:latin typeface="Lucida Console" pitchFamily="49" charset="0"/>
              </a:rPr>
              <a:t>SSP=FALSE)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0.4179    1.845     15  171.0 0.03209 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0.6236    1.894     15  152.2 0.02769 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0.5387    1.927     15  161.0 0.02396 * </a:t>
            </a:r>
          </a:p>
          <a:p>
            <a:r>
              <a:rPr lang="en-US" sz="1200" dirty="0">
                <a:latin typeface="Lucida Console" pitchFamily="49" charset="0"/>
              </a:rPr>
              <a:t>Roy               5    0.3846    4.385      5   57.0 0.00191 **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shows that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slopes differ for Hi/Lo SES </a:t>
            </a:r>
          </a:p>
        </p:txBody>
      </p:sp>
    </p:spTree>
    <p:extLst>
      <p:ext uri="{BB962C8B-B14F-4D97-AF65-F5344CB8AC3E}">
        <p14:creationId xmlns:p14="http://schemas.microsoft.com/office/powerpoint/2010/main" val="3003357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separate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232" y="1981200"/>
            <a:ext cx="8229600" cy="95410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"Lo")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232" y="1143000"/>
            <a:ext cx="81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a model for each group allows all slopes to differ</a:t>
            </a:r>
          </a:p>
          <a:p>
            <a:r>
              <a:rPr lang="en-US" dirty="0"/>
              <a:t>Also allows within-group </a:t>
            </a:r>
            <a:r>
              <a:rPr lang="en-US" dirty="0" err="1"/>
              <a:t>covariances</a:t>
            </a:r>
            <a:r>
              <a:rPr lang="en-US" dirty="0"/>
              <a:t> to differ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3555091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352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SAT &amp; PPVT: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means higher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within-group covariance larger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slopes of predictors smaller for Hi 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SAT more important for this group.</a:t>
            </a:r>
          </a:p>
        </p:txBody>
      </p:sp>
    </p:spTree>
    <p:extLst>
      <p:ext uri="{BB962C8B-B14F-4D97-AF65-F5344CB8AC3E}">
        <p14:creationId xmlns:p14="http://schemas.microsoft.com/office/powerpoint/2010/main" val="182663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of (co)variances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sz="2800" dirty="0"/>
              <a:t>ANOVA assumes equality of residual variances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MANOVA: assumes equality of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 descr="C:\Users\friendly\Dropbox\EqCov\figures\one-way-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44648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/>
                  <a:t>Levine’s test: ANOVA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|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61" t="-8197" r="-4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friendly\Dropbox\EqCov\figures\one-way-man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3" y="3429000"/>
            <a:ext cx="2785715" cy="1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75" y="4088408"/>
            <a:ext cx="2971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3075" y="41990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Box’s M test: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5771375" y="46789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-2 </a:t>
            </a:r>
            <a:r>
              <a:rPr lang="en-US" dirty="0" err="1"/>
              <a:t>ln</a:t>
            </a:r>
            <a:r>
              <a:rPr lang="en-US" dirty="0"/>
              <a:t>(M)~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See: </a:t>
            </a:r>
            <a:r>
              <a:rPr lang="en-US" sz="1600" dirty="0">
                <a:hlinkClick r:id="rId6"/>
              </a:rPr>
              <a:t>http://www.datavis.ca/papers/EqCov-TAS.pdf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…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blipFill rotWithShape="1">
                <a:blip r:embed="rId7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73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covariance ellipses in data space </a:t>
            </a:r>
          </a:p>
          <a:p>
            <a:r>
              <a:rPr lang="en-US" dirty="0"/>
              <a:t>Center to see pure differences in size &amp; shape</a:t>
            </a:r>
          </a:p>
        </p:txBody>
      </p:sp>
      <p:pic>
        <p:nvPicPr>
          <p:cNvPr id="6146" name="Picture 2" descr="C:\Users\friendly\Dropbox\EqCov\figures\iris-covEllipse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iendly\Dropbox\EqCov\figures\iris-covEllipse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086712"/>
            <a:ext cx="7475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36576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pic>
        <p:nvPicPr>
          <p:cNvPr id="4098" name="Picture 2" descr="C:\Users\friendly\Dropbox\EqCov\fig\iris-cov-pairs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(iris[,1:4], </a:t>
            </a:r>
            <a:r>
              <a:rPr lang="en-US" dirty="0" err="1"/>
              <a:t>iris$Species</a:t>
            </a:r>
            <a:r>
              <a:rPr lang="en-US" dirty="0"/>
              <a:t>,  </a:t>
            </a:r>
          </a:p>
          <a:p>
            <a:r>
              <a:rPr lang="en-US" dirty="0"/>
              <a:t>        center=TRUE, variables=1:4, 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all cases,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/>
              <a:t> stands out as different from the 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correlation differs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smaller variance(s)</a:t>
            </a:r>
          </a:p>
        </p:txBody>
      </p:sp>
    </p:spTree>
    <p:extLst>
      <p:ext uri="{BB962C8B-B14F-4D97-AF65-F5344CB8AC3E}">
        <p14:creationId xmlns:p14="http://schemas.microsoft.com/office/powerpoint/2010/main" val="133686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C7EF5-9AB5-4ED8-B777-EB876213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2E3AFF-FF4E-4E93-B2B6-D7DBD850A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2023065"/>
            <a:ext cx="7559040" cy="4251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69051-9C2B-42EB-9D64-337939F249E1}"/>
              </a:ext>
            </a:extLst>
          </p:cNvPr>
          <p:cNvSpPr txBox="1"/>
          <p:nvPr/>
        </p:nvSpPr>
        <p:spPr>
          <a:xfrm>
            <a:off x="685800" y="3810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Schizophrenia</a:t>
            </a:r>
            <a:r>
              <a:rPr lang="en-US" dirty="0"/>
              <a:t> symptoms: Hallucinations, disorganized thinking, delusions, …</a:t>
            </a:r>
          </a:p>
          <a:p>
            <a:r>
              <a:rPr lang="en-US" dirty="0">
                <a:solidFill>
                  <a:srgbClr val="FF0000"/>
                </a:solidFill>
              </a:rPr>
              <a:t>Schizoaffective</a:t>
            </a:r>
            <a:r>
              <a:rPr lang="en-US" dirty="0"/>
              <a:t> disorder combines symptoms of schizophrenia with mood disorder (bipolar or depression)</a:t>
            </a:r>
          </a:p>
        </p:txBody>
      </p:sp>
    </p:spTree>
    <p:extLst>
      <p:ext uri="{BB962C8B-B14F-4D97-AF65-F5344CB8AC3E}">
        <p14:creationId xmlns:p14="http://schemas.microsoft.com/office/powerpoint/2010/main" val="114486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PCA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projects the data into an orthogonal space accounting for maximum variance</a:t>
            </a:r>
          </a:p>
          <a:p>
            <a:r>
              <a:rPr lang="en-US" dirty="0"/>
              <a:t>Covariance ellipses show the differences among groups in this space</a:t>
            </a:r>
          </a:p>
          <a:p>
            <a:endParaRPr lang="en-US" dirty="0"/>
          </a:p>
          <a:p>
            <a:r>
              <a:rPr lang="en-US" dirty="0"/>
              <a:t>Surprisingly, the </a:t>
            </a:r>
            <a:r>
              <a:rPr lang="en-US" dirty="0">
                <a:solidFill>
                  <a:srgbClr val="FF0000"/>
                </a:solidFill>
              </a:rPr>
              <a:t>small</a:t>
            </a:r>
            <a:r>
              <a:rPr lang="en-US" dirty="0"/>
              <a:t> dimensions contribute  largely to Box’s </a:t>
            </a:r>
            <a:r>
              <a:rPr lang="en-US" i="1" dirty="0"/>
              <a:t>M</a:t>
            </a:r>
            <a:r>
              <a:rPr lang="en-US" dirty="0"/>
              <a:t> test.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482334"/>
            <a:ext cx="2514600" cy="2971818"/>
            <a:chOff x="5867400" y="2482334"/>
            <a:chExt cx="2514600" cy="2971818"/>
          </a:xfrm>
        </p:grpSpPr>
        <p:pic>
          <p:nvPicPr>
            <p:cNvPr id="7172" name="Picture 4" descr="C:\Users\friendly\Dropbox\EqCov\figures\pca-iris-dim34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939552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57900" y="24823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PC3  &amp; PC4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3" y="2514600"/>
            <a:ext cx="4495797" cy="2863355"/>
            <a:chOff x="381003" y="2514600"/>
            <a:chExt cx="4495797" cy="2863355"/>
          </a:xfrm>
        </p:grpSpPr>
        <p:pic>
          <p:nvPicPr>
            <p:cNvPr id="7170" name="Picture 2" descr="C:\Users\friendly\Dropbox\EqCov\figures\iris-pca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3" y="2863355"/>
              <a:ext cx="1645932" cy="16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friendly\Dropbox\EqCov\figures\iris-pca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863355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0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PC1  &amp; PC2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26935" y="3200400"/>
              <a:ext cx="42673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33400" y="5454152"/>
            <a:ext cx="40005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iris.pca</a:t>
            </a:r>
            <a:r>
              <a:rPr lang="en-US" sz="1400" dirty="0"/>
              <a:t> &lt;- </a:t>
            </a:r>
            <a:r>
              <a:rPr lang="en-US" sz="1400" dirty="0" err="1"/>
              <a:t>prcomp</a:t>
            </a:r>
            <a:r>
              <a:rPr lang="en-US" sz="1400" dirty="0"/>
              <a:t>(iris[,1:4])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…)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…)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454152"/>
            <a:ext cx="3733800" cy="52322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  </a:t>
            </a:r>
          </a:p>
          <a:p>
            <a:r>
              <a:rPr lang="en-US" sz="1400" dirty="0"/>
              <a:t>                      </a:t>
            </a:r>
            <a:r>
              <a:rPr lang="en-US" sz="1400" dirty="0">
                <a:solidFill>
                  <a:srgbClr val="FF0000"/>
                </a:solidFill>
              </a:rPr>
              <a:t>variables=3:4</a:t>
            </a:r>
            <a:r>
              <a:rPr lang="en-US" sz="14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084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Box's test is based on a comparison of the log |</a:t>
            </a:r>
            <a:r>
              <a:rPr lang="en-US" b="1" dirty="0"/>
              <a:t>S</a:t>
            </a:r>
            <a:r>
              <a:rPr lang="en-US" baseline="-25000" dirty="0"/>
              <a:t>i</a:t>
            </a:r>
            <a:r>
              <a:rPr lang="en-US" dirty="0"/>
              <a:t>| relative to log |</a:t>
            </a:r>
            <a:r>
              <a:rPr lang="en-US" b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|: </a:t>
            </a:r>
            <a:r>
              <a:rPr lang="en-US" b="1" dirty="0">
                <a:solidFill>
                  <a:srgbClr val="FF0000"/>
                </a:solidFill>
              </a:rPr>
              <a:t>plot them!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friendly\Dropbox\EqCov\figures\iris-boxm-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9" y="2371725"/>
            <a:ext cx="5760762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659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CIs based on an asymptotic CLT </a:t>
            </a:r>
            <a:r>
              <a:rPr lang="en-US" sz="1600" dirty="0">
                <a:sym typeface="Symbol"/>
              </a:rPr>
              <a:t></a:t>
            </a:r>
            <a:r>
              <a:rPr lang="en-US" sz="1600" dirty="0"/>
              <a:t> distribution of </a:t>
            </a:r>
            <a:r>
              <a:rPr lang="en-US" sz="1600" dirty="0" err="1"/>
              <a:t>ln|</a:t>
            </a:r>
            <a:r>
              <a:rPr lang="en-US" sz="1600" b="1" dirty="0" err="1"/>
              <a:t>S</a:t>
            </a:r>
            <a:r>
              <a:rPr lang="en-US" sz="1600" dirty="0"/>
              <a:t>| (</a:t>
            </a:r>
            <a:r>
              <a:rPr lang="en-US" sz="1600" dirty="0" err="1"/>
              <a:t>Cai</a:t>
            </a:r>
            <a:r>
              <a:rPr lang="en-US" sz="1600" dirty="0"/>
              <a:t>, Liang, and Zhou 2016) (Thx: Augustine Wong)</a:t>
            </a:r>
          </a:p>
          <a:p>
            <a:endParaRPr lang="en-US" sz="1600" dirty="0"/>
          </a:p>
          <a:p>
            <a:r>
              <a:rPr lang="en-US" sz="1600" dirty="0"/>
              <a:t>Unsolved: Bootstrap CI</a:t>
            </a:r>
          </a:p>
        </p:txBody>
      </p:sp>
    </p:spTree>
    <p:extLst>
      <p:ext uri="{BB962C8B-B14F-4D97-AF65-F5344CB8AC3E}">
        <p14:creationId xmlns:p14="http://schemas.microsoft.com/office/powerpoint/2010/main" val="3102812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2D mystery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C18DF49-7D0B-4E08-BD14-0573E681C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0" y="2371130"/>
            <a:ext cx="5855098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F2C6A-7AFB-4584-8418-896763016634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Reaven</a:t>
            </a:r>
            <a:r>
              <a:rPr lang="en-US" dirty="0"/>
              <a:t> &amp; Miller (1968) found a peculiar “horse shoe” result in analysis of data on the relationship of blood glucose levels and production of insulin in patients with varying degrees of hyperglycemia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17757-AD89-4ACE-8856-FC1476A3329E}"/>
              </a:ext>
            </a:extLst>
          </p:cNvPr>
          <p:cNvSpPr txBox="1"/>
          <p:nvPr/>
        </p:nvSpPr>
        <p:spPr>
          <a:xfrm>
            <a:off x="6629400" y="26670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plot this was a medical mystery.</a:t>
            </a:r>
          </a:p>
          <a:p>
            <a:endParaRPr lang="en-US" dirty="0"/>
          </a:p>
          <a:p>
            <a:r>
              <a:rPr lang="en-US" dirty="0"/>
              <a:t>What could be the explanation?</a:t>
            </a:r>
          </a:p>
        </p:txBody>
      </p:sp>
    </p:spTree>
    <p:extLst>
      <p:ext uri="{BB962C8B-B14F-4D97-AF65-F5344CB8AC3E}">
        <p14:creationId xmlns:p14="http://schemas.microsoft.com/office/powerpoint/2010/main" val="4261711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3D clarity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384BF8-1C81-4F78-8B92-52CF1D59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5394666" cy="4319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FA81B-2E77-42A2-9526-A02E41A99C3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first 3D computer graphics system (PRIM-9)  they rotated the data in 3-space until a hypothesis was suggested.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F6C23-BE68-4F11-B2E8-7892FF076E3F}"/>
              </a:ext>
            </a:extLst>
          </p:cNvPr>
          <p:cNvSpPr txBox="1"/>
          <p:nvPr/>
        </p:nvSpPr>
        <p:spPr>
          <a:xfrm>
            <a:off x="6172200" y="22860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Artist’s view of the data suggests there were actually three groups in the data.</a:t>
            </a:r>
          </a:p>
          <a:p>
            <a:endParaRPr lang="en-US" dirty="0"/>
          </a:p>
          <a:p>
            <a:r>
              <a:rPr lang="en-US" dirty="0"/>
              <a:t>Two categories of Type 2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Overt (advanced)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Chemical (latent)</a:t>
            </a:r>
          </a:p>
          <a:p>
            <a:endParaRPr lang="en-US" dirty="0"/>
          </a:p>
          <a:p>
            <a:r>
              <a:rPr lang="en-US" dirty="0"/>
              <a:t>But, these were NOT stages in a progression!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8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ED4D-C7C7-4F9B-BBE0-431E0943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Ellipses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FCFE1-D078-40D3-885E-F5926E4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 descr="covEllipses pairs plot for Diabetes data">
            <a:extLst>
              <a:ext uri="{FF2B5EF4-FFF2-40B4-BE49-F238E27FC236}">
                <a16:creationId xmlns:a16="http://schemas.microsoft.com/office/drawing/2014/main" id="{344D1868-570C-4961-A503-A858120BECC5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(Diabetes[,2:5], </a:t>
            </a:r>
            <a:r>
              <a:rPr lang="en-US" dirty="0" err="1"/>
              <a:t>Diabetes$group</a:t>
            </a:r>
            <a:r>
              <a:rPr lang="en-US" dirty="0"/>
              <a:t>, fill=TRUE, pooled=FALSE, </a:t>
            </a:r>
          </a:p>
          <a:p>
            <a:r>
              <a:rPr lang="en-US" dirty="0"/>
              <a:t>                    col=c("blue", "red", "</a:t>
            </a:r>
            <a:r>
              <a:rPr lang="en-US" dirty="0" err="1"/>
              <a:t>darkgreen</a:t>
            </a:r>
            <a:r>
              <a:rPr lang="en-US" dirty="0"/>
              <a:t>"), variables=1:3)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3668E40-3307-4FAD-BC7C-379BA379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1" y="2139232"/>
            <a:ext cx="4742857" cy="47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12E92-8647-46DD-B251-F39B120D3D9F}"/>
              </a:ext>
            </a:extLst>
          </p:cNvPr>
          <p:cNvSpPr txBox="1"/>
          <p:nvPr/>
        </p:nvSpPr>
        <p:spPr>
          <a:xfrm>
            <a:off x="5410200" y="2286000"/>
            <a:ext cx="3245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pairwise data ellipses show visual summaries of the data</a:t>
            </a:r>
          </a:p>
          <a:p>
            <a:endParaRPr lang="en-US" dirty="0"/>
          </a:p>
          <a:p>
            <a:r>
              <a:rPr lang="en-US" dirty="0"/>
              <a:t>The differences in correlation and variances are dramatic here</a:t>
            </a:r>
          </a:p>
        </p:txBody>
      </p:sp>
    </p:spTree>
    <p:extLst>
      <p:ext uri="{BB962C8B-B14F-4D97-AF65-F5344CB8AC3E}">
        <p14:creationId xmlns:p14="http://schemas.microsoft.com/office/powerpoint/2010/main" val="3045280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 of log determinants for diabetes data&#10;&#10;Description automatically generated">
            <a:extLst>
              <a:ext uri="{FF2B5EF4-FFF2-40B4-BE49-F238E27FC236}">
                <a16:creationId xmlns:a16="http://schemas.microsoft.com/office/drawing/2014/main" id="{C398D016-4C12-4D4F-887E-E886801F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10" y="4113228"/>
            <a:ext cx="5494286" cy="224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45134-50BE-4E7A-BBD8-B1D4A6C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9D79-9EF8-4F0A-893A-E51449AF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1CC4E-9B59-42C5-BA2E-E0F3F5105CD0}"/>
              </a:ext>
            </a:extLst>
          </p:cNvPr>
          <p:cNvSpPr txBox="1"/>
          <p:nvPr/>
        </p:nvSpPr>
        <p:spPr>
          <a:xfrm>
            <a:off x="457200" y="1155549"/>
            <a:ext cx="82296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diab.boxm</a:t>
            </a:r>
            <a:r>
              <a:rPr lang="en-US" sz="1600" dirty="0"/>
              <a:t> &lt;- </a:t>
            </a:r>
            <a:r>
              <a:rPr lang="en-US" sz="1600" dirty="0" err="1"/>
              <a:t>boxM</a:t>
            </a:r>
            <a:r>
              <a:rPr lang="en-US" sz="1600" dirty="0"/>
              <a:t>(Diabetes[,2:5], </a:t>
            </a:r>
            <a:r>
              <a:rPr lang="en-US" sz="1600" dirty="0" err="1"/>
              <a:t>Diabetes$group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diab.boxm</a:t>
            </a:r>
            <a:endParaRPr lang="en-US" sz="1600" dirty="0"/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 Box's M-test for Homogeneity of Covariance Matrices</a:t>
            </a:r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data:  Diabetes[, 2:5]</a:t>
            </a:r>
          </a:p>
          <a:p>
            <a:r>
              <a:rPr lang="en-US" sz="1600" dirty="0"/>
              <a:t>## Chi-</a:t>
            </a:r>
            <a:r>
              <a:rPr lang="en-US" sz="1600" dirty="0" err="1"/>
              <a:t>Sq</a:t>
            </a:r>
            <a:r>
              <a:rPr lang="en-US" sz="1600" dirty="0"/>
              <a:t> (approx.) = 383, df = 20, p-value &lt;2e-16</a:t>
            </a:r>
          </a:p>
          <a:p>
            <a:endParaRPr lang="en-US" sz="1600" dirty="0"/>
          </a:p>
          <a:p>
            <a:r>
              <a:rPr lang="en-US" sz="1600" dirty="0"/>
              <a:t>plot(</a:t>
            </a:r>
            <a:r>
              <a:rPr lang="en-US" sz="1600" dirty="0" err="1"/>
              <a:t>diab.boxm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14B79-7DB3-48D7-9784-C4EFA563E9C8}"/>
              </a:ext>
            </a:extLst>
          </p:cNvPr>
          <p:cNvSpPr txBox="1"/>
          <p:nvPr/>
        </p:nvSpPr>
        <p:spPr>
          <a:xfrm>
            <a:off x="457200" y="411322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pairs differ!</a:t>
            </a:r>
          </a:p>
        </p:txBody>
      </p:sp>
    </p:spTree>
    <p:extLst>
      <p:ext uri="{BB962C8B-B14F-4D97-AF65-F5344CB8AC3E}">
        <p14:creationId xmlns:p14="http://schemas.microsoft.com/office/powerpoint/2010/main" val="218597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MANOVA tests of MLMs are easily visualized in HE plots</a:t>
            </a:r>
          </a:p>
          <a:p>
            <a:pPr lvl="1"/>
            <a:r>
              <a:rPr lang="en-US" sz="2000" dirty="0"/>
              <a:t>Contrasts among groups can be easily shown</a:t>
            </a:r>
          </a:p>
          <a:p>
            <a:pPr lvl="1"/>
            <a:r>
              <a:rPr lang="en-US" sz="2000" dirty="0"/>
              <a:t>Canonical plots show data in 2D/3D space of max. group differences</a:t>
            </a:r>
          </a:p>
          <a:p>
            <a:pPr lvl="1"/>
            <a:r>
              <a:rPr lang="en-US" sz="2000" dirty="0"/>
              <a:t>Robust methods can help guard against outliers</a:t>
            </a:r>
          </a:p>
          <a:p>
            <a:r>
              <a:rPr lang="en-US" sz="2400" dirty="0"/>
              <a:t>MMRA models</a:t>
            </a:r>
          </a:p>
          <a:p>
            <a:pPr lvl="1"/>
            <a:r>
              <a:rPr lang="en-US" sz="2000" dirty="0"/>
              <a:t>Visualize effects of quant. predictors as lines in data space</a:t>
            </a:r>
          </a:p>
          <a:p>
            <a:pPr lvl="1"/>
            <a:r>
              <a:rPr lang="en-US" sz="2000" dirty="0"/>
              <a:t>Test &amp; visualize any linear hypothesis</a:t>
            </a:r>
          </a:p>
          <a:p>
            <a:pPr lvl="1"/>
            <a:r>
              <a:rPr lang="en-US" sz="2000" dirty="0"/>
              <a:t>Canonical correlations: visualize in 2D/3D of max. (X, Y) correlations</a:t>
            </a:r>
          </a:p>
          <a:p>
            <a:r>
              <a:rPr lang="en-US" sz="2400" dirty="0"/>
              <a:t>Homogeneity of </a:t>
            </a:r>
            <a:r>
              <a:rPr lang="en-US" sz="2400" dirty="0" err="1"/>
              <a:t>covariances</a:t>
            </a:r>
            <a:endParaRPr lang="en-US" sz="2400" dirty="0"/>
          </a:p>
          <a:p>
            <a:pPr lvl="1"/>
            <a:r>
              <a:rPr lang="en-US" sz="2000" dirty="0"/>
              <a:t>Visualize within-group 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 and pooled 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/>
              <a:t> by data ellipses</a:t>
            </a:r>
          </a:p>
          <a:p>
            <a:pPr lvl="1"/>
            <a:r>
              <a:rPr lang="en-US" sz="2000" dirty="0"/>
              <a:t>Visualize Box’s M test by simple dot plot of |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 err="1"/>
              <a:t>|and</a:t>
            </a:r>
            <a:r>
              <a:rPr lang="en-US" sz="2000" dirty="0"/>
              <a:t> |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59B-B1E7-4D19-B08A-FEC18BF6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16A2B7A-31F7-45A1-8973-3755423B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59724"/>
            <a:ext cx="8229600" cy="1964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Questions:</a:t>
            </a:r>
          </a:p>
          <a:p>
            <a:r>
              <a:rPr lang="en-US" sz="1800" dirty="0"/>
              <a:t>Do the diagnostic groups differ </a:t>
            </a:r>
            <a:r>
              <a:rPr lang="en-US" sz="1800" dirty="0">
                <a:solidFill>
                  <a:srgbClr val="FF0000"/>
                </a:solidFill>
              </a:rPr>
              <a:t>collectively</a:t>
            </a:r>
            <a:r>
              <a:rPr lang="en-US" sz="1800" dirty="0"/>
              <a:t> on the neuro-cognitive measures?</a:t>
            </a:r>
          </a:p>
          <a:p>
            <a:r>
              <a:rPr lang="en-US" sz="1800" dirty="0"/>
              <a:t>How do group differences relate to </a:t>
            </a:r>
            <a:r>
              <a:rPr lang="en-US" sz="1800" dirty="0">
                <a:solidFill>
                  <a:srgbClr val="FF0000"/>
                </a:solidFill>
              </a:rPr>
              <a:t>research hypotheses</a:t>
            </a:r>
            <a:r>
              <a:rPr lang="en-US" sz="1800" dirty="0"/>
              <a:t>?</a:t>
            </a:r>
          </a:p>
          <a:p>
            <a:r>
              <a:rPr lang="en-US" sz="1800" dirty="0"/>
              <a:t>How many </a:t>
            </a:r>
            <a:r>
              <a:rPr lang="en-US" sz="1800" dirty="0">
                <a:solidFill>
                  <a:srgbClr val="FF0000"/>
                </a:solidFill>
              </a:rPr>
              <a:t>dimensions</a:t>
            </a:r>
            <a:r>
              <a:rPr lang="en-US" sz="1800" dirty="0"/>
              <a:t> (aspects) are reflected in the differences among means?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E5040-EA82-4746-A209-32CE8D2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E4487A-BF8A-4082-AE84-226C045AA554}"/>
              </a:ext>
            </a:extLst>
          </p:cNvPr>
          <p:cNvGrpSpPr/>
          <p:nvPr/>
        </p:nvGrpSpPr>
        <p:grpSpPr>
          <a:xfrm>
            <a:off x="457200" y="1219200"/>
            <a:ext cx="8229600" cy="2776438"/>
            <a:chOff x="457200" y="1219200"/>
            <a:chExt cx="8229600" cy="27764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164967-0EB7-4964-9EFE-DFC298AD73FD}"/>
                </a:ext>
              </a:extLst>
            </p:cNvPr>
            <p:cNvSpPr txBox="1"/>
            <p:nvPr/>
          </p:nvSpPr>
          <p:spPr>
            <a:xfrm>
              <a:off x="457200" y="1797999"/>
              <a:ext cx="8229600" cy="175432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anose="020B0609040504020204" pitchFamily="49" charset="0"/>
                </a:rPr>
                <a:t>&gt; car::some(</a:t>
              </a:r>
              <a:r>
                <a:rPr lang="en-US" sz="1200" dirty="0" err="1">
                  <a:latin typeface="Lucida Console" panose="020B0609040504020204" pitchFamily="49" charset="0"/>
                </a:rPr>
                <a:t>NeuroCog</a:t>
              </a:r>
              <a:r>
                <a:rPr lang="en-US" sz="1200" dirty="0">
                  <a:latin typeface="Lucida Console" panose="020B0609040504020204" pitchFamily="49" charset="0"/>
                </a:rPr>
                <a:t>)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                 Dx Speed Attention Memory Verbal Visual </a:t>
              </a:r>
              <a:r>
                <a:rPr lang="en-US" sz="1200" dirty="0" err="1">
                  <a:latin typeface="Lucida Console" panose="020B0609040504020204" pitchFamily="49" charset="0"/>
                </a:rPr>
                <a:t>ProbSolv</a:t>
              </a:r>
              <a:r>
                <a:rPr lang="en-US" sz="1200" dirty="0">
                  <a:latin typeface="Lucida Console" panose="020B0609040504020204" pitchFamily="49" charset="0"/>
                </a:rPr>
                <a:t> </a:t>
              </a:r>
              <a:r>
                <a:rPr lang="en-US" sz="1200" dirty="0" err="1">
                  <a:latin typeface="Lucida Console" panose="020B0609040504020204" pitchFamily="49" charset="0"/>
                </a:rPr>
                <a:t>SocialCog</a:t>
              </a:r>
              <a:r>
                <a:rPr lang="en-US" sz="1200" dirty="0">
                  <a:latin typeface="Lucida Console" panose="020B0609040504020204" pitchFamily="49" charset="0"/>
                </a:rPr>
                <a:t> Age    Sex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14    Schizophrenia    19         9     19     33     24       39        28  44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88  Schizoaffective    27        44     24     33     26       31        36  53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105 Schizoaffective    23        41     42     48     46       29        50  52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114 Schizoaffective    41        53     47     39     30       50        63  32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130         Control    44        25     21     37     32       43        29  43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165         Control    35        35     43     53     57       37        40  30   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194         Control    47        40     53     53     40       45        49  55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F1066-731A-40D8-8417-803AAFCCAEF8}"/>
                </a:ext>
              </a:extLst>
            </p:cNvPr>
            <p:cNvSpPr txBox="1"/>
            <p:nvPr/>
          </p:nvSpPr>
          <p:spPr>
            <a:xfrm>
              <a:off x="457200" y="12192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06E83D-4763-40A9-A7FB-42193BE79B48}"/>
                </a:ext>
              </a:extLst>
            </p:cNvPr>
            <p:cNvSpPr txBox="1"/>
            <p:nvPr/>
          </p:nvSpPr>
          <p:spPr>
            <a:xfrm>
              <a:off x="685800" y="3657084"/>
              <a:ext cx="800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   diagnostic group         --------------- neuro-cognitive measures -------------------------   -- ignored 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3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8F81-F15F-44B0-A6C5-4D1BFDCA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measures: Analyses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688FD-7B67-4164-8DFB-1D8A4BDB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Could do a series of univariate ANOVAs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(NC.mlm1 &lt;- </a:t>
            </a:r>
            <a:r>
              <a:rPr lang="en-US" sz="1400" dirty="0" err="1">
                <a:latin typeface="Lucida Console" panose="020B0609040504020204" pitchFamily="49" charset="0"/>
              </a:rPr>
              <a:t>lm</a:t>
            </a:r>
            <a:r>
              <a:rPr lang="en-US" sz="1400" dirty="0">
                <a:latin typeface="Lucida Console" panose="020B0609040504020204" pitchFamily="49" charset="0"/>
              </a:rPr>
              <a:t> (Speed ~ DX, data=</a:t>
            </a:r>
            <a:r>
              <a:rPr lang="en-US" sz="1400" dirty="0" err="1"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(NC.mlm2 &lt;- </a:t>
            </a:r>
            <a:r>
              <a:rPr lang="en-US" sz="1400" dirty="0" err="1">
                <a:latin typeface="Lucida Console" panose="020B0609040504020204" pitchFamily="49" charset="0"/>
              </a:rPr>
              <a:t>lm</a:t>
            </a:r>
            <a:r>
              <a:rPr lang="en-US" sz="1400" dirty="0">
                <a:latin typeface="Lucida Console" panose="020B0609040504020204" pitchFamily="49" charset="0"/>
              </a:rPr>
              <a:t> (Attention ~ DX, data=</a:t>
            </a:r>
            <a:r>
              <a:rPr lang="en-US" sz="1400" dirty="0" err="1"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(NC.mlm3 &lt;- </a:t>
            </a:r>
            <a:r>
              <a:rPr lang="en-US" sz="1400" dirty="0" err="1">
                <a:latin typeface="Lucida Console" panose="020B0609040504020204" pitchFamily="49" charset="0"/>
              </a:rPr>
              <a:t>lm</a:t>
            </a:r>
            <a:r>
              <a:rPr lang="en-US" sz="1400" dirty="0">
                <a:latin typeface="Lucida Console" panose="020B0609040504020204" pitchFamily="49" charset="0"/>
              </a:rPr>
              <a:t> (Memory ~ DX, data=</a:t>
            </a:r>
            <a:r>
              <a:rPr lang="en-US" sz="1400" dirty="0" err="1"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600" dirty="0"/>
              <a:t>…</a:t>
            </a:r>
          </a:p>
          <a:p>
            <a:r>
              <a:rPr lang="en-US" sz="2400" dirty="0"/>
              <a:t>Better: MANOVA test for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/>
              <a:t> 7 responses </a:t>
            </a:r>
            <a:r>
              <a:rPr lang="en-US" sz="2400" dirty="0">
                <a:solidFill>
                  <a:srgbClr val="FF0000"/>
                </a:solidFill>
              </a:rPr>
              <a:t>together</a:t>
            </a:r>
          </a:p>
          <a:p>
            <a:pPr lvl="1"/>
            <a:r>
              <a:rPr lang="en-US" sz="1600" dirty="0" err="1"/>
              <a:t>Anova</a:t>
            </a:r>
            <a:r>
              <a:rPr lang="en-US" sz="1600" dirty="0"/>
              <a:t>(</a:t>
            </a:r>
            <a:r>
              <a:rPr lang="en-US" sz="1600" dirty="0" err="1"/>
              <a:t>NC.mlm</a:t>
            </a:r>
            <a:r>
              <a:rPr lang="en-US" sz="1600" dirty="0"/>
              <a:t> = </a:t>
            </a:r>
            <a:r>
              <a:rPr lang="en-US" sz="1600" dirty="0" err="1"/>
              <a:t>lm</a:t>
            </a:r>
            <a:r>
              <a:rPr lang="en-US" sz="1600" dirty="0"/>
              <a:t>(</a:t>
            </a:r>
            <a:r>
              <a:rPr lang="en-US" sz="1600" dirty="0" err="1"/>
              <a:t>cbind</a:t>
            </a:r>
            <a:r>
              <a:rPr lang="en-US" sz="1600" dirty="0"/>
              <a:t>(Speed, Attention, Memory, …) ~ Dx, data=</a:t>
            </a:r>
            <a:r>
              <a:rPr lang="en-US" sz="1600" dirty="0" err="1"/>
              <a:t>SocialCog</a:t>
            </a:r>
            <a:r>
              <a:rPr lang="en-US" sz="1600" dirty="0"/>
              <a:t> )</a:t>
            </a:r>
          </a:p>
          <a:p>
            <a:r>
              <a:rPr lang="en-US" sz="2400" dirty="0"/>
              <a:t>Research hypotheses: test contrasts</a:t>
            </a:r>
          </a:p>
          <a:p>
            <a:pPr lvl="1"/>
            <a:r>
              <a:rPr lang="en-US" sz="1600" dirty="0"/>
              <a:t>Dx1:   Control – (</a:t>
            </a:r>
            <a:r>
              <a:rPr lang="en-US" sz="1600" dirty="0" err="1"/>
              <a:t>Schiz</a:t>
            </a:r>
            <a:r>
              <a:rPr lang="en-US" sz="1600" dirty="0"/>
              <a:t> + </a:t>
            </a:r>
            <a:r>
              <a:rPr lang="en-US" sz="1600" dirty="0" err="1"/>
              <a:t>SchizAff</a:t>
            </a:r>
            <a:r>
              <a:rPr lang="en-US" sz="1600" dirty="0"/>
              <a:t>)/2 = 0 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latin typeface="Lucida Console" panose="020B0609040504020204" pitchFamily="49" charset="0"/>
              </a:rPr>
              <a:t>, “Dx1”)          </a:t>
            </a:r>
          </a:p>
          <a:p>
            <a:pPr lvl="1"/>
            <a:r>
              <a:rPr lang="en-US" sz="1600" dirty="0"/>
              <a:t>Dx2:   </a:t>
            </a:r>
            <a:r>
              <a:rPr lang="en-US" sz="1600" dirty="0" err="1"/>
              <a:t>Schiz</a:t>
            </a:r>
            <a:r>
              <a:rPr lang="en-US" sz="1600" dirty="0"/>
              <a:t> – </a:t>
            </a:r>
            <a:r>
              <a:rPr lang="en-US" sz="1600" dirty="0" err="1"/>
              <a:t>SchAff</a:t>
            </a:r>
            <a:r>
              <a:rPr lang="en-US" sz="1600" dirty="0"/>
              <a:t> = 0                            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latin typeface="Lucida Console" panose="020B0609040504020204" pitchFamily="49" charset="0"/>
              </a:rPr>
              <a:t>, “Dx2”)</a:t>
            </a:r>
          </a:p>
          <a:p>
            <a:r>
              <a:rPr lang="en-US" sz="2400" dirty="0"/>
              <a:t>Dimensions:</a:t>
            </a:r>
          </a:p>
          <a:p>
            <a:pPr lvl="1"/>
            <a:r>
              <a:rPr lang="en-US" sz="1600" dirty="0"/>
              <a:t>Canonical analysis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   </a:t>
            </a:r>
            <a:r>
              <a:rPr lang="en-US" sz="1400" dirty="0" err="1">
                <a:latin typeface="Lucida Console" panose="020B0609040504020204" pitchFamily="49" charset="0"/>
              </a:rPr>
              <a:t>NC.can</a:t>
            </a:r>
            <a:r>
              <a:rPr lang="en-US" sz="1400" dirty="0">
                <a:latin typeface="Lucida Console" panose="020B0609040504020204" pitchFamily="49" charset="0"/>
              </a:rPr>
              <a:t> &lt;- </a:t>
            </a:r>
            <a:r>
              <a:rPr lang="en-US" sz="1400" dirty="0" err="1">
                <a:latin typeface="Lucida Console" panose="020B0609040504020204" pitchFamily="49" charset="0"/>
              </a:rPr>
              <a:t>candisc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latin typeface="Lucida Console" panose="020B0609040504020204" pitchFamily="49" charset="0"/>
              </a:rPr>
              <a:t>); plot(</a:t>
            </a:r>
            <a:r>
              <a:rPr lang="en-US" sz="1400" dirty="0" err="1">
                <a:latin typeface="Lucida Console" panose="020B0609040504020204" pitchFamily="49" charset="0"/>
              </a:rPr>
              <a:t>NC.can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sz="1600" dirty="0"/>
              <a:t>Canonical HE plot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heplot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NC.can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000" dirty="0"/>
              <a:t>Tech note: </a:t>
            </a:r>
            <a:r>
              <a:rPr lang="en-US" sz="2000" dirty="0" err="1"/>
              <a:t>anova</a:t>
            </a:r>
            <a:r>
              <a:rPr lang="en-US" sz="2000" dirty="0"/>
              <a:t>() in base R vs. car::</a:t>
            </a:r>
            <a:r>
              <a:rPr lang="en-US" sz="2000" dirty="0" err="1"/>
              <a:t>Anova</a:t>
            </a:r>
            <a:endParaRPr lang="en-US" sz="2000" dirty="0"/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uses only Type 1 (sequential) tests, rarely useful; doesn’t handle MLM well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provides Type 2, 3 (partial) tests; give sensible results for MLMs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gives univariate and multivariate tests of contrasts</a:t>
            </a:r>
          </a:p>
          <a:p>
            <a:pPr lvl="1"/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AD347-24DB-4D70-A8F5-512A8264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22BC2-9305-4BA6-B612-E4ABC6DE76D6}"/>
              </a:ext>
            </a:extLst>
          </p:cNvPr>
          <p:cNvSpPr/>
          <p:nvPr/>
        </p:nvSpPr>
        <p:spPr>
          <a:xfrm>
            <a:off x="1219200" y="1524000"/>
            <a:ext cx="6172200" cy="79216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7BAD8-89AD-4B40-A9E4-DE1D3315C28B}"/>
              </a:ext>
            </a:extLst>
          </p:cNvPr>
          <p:cNvSpPr/>
          <p:nvPr/>
        </p:nvSpPr>
        <p:spPr>
          <a:xfrm>
            <a:off x="4953000" y="3581400"/>
            <a:ext cx="34290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FE68F-3744-4621-B9CF-E4AB2FCDE520}"/>
              </a:ext>
            </a:extLst>
          </p:cNvPr>
          <p:cNvSpPr/>
          <p:nvPr/>
        </p:nvSpPr>
        <p:spPr>
          <a:xfrm>
            <a:off x="3276600" y="4495800"/>
            <a:ext cx="44196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874B-CE51-4024-A7E0-0B007C8B5500}"/>
              </a:ext>
            </a:extLst>
          </p:cNvPr>
          <p:cNvSpPr/>
          <p:nvPr/>
        </p:nvSpPr>
        <p:spPr>
          <a:xfrm>
            <a:off x="1219200" y="2895600"/>
            <a:ext cx="6629400" cy="3048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BA6F93-9DE3-4B42-AC18-4E35326D78FD}"/>
              </a:ext>
            </a:extLst>
          </p:cNvPr>
          <p:cNvSpPr/>
          <p:nvPr/>
        </p:nvSpPr>
        <p:spPr>
          <a:xfrm>
            <a:off x="8356260" y="534566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96655-41B4-4AAE-ADE9-02EE666588F1}"/>
              </a:ext>
            </a:extLst>
          </p:cNvPr>
          <p:cNvSpPr/>
          <p:nvPr/>
        </p:nvSpPr>
        <p:spPr>
          <a:xfrm>
            <a:off x="8377337" y="565046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7DFDA-F89E-4402-AE45-CA38BC61A193}"/>
              </a:ext>
            </a:extLst>
          </p:cNvPr>
          <p:cNvSpPr/>
          <p:nvPr/>
        </p:nvSpPr>
        <p:spPr>
          <a:xfrm>
            <a:off x="8377337" y="592300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Neuro-cognitive measures: MANOVA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A51DF3-72B5-4E67-95D6-820A90F7154D}"/>
              </a:ext>
            </a:extLst>
          </p:cNvPr>
          <p:cNvGrpSpPr/>
          <p:nvPr/>
        </p:nvGrpSpPr>
        <p:grpSpPr>
          <a:xfrm>
            <a:off x="533400" y="5105400"/>
            <a:ext cx="8122920" cy="1538883"/>
            <a:chOff x="533400" y="5105400"/>
            <a:chExt cx="8122920" cy="1538883"/>
          </a:xfrm>
        </p:grpSpPr>
        <p:sp>
          <p:nvSpPr>
            <p:cNvPr id="6" name="TextBox 5"/>
            <p:cNvSpPr txBox="1"/>
            <p:nvPr/>
          </p:nvSpPr>
          <p:spPr>
            <a:xfrm>
              <a:off x="5303520" y="5105400"/>
              <a:ext cx="3352800" cy="1169551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AS Monospace" panose="020B0609020202020204" pitchFamily="49" charset="0"/>
                </a:rPr>
                <a:t>&gt; contrasts(</a:t>
              </a:r>
              <a:r>
                <a:rPr lang="en-US" sz="1400" dirty="0" err="1">
                  <a:latin typeface="SAS Monospace" panose="020B0609020202020204" pitchFamily="49" charset="0"/>
                </a:rPr>
                <a:t>NeuroCog$Dx</a:t>
              </a:r>
              <a:r>
                <a:rPr lang="en-US" sz="1400" dirty="0">
                  <a:latin typeface="SAS Monospace" panose="020B0609020202020204" pitchFamily="49" charset="0"/>
                </a:rPr>
                <a:t>)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                [,1] [,2]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Schizophrenia   -0.5    1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Schizoaffective -0.5   -1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Control          1.0    0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9CFFD7-7BB2-4E7B-BF20-E8B01E14B4C1}"/>
                </a:ext>
              </a:extLst>
            </p:cNvPr>
            <p:cNvGrpSpPr/>
            <p:nvPr/>
          </p:nvGrpSpPr>
          <p:grpSpPr>
            <a:xfrm>
              <a:off x="533400" y="5181600"/>
              <a:ext cx="6858000" cy="1462683"/>
              <a:chOff x="533400" y="5181600"/>
              <a:chExt cx="6858000" cy="146268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33400" y="5181600"/>
                <a:ext cx="4076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the groups differ.  But how?</a:t>
                </a:r>
              </a:p>
              <a:p>
                <a:r>
                  <a:rPr lang="en-US" dirty="0"/>
                  <a:t>What about the research hypotheses?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4236720" y="5690175"/>
                <a:ext cx="1066800" cy="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C92716-079D-4CEB-9157-BD88D9483112}"/>
                  </a:ext>
                </a:extLst>
              </p:cNvPr>
              <p:cNvSpPr txBox="1"/>
              <p:nvPr/>
            </p:nvSpPr>
            <p:spPr>
              <a:xfrm>
                <a:off x="2362200" y="6274951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Dx1: Control – (</a:t>
                </a:r>
                <a:r>
                  <a:rPr lang="en-US" dirty="0" err="1"/>
                  <a:t>Schiz</a:t>
                </a:r>
                <a:r>
                  <a:rPr lang="en-US" dirty="0"/>
                  <a:t> + </a:t>
                </a:r>
                <a:r>
                  <a:rPr lang="en-US" dirty="0" err="1"/>
                  <a:t>SchizAff</a:t>
                </a:r>
                <a:r>
                  <a:rPr lang="en-US" dirty="0"/>
                  <a:t>)/2 = 0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41C647F-2115-451E-BB7C-00594F2FDF05}"/>
                  </a:ext>
                </a:extLst>
              </p:cNvPr>
              <p:cNvCxnSpPr/>
              <p:nvPr/>
            </p:nvCxnSpPr>
            <p:spPr>
              <a:xfrm>
                <a:off x="6172200" y="6412706"/>
                <a:ext cx="121920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702B64E-0010-4E7D-8868-9ABF80A30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91400" y="6172200"/>
                <a:ext cx="0" cy="24050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911C6E-1EEC-4CD5-8CC6-DFC918FF042B}"/>
              </a:ext>
            </a:extLst>
          </p:cNvPr>
          <p:cNvGrpSpPr/>
          <p:nvPr/>
        </p:nvGrpSpPr>
        <p:grpSpPr>
          <a:xfrm>
            <a:off x="457200" y="1447800"/>
            <a:ext cx="8229600" cy="2893100"/>
            <a:chOff x="457200" y="1447800"/>
            <a:chExt cx="8229600" cy="2893100"/>
          </a:xfrm>
        </p:grpSpPr>
        <p:sp>
          <p:nvSpPr>
            <p:cNvPr id="3" name="TextBox 2"/>
            <p:cNvSpPr txBox="1"/>
            <p:nvPr/>
          </p:nvSpPr>
          <p:spPr>
            <a:xfrm>
              <a:off x="457200" y="1447800"/>
              <a:ext cx="8229600" cy="28931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SAS Monospace" panose="020B0609020202020204" pitchFamily="49" charset="0"/>
                </a:rPr>
                <a:t>library(</a:t>
              </a:r>
              <a:r>
                <a:rPr lang="en-US" sz="1300" dirty="0" err="1">
                  <a:latin typeface="SAS Monospace" panose="020B0609020202020204" pitchFamily="49" charset="0"/>
                </a:rPr>
                <a:t>heplots</a:t>
              </a:r>
              <a:r>
                <a:rPr lang="en-US" sz="1300" dirty="0">
                  <a:latin typeface="SAS Monospace" panose="020B0609020202020204" pitchFamily="49" charset="0"/>
                </a:rPr>
                <a:t>); library(car)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data(</a:t>
              </a:r>
              <a:r>
                <a:rPr lang="en-US" sz="1300" dirty="0" err="1">
                  <a:latin typeface="SAS Monospace" panose="020B0609020202020204" pitchFamily="49" charset="0"/>
                </a:rPr>
                <a:t>NeuroCog</a:t>
              </a:r>
              <a:r>
                <a:rPr lang="en-US" sz="1300" dirty="0">
                  <a:latin typeface="SAS Monospace" panose="020B0609020202020204" pitchFamily="49" charset="0"/>
                </a:rPr>
                <a:t>, package="</a:t>
              </a:r>
              <a:r>
                <a:rPr lang="en-US" sz="1300" dirty="0" err="1">
                  <a:latin typeface="SAS Monospace" panose="020B0609020202020204" pitchFamily="49" charset="0"/>
                </a:rPr>
                <a:t>heplots</a:t>
              </a:r>
              <a:r>
                <a:rPr lang="en-US" sz="1300" dirty="0">
                  <a:latin typeface="SAS Monospace" panose="020B0609020202020204" pitchFamily="49" charset="0"/>
                </a:rPr>
                <a:t>")</a:t>
              </a:r>
            </a:p>
            <a:p>
              <a:endParaRPr lang="en-US" sz="1300" dirty="0">
                <a:latin typeface="SAS Monospace" panose="020B0609020202020204" pitchFamily="49" charset="0"/>
              </a:endParaRPr>
            </a:p>
            <a:p>
              <a:r>
                <a:rPr lang="en-US" sz="1300" dirty="0">
                  <a:solidFill>
                    <a:srgbClr val="00B050"/>
                  </a:solidFill>
                  <a:latin typeface="SAS Monospace" panose="020B0609020202020204" pitchFamily="49" charset="0"/>
                </a:rPr>
                <a:t># fit the MANOVA model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NC.mlm</a:t>
              </a:r>
              <a:r>
                <a:rPr lang="en-US" sz="1300" dirty="0">
                  <a:latin typeface="SAS Monospace" panose="020B0609020202020204" pitchFamily="49" charset="0"/>
                </a:rPr>
                <a:t> &lt;- lm(</a:t>
              </a:r>
              <a:r>
                <a:rPr lang="en-US" sz="1300" dirty="0" err="1">
                  <a:latin typeface="SAS Monospace" panose="020B0609020202020204" pitchFamily="49" charset="0"/>
                </a:rPr>
                <a:t>cbind</a:t>
              </a:r>
              <a:r>
                <a:rPr lang="en-US" sz="1300" dirty="0">
                  <a:latin typeface="SAS Monospace" panose="020B0609020202020204" pitchFamily="49" charset="0"/>
                </a:rPr>
                <a:t>(Speed, Attention, Memory, Verbal, Visual, </a:t>
              </a:r>
              <a:r>
                <a:rPr lang="en-US" sz="1300" dirty="0" err="1">
                  <a:latin typeface="SAS Monospace" panose="020B0609020202020204" pitchFamily="49" charset="0"/>
                </a:rPr>
                <a:t>ProbSolv</a:t>
              </a:r>
              <a:r>
                <a:rPr lang="en-US" sz="1300" dirty="0">
                  <a:latin typeface="SAS Monospace" panose="020B0609020202020204" pitchFamily="49" charset="0"/>
                </a:rPr>
                <a:t>) ~ Dx,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             data=</a:t>
              </a:r>
              <a:r>
                <a:rPr lang="en-US" sz="1300" dirty="0" err="1">
                  <a:latin typeface="SAS Monospace" panose="020B0609020202020204" pitchFamily="49" charset="0"/>
                </a:rPr>
                <a:t>NeuroCog</a:t>
              </a:r>
              <a:r>
                <a:rPr lang="en-US" sz="1300" dirty="0">
                  <a:latin typeface="SAS Monospace" panose="020B0609020202020204" pitchFamily="49" charset="0"/>
                </a:rPr>
                <a:t>)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Anova</a:t>
              </a:r>
              <a:r>
                <a:rPr lang="en-US" sz="1300" dirty="0">
                  <a:latin typeface="SAS Monospace" panose="020B0609020202020204" pitchFamily="49" charset="0"/>
                </a:rPr>
                <a:t>(</a:t>
              </a:r>
              <a:r>
                <a:rPr lang="en-US" sz="1300" dirty="0" err="1">
                  <a:latin typeface="SAS Monospace" panose="020B0609020202020204" pitchFamily="49" charset="0"/>
                </a:rPr>
                <a:t>NC.mlm</a:t>
              </a:r>
              <a:r>
                <a:rPr lang="en-US" sz="1300" dirty="0">
                  <a:latin typeface="SAS Monospace" panose="020B0609020202020204" pitchFamily="49" charset="0"/>
                </a:rPr>
                <a:t>)</a:t>
              </a:r>
            </a:p>
            <a:p>
              <a:endParaRPr lang="en-US" sz="1300" dirty="0">
                <a:latin typeface="SAS Monospace" panose="020B0609020202020204" pitchFamily="49" charset="0"/>
              </a:endParaRPr>
            </a:p>
            <a:p>
              <a:endParaRPr lang="en-US" sz="1300" dirty="0">
                <a:latin typeface="SAS Monospace" panose="020B0609020202020204" pitchFamily="49" charset="0"/>
              </a:endParaRPr>
            </a:p>
            <a:p>
              <a:r>
                <a:rPr lang="en-US" sz="1300" dirty="0">
                  <a:latin typeface="SAS Monospace" panose="020B0609020202020204" pitchFamily="49" charset="0"/>
                </a:rPr>
                <a:t>Type II MANOVA Tests: Pillai test statistic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  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test stat </a:t>
              </a:r>
              <a:r>
                <a:rPr lang="en-US" sz="1300" dirty="0" err="1">
                  <a:latin typeface="SAS Monospace" panose="020B0609020202020204" pitchFamily="49" charset="0"/>
                </a:rPr>
                <a:t>approx</a:t>
              </a:r>
              <a:r>
                <a:rPr lang="en-US" sz="1300" dirty="0">
                  <a:latin typeface="SAS Monospace" panose="020B0609020202020204" pitchFamily="49" charset="0"/>
                </a:rPr>
                <a:t> F </a:t>
              </a:r>
              <a:r>
                <a:rPr lang="en-US" sz="1300" dirty="0" err="1">
                  <a:latin typeface="SAS Monospace" panose="020B0609020202020204" pitchFamily="49" charset="0"/>
                </a:rPr>
                <a:t>num</a:t>
              </a:r>
              <a:r>
                <a:rPr lang="en-US" sz="1300" dirty="0">
                  <a:latin typeface="SAS Monospace" panose="020B0609020202020204" pitchFamily="49" charset="0"/>
                </a:rPr>
                <a:t>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den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   </a:t>
              </a:r>
              <a:r>
                <a:rPr lang="en-US" sz="1300" dirty="0" err="1">
                  <a:latin typeface="SAS Monospace" panose="020B0609020202020204" pitchFamily="49" charset="0"/>
                </a:rPr>
                <a:t>Pr</a:t>
              </a:r>
              <a:r>
                <a:rPr lang="en-US" sz="1300" dirty="0">
                  <a:latin typeface="SAS Monospace" panose="020B0609020202020204" pitchFamily="49" charset="0"/>
                </a:rPr>
                <a:t>(&gt;F)    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Dx</a:t>
              </a:r>
              <a:r>
                <a:rPr lang="en-US" sz="1300" dirty="0">
                  <a:latin typeface="SAS Monospace" panose="020B0609020202020204" pitchFamily="49" charset="0"/>
                </a:rPr>
                <a:t>  2    0.2992   6.8902     12    470 1.562e-11 ***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---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Signif</a:t>
              </a:r>
              <a:r>
                <a:rPr lang="en-US" sz="1300" dirty="0">
                  <a:latin typeface="SAS Monospace" panose="020B0609020202020204" pitchFamily="49" charset="0"/>
                </a:rPr>
                <a:t>. codes:  0 ‘***’ 0.001 ‘**’ 0.01 ‘*’ 0.05 ‘.’ 0.1 ‘ ’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66A5E5-7648-48B8-AEDA-91760886D3EB}"/>
                </a:ext>
              </a:extLst>
            </p:cNvPr>
            <p:cNvSpPr/>
            <p:nvPr/>
          </p:nvSpPr>
          <p:spPr>
            <a:xfrm>
              <a:off x="5817730" y="3429000"/>
              <a:ext cx="5068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26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measures: Contrasts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054" y="1972392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"Dx1"),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0.289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0.711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"Dx2"),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1     0.006    0.249      6    234   0.96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1     0.994    0.249      6    234   0.96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1     0.006    0.249      6    234   0.96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0.006    0.249      6    234   0.96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result: Control </a:t>
            </a:r>
            <a:r>
              <a:rPr lang="en-US" b="1" dirty="0">
                <a:sym typeface="Symbol"/>
              </a:rPr>
              <a:t></a:t>
            </a:r>
            <a:r>
              <a:rPr lang="en-US" dirty="0">
                <a:sym typeface="Symbol"/>
              </a:rPr>
              <a:t> (Schizophrenia   Schizoaffective)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8068" y="3059668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818143" y="518160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3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data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" y="2286005"/>
            <a:ext cx="3297143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286000"/>
            <a:ext cx="3840000" cy="38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100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Bivariate view for any 2 responses:</a:t>
            </a:r>
          </a:p>
          <a:p>
            <a:r>
              <a:rPr lang="en-US" sz="1600" dirty="0" err="1">
                <a:latin typeface="SAS Monospace" panose="020B0609020202020204" pitchFamily="49" charset="0"/>
              </a:rPr>
              <a:t>heplot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</a:t>
            </a:r>
            <a:r>
              <a:rPr lang="en-US" sz="1600" dirty="0" err="1">
                <a:latin typeface="SAS Monospace" panose="020B0609020202020204" pitchFamily="49" charset="0"/>
              </a:rPr>
              <a:t>var</a:t>
            </a:r>
            <a:r>
              <a:rPr lang="en-US" sz="1600" dirty="0">
                <a:latin typeface="SAS Monospace" panose="020B0609020202020204" pitchFamily="49" charset="0"/>
              </a:rPr>
              <a:t>=1:2,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219200"/>
            <a:ext cx="39624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HE plot matrix: for all responses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pairs(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...)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828370" y="2362200"/>
            <a:ext cx="89603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28370" y="3581400"/>
            <a:ext cx="89603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577434"/>
            <a:ext cx="36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All </a:t>
            </a:r>
            <a:r>
              <a:rPr lang="en-US" dirty="0" err="1"/>
              <a:t>neuro</a:t>
            </a:r>
            <a:r>
              <a:rPr lang="en-US" dirty="0"/>
              <a:t>-cog measures highly correlated in group means!</a:t>
            </a:r>
          </a:p>
          <a:p>
            <a:r>
              <a:rPr lang="en-US" dirty="0">
                <a:solidFill>
                  <a:srgbClr val="FF0000"/>
                </a:solidFill>
              </a:rPr>
              <a:t>Only 1 dim. of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variation</a:t>
            </a:r>
          </a:p>
        </p:txBody>
      </p:sp>
    </p:spTree>
    <p:extLst>
      <p:ext uri="{BB962C8B-B14F-4D97-AF65-F5344CB8AC3E}">
        <p14:creationId xmlns:p14="http://schemas.microsoft.com/office/powerpoint/2010/main" val="14523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43711</TotalTime>
  <Words>5013</Words>
  <Application>Microsoft Office PowerPoint</Application>
  <PresentationFormat>On-screen Show (4:3)</PresentationFormat>
  <Paragraphs>637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Calibri</vt:lpstr>
      <vt:lpstr>Lucida Console</vt:lpstr>
      <vt:lpstr>Wingdings</vt:lpstr>
      <vt:lpstr>Arial</vt:lpstr>
      <vt:lpstr>Cambria Math</vt:lpstr>
      <vt:lpstr>SAS Monospace</vt:lpstr>
      <vt:lpstr>CHF</vt:lpstr>
      <vt:lpstr>Equation</vt:lpstr>
      <vt:lpstr>Visualizing Linear Models:  An R Bag of Tricks Session 3: Examples &amp; Extensions</vt:lpstr>
      <vt:lpstr>Today’s topics</vt:lpstr>
      <vt:lpstr>Ex: Neuro- &amp; Social-Cognitive measures in psychiatric groups</vt:lpstr>
      <vt:lpstr>PowerPoint Presentation</vt:lpstr>
      <vt:lpstr>Neuro-cognitive measures</vt:lpstr>
      <vt:lpstr>Neuro-cognitive measures: Analyses</vt:lpstr>
      <vt:lpstr>Neuro-cognitive measures: MANOVA</vt:lpstr>
      <vt:lpstr>Neuro-cognitive measures: Contrasts</vt:lpstr>
      <vt:lpstr>Visualize me: in data space</vt:lpstr>
      <vt:lpstr>Visualize me: in canonical space</vt:lpstr>
      <vt:lpstr>Visualize me: canonical HE plots</vt:lpstr>
      <vt:lpstr>Social cognitive measures</vt:lpstr>
      <vt:lpstr>Social cognitive measures</vt:lpstr>
      <vt:lpstr>Social cognitive measures</vt:lpstr>
      <vt:lpstr>Visualize me: data space</vt:lpstr>
      <vt:lpstr>Visualize me: canonical space</vt:lpstr>
      <vt:lpstr>Model checking &amp; remedies</vt:lpstr>
      <vt:lpstr>Social cog: cqplot</vt:lpstr>
      <vt:lpstr>Social cog: Influence</vt:lpstr>
      <vt:lpstr>Robust MLMs</vt:lpstr>
      <vt:lpstr>Robust MLMs</vt:lpstr>
      <vt:lpstr>Robust MLMs: Pottery data</vt:lpstr>
      <vt:lpstr>Robust MLMs: Pottery data</vt:lpstr>
      <vt:lpstr>MMRA example: PA tasks &amp; ability</vt:lpstr>
      <vt:lpstr>Why not univariate models?</vt:lpstr>
      <vt:lpstr>MANOVA tests</vt:lpstr>
      <vt:lpstr>Visualize me!</vt:lpstr>
      <vt:lpstr>pairs.mlm() plot</vt:lpstr>
      <vt:lpstr>Canonical correlations</vt:lpstr>
      <vt:lpstr>Visualize CCA in HE plot</vt:lpstr>
      <vt:lpstr>MANCOVA &amp; homogeneity of regression</vt:lpstr>
      <vt:lpstr>MANCOVA</vt:lpstr>
      <vt:lpstr>Visualize effects</vt:lpstr>
      <vt:lpstr>Fit model with interactions</vt:lpstr>
      <vt:lpstr>Test interactions</vt:lpstr>
      <vt:lpstr>Fit separate models</vt:lpstr>
      <vt:lpstr>Homogeneity of (co)variances</vt:lpstr>
      <vt:lpstr>Visualizing covariance matrices</vt:lpstr>
      <vt:lpstr>View all pairs</vt:lpstr>
      <vt:lpstr>Visualize in PCA space</vt:lpstr>
      <vt:lpstr>Visualizing Box’s M test</vt:lpstr>
      <vt:lpstr>Diabetes data: 2D mystery</vt:lpstr>
      <vt:lpstr>Diabetes data: 3D clarity</vt:lpstr>
      <vt:lpstr>Diabetes data: Ellipses</vt:lpstr>
      <vt:lpstr>Box’s M test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lecture3</dc:title>
  <dc:creator>Michael Friendly</dc:creator>
  <cp:lastModifiedBy>Michael L Friendly</cp:lastModifiedBy>
  <cp:revision>253</cp:revision>
  <dcterms:created xsi:type="dcterms:W3CDTF">2020-08-24T13:25:42Z</dcterms:created>
  <dcterms:modified xsi:type="dcterms:W3CDTF">2021-11-10T16:42:06Z</dcterms:modified>
</cp:coreProperties>
</file>