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88" r:id="rId4"/>
    <p:sldId id="289" r:id="rId5"/>
    <p:sldId id="295" r:id="rId6"/>
    <p:sldId id="290" r:id="rId7"/>
    <p:sldId id="291" r:id="rId8"/>
    <p:sldId id="292" r:id="rId9"/>
    <p:sldId id="296" r:id="rId10"/>
    <p:sldId id="293" r:id="rId11"/>
    <p:sldId id="294" r:id="rId12"/>
    <p:sldId id="297" r:id="rId13"/>
    <p:sldId id="298" r:id="rId14"/>
    <p:sldId id="299" r:id="rId15"/>
    <p:sldId id="300" r:id="rId16"/>
    <p:sldId id="301" r:id="rId17"/>
    <p:sldId id="303" r:id="rId18"/>
    <p:sldId id="302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20" r:id="rId34"/>
    <p:sldId id="321" r:id="rId35"/>
    <p:sldId id="322" r:id="rId36"/>
    <p:sldId id="323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D1FA16-9805-4548-9857-0600496900BA}">
          <p14:sldIdLst>
            <p14:sldId id="256"/>
            <p14:sldId id="257"/>
            <p14:sldId id="288"/>
            <p14:sldId id="289"/>
            <p14:sldId id="295"/>
            <p14:sldId id="290"/>
            <p14:sldId id="291"/>
            <p14:sldId id="292"/>
            <p14:sldId id="296"/>
            <p14:sldId id="293"/>
            <p14:sldId id="294"/>
            <p14:sldId id="297"/>
            <p14:sldId id="298"/>
            <p14:sldId id="299"/>
            <p14:sldId id="300"/>
            <p14:sldId id="301"/>
            <p14:sldId id="303"/>
            <p14:sldId id="302"/>
          </p14:sldIdLst>
        </p14:section>
        <p14:section name="MMRA-Rohwer" id="{85FD10EE-F259-4D7D-B6BE-673173372B91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  <p14:sldId id="314"/>
            <p14:sldId id="315"/>
            <p14:sldId id="316"/>
            <p14:sldId id="317"/>
            <p14:sldId id="318"/>
            <p14:sldId id="320"/>
            <p14:sldId id="321"/>
            <p14:sldId id="322"/>
            <p14:sldId id="323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824" autoAdjust="0"/>
  </p:normalViewPr>
  <p:slideViewPr>
    <p:cSldViewPr>
      <p:cViewPr varScale="1">
        <p:scale>
          <a:sx n="89" d="100"/>
          <a:sy n="89" d="100"/>
        </p:scale>
        <p:origin x="10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08BF-5AC2-4B21-B7F5-DC86E88944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4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08BF-5AC2-4B21-B7F5-DC86E88944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8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.github.io/VisMLM-cour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20982/tqmp.13.1.p02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tavis.ca/papers/EqCov-TAS.pdf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02592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br>
              <a:rPr lang="en-US" dirty="0"/>
            </a:br>
            <a:r>
              <a:rPr lang="en-US" dirty="0"/>
              <a:t>An R Bag of Tricks</a:t>
            </a:r>
            <a:br>
              <a:rPr lang="en-US" dirty="0"/>
            </a:br>
            <a:r>
              <a:rPr lang="en-US" dirty="0"/>
              <a:t>Session 3: Examples &amp; Extensions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25536"/>
            <a:ext cx="64008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/>
              <a:t>SCS Short Course</a:t>
            </a:r>
          </a:p>
          <a:p>
            <a:r>
              <a:rPr lang="en-US" dirty="0"/>
              <a:t>Oct. 22, 29, Nov. 5, 2020</a:t>
            </a:r>
          </a:p>
          <a:p>
            <a:r>
              <a:rPr lang="en-US" dirty="0">
                <a:hlinkClick r:id="rId3"/>
              </a:rPr>
              <a:t>https://friendly.github.io/VisMLM-course/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9" y="228600"/>
            <a:ext cx="2776603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600"/>
            <a:ext cx="27432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980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cognitive measures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5023" y="1143000"/>
            <a:ext cx="83058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data(</a:t>
            </a:r>
            <a:r>
              <a:rPr lang="en-US" sz="1400" dirty="0" err="1">
                <a:latin typeface="SAS Monospace" panose="020B0609020202020204" pitchFamily="49" charset="0"/>
              </a:rPr>
              <a:t>SocialCog</a:t>
            </a:r>
            <a:r>
              <a:rPr lang="en-US" sz="1400" dirty="0">
                <a:latin typeface="SAS Monospace" panose="020B0609020202020204" pitchFamily="49" charset="0"/>
              </a:rPr>
              <a:t>, package="</a:t>
            </a:r>
            <a:r>
              <a:rPr lang="en-US" sz="1400" dirty="0" err="1">
                <a:latin typeface="SAS Monospace" panose="020B0609020202020204" pitchFamily="49" charset="0"/>
              </a:rPr>
              <a:t>heplots</a:t>
            </a:r>
            <a:r>
              <a:rPr lang="en-US" sz="1400" dirty="0">
                <a:latin typeface="SAS Monospace" panose="020B0609020202020204" pitchFamily="49" charset="0"/>
              </a:rPr>
              <a:t>")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 &lt;- 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MgeEmotions,ToM</a:t>
            </a:r>
            <a:r>
              <a:rPr lang="en-US" sz="1400" dirty="0">
                <a:latin typeface="SAS Monospace" panose="020B0609020202020204" pitchFamily="49" charset="0"/>
              </a:rPr>
              <a:t>, </a:t>
            </a:r>
            <a:r>
              <a:rPr lang="en-US" sz="1400" dirty="0" err="1">
                <a:latin typeface="SAS Monospace" panose="020B0609020202020204" pitchFamily="49" charset="0"/>
              </a:rPr>
              <a:t>ExtBias</a:t>
            </a:r>
            <a:r>
              <a:rPr lang="en-US" sz="1400" dirty="0">
                <a:latin typeface="SAS Monospace" panose="020B0609020202020204" pitchFamily="49" charset="0"/>
              </a:rPr>
              <a:t>, </a:t>
            </a:r>
            <a:r>
              <a:rPr lang="en-US" sz="1400" dirty="0" err="1">
                <a:latin typeface="SAS Monospace" panose="020B0609020202020204" pitchFamily="49" charset="0"/>
              </a:rPr>
              <a:t>PersBias</a:t>
            </a:r>
            <a:r>
              <a:rPr lang="en-US" sz="1400" dirty="0">
                <a:latin typeface="SAS Monospace" panose="020B0609020202020204" pitchFamily="49" charset="0"/>
              </a:rPr>
              <a:t>) ~ </a:t>
            </a:r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,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data=</a:t>
            </a:r>
            <a:r>
              <a:rPr lang="en-US" sz="1400" dirty="0" err="1">
                <a:latin typeface="SAS Monospace" panose="020B0609020202020204" pitchFamily="49" charset="0"/>
              </a:rPr>
              <a:t>SocialCog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</a:t>
            </a:r>
            <a:r>
              <a:rPr lang="en-US" sz="1400" dirty="0" err="1">
                <a:latin typeface="SAS Monospace" panose="020B0609020202020204" pitchFamily="49" charset="0"/>
              </a:rPr>
              <a:t>Pillai</a:t>
            </a:r>
            <a:r>
              <a:rPr lang="en-US" sz="1400" dirty="0">
                <a:latin typeface="SAS Monospace" panose="020B0609020202020204" pitchFamily="49" charset="0"/>
              </a:rPr>
              <a:t>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  2     0.212     3.97      8    268 0.00018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81400"/>
            <a:ext cx="8305800" cy="400110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Test contrasts: Dx1 = Normal vs. Patient; Dx2 = </a:t>
            </a:r>
            <a:r>
              <a:rPr lang="en-US" sz="2000" dirty="0" err="1"/>
              <a:t>Schizo</a:t>
            </a:r>
            <a:r>
              <a:rPr lang="en-US" sz="2000" dirty="0"/>
              <a:t> vs. Schizoaffective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023" y="4267200"/>
            <a:ext cx="83058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print(</a:t>
            </a:r>
            <a:r>
              <a:rPr lang="en-US" sz="1400" dirty="0" err="1">
                <a:latin typeface="SAS Monospace" panose="020B0609020202020204" pitchFamily="49" charset="0"/>
              </a:rPr>
              <a:t>linearHypothesis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"Dx1"), SSP=FALSE)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Multivariate Tests: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Pillai            1    0.1355    5.212      4    133 0.000624 ***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&gt; print(</a:t>
            </a:r>
            <a:r>
              <a:rPr lang="en-US" sz="1400" dirty="0" err="1">
                <a:latin typeface="SAS Monospace" panose="020B0609020202020204" pitchFamily="49" charset="0"/>
              </a:rPr>
              <a:t>linearHypothesis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"Dx2"), SSP=FALSE)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Multivariate Tests: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Pillai            1    0.0697    2.493      4    133 0.0461 *</a:t>
            </a:r>
          </a:p>
        </p:txBody>
      </p:sp>
      <p:sp>
        <p:nvSpPr>
          <p:cNvPr id="8" name="Rectangle 7"/>
          <p:cNvSpPr/>
          <p:nvPr/>
        </p:nvSpPr>
        <p:spPr>
          <a:xfrm>
            <a:off x="7757205" y="2266384"/>
            <a:ext cx="506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98269" y="472440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98269" y="571500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3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data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3800000" cy="375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57400"/>
            <a:ext cx="3657600" cy="3657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181000" y="2133600"/>
            <a:ext cx="793126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59726" y="3934543"/>
            <a:ext cx="9144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1295400"/>
            <a:ext cx="3810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AS Monospace" panose="020B0609020202020204" pitchFamily="49" charset="0"/>
              </a:rPr>
              <a:t>heplot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hypotheses=list("Dx1", "Dx2"),...)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6800" y="1295400"/>
            <a:ext cx="3810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pairs(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hypotheses=list("Dx1", "Dx2"),...)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680" y="6034456"/>
            <a:ext cx="3967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groups are ordered </a:t>
            </a:r>
            <a:r>
              <a:rPr lang="en-US" sz="1600" dirty="0" err="1"/>
              <a:t>Schizo</a:t>
            </a:r>
            <a:r>
              <a:rPr lang="en-US" sz="1600" dirty="0"/>
              <a:t> &lt; </a:t>
            </a:r>
            <a:r>
              <a:rPr lang="en-US" sz="1600" dirty="0" err="1"/>
              <a:t>ScAffective</a:t>
            </a:r>
            <a:r>
              <a:rPr lang="en-US" sz="1600" dirty="0"/>
              <a:t> &lt; Control on these measures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6034456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of these </a:t>
            </a:r>
            <a:r>
              <a:rPr lang="en-US" sz="1600" dirty="0" err="1"/>
              <a:t>vars</a:t>
            </a:r>
            <a:r>
              <a:rPr lang="en-US" sz="1600" dirty="0"/>
              <a:t> is not like the others!</a:t>
            </a:r>
          </a:p>
        </p:txBody>
      </p:sp>
    </p:spTree>
    <p:extLst>
      <p:ext uri="{BB962C8B-B14F-4D97-AF65-F5344CB8AC3E}">
        <p14:creationId xmlns:p14="http://schemas.microsoft.com/office/powerpoint/2010/main" val="2626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canonical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43200"/>
            <a:ext cx="5431905" cy="3614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Contrasts:</a:t>
            </a:r>
          </a:p>
          <a:p>
            <a:r>
              <a:rPr lang="en-US" dirty="0"/>
              <a:t>Dx1 : Control vs. patients. Controls &gt; patients on </a:t>
            </a:r>
            <a:r>
              <a:rPr lang="en-US" dirty="0" err="1"/>
              <a:t>MgeEmotions</a:t>
            </a:r>
            <a:r>
              <a:rPr lang="en-US" dirty="0"/>
              <a:t>, </a:t>
            </a:r>
            <a:r>
              <a:rPr lang="en-US" dirty="0" err="1"/>
              <a:t>ExtBias</a:t>
            </a:r>
            <a:r>
              <a:rPr lang="en-US" dirty="0"/>
              <a:t>, </a:t>
            </a:r>
            <a:r>
              <a:rPr lang="en-US" dirty="0" err="1"/>
              <a:t>ToM</a:t>
            </a:r>
            <a:endParaRPr lang="en-US" dirty="0"/>
          </a:p>
          <a:p>
            <a:r>
              <a:rPr lang="en-US" dirty="0"/>
              <a:t>Dx2 : </a:t>
            </a:r>
            <a:r>
              <a:rPr lang="en-US" dirty="0" err="1"/>
              <a:t>Schizo</a:t>
            </a:r>
            <a:r>
              <a:rPr lang="en-US" dirty="0"/>
              <a:t> vs. schizoaffective.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8956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Can1: group order</a:t>
            </a:r>
          </a:p>
          <a:p>
            <a:endParaRPr lang="en-US" dirty="0"/>
          </a:p>
          <a:p>
            <a:r>
              <a:rPr lang="en-US" dirty="0"/>
              <a:t>Can2: Schizoaffective vs. others</a:t>
            </a:r>
          </a:p>
        </p:txBody>
      </p:sp>
    </p:spTree>
    <p:extLst>
      <p:ext uri="{BB962C8B-B14F-4D97-AF65-F5344CB8AC3E}">
        <p14:creationId xmlns:p14="http://schemas.microsoft.com/office/powerpoint/2010/main" val="139141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&amp; remedies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MLM assumes residuals are multivariate normal</a:t>
            </a:r>
          </a:p>
          <a:p>
            <a:pPr lvl="1"/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Squared </a:t>
            </a:r>
            <a:r>
              <a:rPr lang="en-US" sz="2400" dirty="0" err="1"/>
              <a:t>Mahalanobis</a:t>
            </a:r>
            <a:r>
              <a:rPr lang="en-US" sz="2400" dirty="0"/>
              <a:t> distances </a:t>
            </a:r>
          </a:p>
          <a:p>
            <a:pPr marL="457200" lvl="1" indent="0">
              <a:buNone/>
            </a:pPr>
            <a:r>
              <a:rPr lang="en-US" sz="2400" dirty="0"/>
              <a:t>                      D</a:t>
            </a:r>
            <a:r>
              <a:rPr lang="en-US" sz="2400" baseline="30000" dirty="0"/>
              <a:t>2</a:t>
            </a:r>
            <a:r>
              <a:rPr lang="en-US" sz="2400" baseline="-25000" dirty="0"/>
              <a:t>M</a:t>
            </a:r>
            <a:r>
              <a:rPr lang="en-US" sz="2400" dirty="0"/>
              <a:t>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=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-</a:t>
            </a:r>
            <a:r>
              <a:rPr lang="en-US" sz="2400" b="1" dirty="0"/>
              <a:t>y̅</a:t>
            </a:r>
            <a:r>
              <a:rPr lang="en-US" sz="2400" dirty="0"/>
              <a:t>)</a:t>
            </a:r>
            <a:r>
              <a:rPr lang="en-US" sz="2400" baseline="30000" dirty="0"/>
              <a:t>T</a:t>
            </a:r>
            <a:r>
              <a:rPr lang="en-US" sz="2400" dirty="0"/>
              <a:t> </a:t>
            </a:r>
            <a:r>
              <a:rPr lang="en-US" sz="2400" b="1" dirty="0"/>
              <a:t>S</a:t>
            </a:r>
            <a:r>
              <a:rPr lang="en-US" sz="2400" baseline="30000" dirty="0"/>
              <a:t>-1 </a:t>
            </a:r>
            <a:r>
              <a:rPr lang="en-US" sz="2400" dirty="0"/>
              <a:t>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-</a:t>
            </a:r>
            <a:r>
              <a:rPr lang="en-US" sz="2400" b="1" dirty="0"/>
              <a:t>y̅</a:t>
            </a:r>
            <a:r>
              <a:rPr lang="en-US" sz="2400" dirty="0"/>
              <a:t>)    </a:t>
            </a:r>
            <a:r>
              <a:rPr lang="en-US" sz="2400" dirty="0">
                <a:sym typeface="Symbol"/>
              </a:rPr>
              <a:t>    </a:t>
            </a:r>
            <a:r>
              <a:rPr lang="el-GR" sz="2400" dirty="0">
                <a:sym typeface="Symbol"/>
              </a:rPr>
              <a:t>χ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 with p </a:t>
            </a:r>
            <a:r>
              <a:rPr lang="en-US" sz="2400" dirty="0" err="1">
                <a:sym typeface="Symbol"/>
              </a:rPr>
              <a:t>d.f.</a:t>
            </a:r>
            <a:endParaRPr lang="en-US" sz="2400" dirty="0">
              <a:sym typeface="Symbol"/>
            </a:endParaRPr>
          </a:p>
          <a:p>
            <a:pPr lvl="1"/>
            <a:r>
              <a:rPr lang="en-US" sz="2400" dirty="0">
                <a:sym typeface="Symbol"/>
              </a:rPr>
              <a:t> a </a:t>
            </a:r>
            <a:r>
              <a:rPr lang="en-US" sz="2400" dirty="0" err="1">
                <a:sym typeface="Symbol"/>
              </a:rPr>
              <a:t>quantile</a:t>
            </a:r>
            <a:r>
              <a:rPr lang="en-US" sz="2400" dirty="0">
                <a:sym typeface="Symbol"/>
              </a:rPr>
              <a:t> – </a:t>
            </a:r>
            <a:r>
              <a:rPr lang="en-US" sz="2400" dirty="0" err="1">
                <a:sym typeface="Symbol"/>
              </a:rPr>
              <a:t>quantile</a:t>
            </a:r>
            <a:r>
              <a:rPr lang="en-US" sz="2400" dirty="0">
                <a:sym typeface="Symbol"/>
              </a:rPr>
              <a:t> plot of ordered </a:t>
            </a:r>
            <a:r>
              <a:rPr lang="en-US" sz="2400" dirty="0"/>
              <a:t>D</a:t>
            </a:r>
            <a:r>
              <a:rPr lang="en-US" sz="2400" baseline="30000" dirty="0"/>
              <a:t>2</a:t>
            </a:r>
            <a:r>
              <a:rPr lang="en-US" sz="2400" baseline="-25000" dirty="0"/>
              <a:t>M</a:t>
            </a:r>
            <a:r>
              <a:rPr lang="en-US" sz="2400" dirty="0"/>
              <a:t>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vs. </a:t>
            </a:r>
            <a:r>
              <a:rPr lang="en-US" sz="2400" dirty="0" err="1"/>
              <a:t>quantiles</a:t>
            </a:r>
            <a:r>
              <a:rPr lang="en-US" sz="2400" dirty="0"/>
              <a:t> of </a:t>
            </a:r>
            <a:r>
              <a:rPr lang="el-GR" sz="2400" dirty="0">
                <a:sym typeface="Symbol"/>
              </a:rPr>
              <a:t>χ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  should plot as straight line</a:t>
            </a:r>
          </a:p>
          <a:p>
            <a:pPr lvl="1"/>
            <a:r>
              <a:rPr lang="en-US" sz="2400" dirty="0">
                <a:sym typeface="Symbol"/>
              </a:rPr>
              <a:t>Outliers are readily apparent</a:t>
            </a:r>
          </a:p>
          <a:p>
            <a:pPr lvl="1"/>
            <a:r>
              <a:rPr lang="en-US" sz="2400" dirty="0">
                <a:sym typeface="Symbol"/>
              </a:rPr>
              <a:t>plots: </a:t>
            </a:r>
            <a:r>
              <a:rPr lang="en-US" sz="2400" dirty="0" err="1">
                <a:sym typeface="Symbol"/>
              </a:rPr>
              <a:t>heplots</a:t>
            </a:r>
            <a:r>
              <a:rPr lang="en-US" sz="2400" dirty="0">
                <a:sym typeface="Symbol"/>
              </a:rPr>
              <a:t>::</a:t>
            </a:r>
            <a:r>
              <a:rPr lang="en-US" sz="2400" dirty="0" err="1">
                <a:sym typeface="Symbol"/>
              </a:rPr>
              <a:t>cqplot</a:t>
            </a:r>
            <a:r>
              <a:rPr lang="en-US" sz="2400" dirty="0">
                <a:sym typeface="Symbol"/>
              </a:rPr>
              <a:t>()</a:t>
            </a:r>
          </a:p>
          <a:p>
            <a:r>
              <a:rPr lang="en-US" sz="2800" dirty="0">
                <a:sym typeface="Symbol"/>
              </a:rPr>
              <a:t>Influence plots</a:t>
            </a:r>
          </a:p>
          <a:p>
            <a:pPr lvl="1"/>
            <a:r>
              <a:rPr lang="en-US" sz="2400" dirty="0" err="1">
                <a:sym typeface="Symbol"/>
              </a:rPr>
              <a:t>mvinfluence</a:t>
            </a:r>
            <a:r>
              <a:rPr lang="en-US" sz="2400" dirty="0">
                <a:sym typeface="Symbol"/>
              </a:rPr>
              <a:t>::influence() calculates multivariate analogs of influence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6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cog: </a:t>
            </a:r>
            <a:r>
              <a:rPr lang="en-US" dirty="0" err="1"/>
              <a:t>cqplot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itchFamily="49" charset="0"/>
              </a:rPr>
              <a:t>heplots</a:t>
            </a:r>
            <a:r>
              <a:rPr lang="en-US" sz="1600" dirty="0">
                <a:latin typeface="Lucida Console" pitchFamily="49" charset="0"/>
              </a:rPr>
              <a:t>::</a:t>
            </a:r>
            <a:r>
              <a:rPr lang="en-US" sz="1600" dirty="0" err="1">
                <a:latin typeface="Lucida Console" pitchFamily="49" charset="0"/>
              </a:rPr>
              <a:t>cqplot</a:t>
            </a:r>
            <a:r>
              <a:rPr lang="en-US" sz="1600" dirty="0">
                <a:latin typeface="Lucida Console" pitchFamily="49" charset="0"/>
              </a:rPr>
              <a:t>() </a:t>
            </a:r>
            <a:r>
              <a:rPr lang="en-US" dirty="0"/>
              <a:t>creates a chi-square QQ plot from a MLM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2200"/>
            <a:ext cx="4464991" cy="39324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1828800"/>
            <a:ext cx="81534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itchFamily="49" charset="0"/>
              </a:rPr>
              <a:t>cqplot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SC.mlm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err="1">
                <a:latin typeface="Lucida Console" pitchFamily="49" charset="0"/>
              </a:rPr>
              <a:t>id.n</a:t>
            </a:r>
            <a:r>
              <a:rPr lang="en-US" dirty="0">
                <a:latin typeface="Lucida Console" pitchFamily="49" charset="0"/>
              </a:rPr>
              <a:t>=2)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0" y="2590800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observation appears as an extreme outlier.</a:t>
            </a:r>
          </a:p>
          <a:p>
            <a:endParaRPr lang="en-US" dirty="0"/>
          </a:p>
          <a:p>
            <a:r>
              <a:rPr lang="en-US" dirty="0"/>
              <a:t>This was a case w/ </a:t>
            </a:r>
            <a:r>
              <a:rPr lang="en-US" dirty="0" err="1"/>
              <a:t>ExtBias</a:t>
            </a:r>
            <a:r>
              <a:rPr lang="en-US" dirty="0"/>
              <a:t> = -33,</a:t>
            </a:r>
          </a:p>
          <a:p>
            <a:r>
              <a:rPr lang="en-US" dirty="0"/>
              <a:t>but valid range = (-10, +10)</a:t>
            </a:r>
          </a:p>
          <a:p>
            <a:endParaRPr lang="en-US" dirty="0"/>
          </a:p>
          <a:p>
            <a:r>
              <a:rPr lang="en-US" dirty="0"/>
              <a:t>Refitting w/o case 15:</a:t>
            </a:r>
          </a:p>
          <a:p>
            <a:r>
              <a:rPr lang="en-US" dirty="0"/>
              <a:t>Overall &amp; DX1 tests still OK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r>
              <a:rPr lang="en-US" dirty="0"/>
              <a:t>Dx2 test: </a:t>
            </a:r>
            <a:r>
              <a:rPr lang="en-US" i="1" dirty="0"/>
              <a:t>p</a:t>
            </a:r>
            <a:r>
              <a:rPr lang="en-US" dirty="0"/>
              <a:t>=0.074, now NS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6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cog: Influence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351" y="2287561"/>
            <a:ext cx="4153480" cy="4069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30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mvinfluence</a:t>
            </a:r>
            <a:r>
              <a:rPr lang="en-US" dirty="0"/>
              <a:t>::</a:t>
            </a:r>
            <a:r>
              <a:rPr lang="en-US" dirty="0" err="1"/>
              <a:t>influencePlot</a:t>
            </a:r>
            <a:r>
              <a:rPr lang="en-US" dirty="0"/>
              <a:t>() creates a multivariate analog of an influence plot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540" y="1825863"/>
            <a:ext cx="424786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&gt;library(</a:t>
            </a:r>
            <a:r>
              <a:rPr lang="en-US" dirty="0" err="1">
                <a:latin typeface="Lucida Console" pitchFamily="49" charset="0"/>
              </a:rPr>
              <a:t>mvinfluence</a:t>
            </a:r>
            <a:r>
              <a:rPr lang="en-US" dirty="0">
                <a:latin typeface="Lucida Console" pitchFamily="49" charset="0"/>
              </a:rPr>
              <a:t>)</a:t>
            </a:r>
          </a:p>
          <a:p>
            <a:r>
              <a:rPr lang="en-US" dirty="0">
                <a:latin typeface="Lucida Console" pitchFamily="49" charset="0"/>
              </a:rPr>
              <a:t>&gt;</a:t>
            </a:r>
            <a:r>
              <a:rPr lang="en-US" dirty="0" err="1">
                <a:latin typeface="Lucida Console" pitchFamily="49" charset="0"/>
              </a:rPr>
              <a:t>influencePlot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SC.mlm</a:t>
            </a:r>
            <a:r>
              <a:rPr lang="en-US" dirty="0">
                <a:latin typeface="Lucida Console" pitchFamily="49" charset="0"/>
              </a:rPr>
              <a:t>, …)</a:t>
            </a:r>
          </a:p>
          <a:p>
            <a:endParaRPr lang="en-US" dirty="0">
              <a:latin typeface="Lucida Console" pitchFamily="49" charset="0"/>
            </a:endParaRPr>
          </a:p>
          <a:p>
            <a:r>
              <a:rPr lang="pt-BR" sz="1400" dirty="0">
                <a:latin typeface="Lucida Console" pitchFamily="49" charset="0"/>
              </a:rPr>
              <a:t>   H      Q      CookD  L      R</a:t>
            </a:r>
          </a:p>
          <a:p>
            <a:r>
              <a:rPr lang="pt-BR" sz="1400" dirty="0">
                <a:latin typeface="Lucida Console" pitchFamily="49" charset="0"/>
              </a:rPr>
              <a:t>15 0.0233 0.3985 0.4202 0.0238 0.4080</a:t>
            </a:r>
          </a:p>
          <a:p>
            <a:r>
              <a:rPr lang="pt-BR" sz="1400" dirty="0">
                <a:latin typeface="Lucida Console" pitchFamily="49" charset="0"/>
              </a:rPr>
              <a:t>80 0.0333 0.0233 0.0352 0.0345 0.0241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8862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15 stands out as hugely influential</a:t>
            </a:r>
          </a:p>
          <a:p>
            <a:endParaRPr lang="en-US" dirty="0"/>
          </a:p>
          <a:p>
            <a:r>
              <a:rPr lang="en-US" dirty="0"/>
              <a:t>The 3 columns of circles correspond to the 3 groups</a:t>
            </a:r>
          </a:p>
        </p:txBody>
      </p:sp>
    </p:spTree>
    <p:extLst>
      <p:ext uri="{BB962C8B-B14F-4D97-AF65-F5344CB8AC3E}">
        <p14:creationId xmlns:p14="http://schemas.microsoft.com/office/powerpoint/2010/main" val="107658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15B1-ED60-4328-8FB6-1EC65EA2F1E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Robust MLMs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Robust methods for </a:t>
            </a:r>
            <a:r>
              <a:rPr lang="en-US" altLang="en-US" sz="2400" dirty="0" err="1"/>
              <a:t>univariate</a:t>
            </a:r>
            <a:r>
              <a:rPr lang="en-US" altLang="en-US" sz="2400" dirty="0"/>
              <a:t> LMs are now well-developed and implemented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cs typeface="Arial" pitchFamily="34" charset="0"/>
              </a:rPr>
              <a:t>→ </a:t>
            </a:r>
            <a:r>
              <a:rPr lang="en-US" altLang="en-US" sz="2000" dirty="0"/>
              <a:t>proper SEs, CIs and hypothesis tests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Analogous methods for multivariate LMs are a current hot research topic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 err="1"/>
              <a:t>heplots</a:t>
            </a:r>
            <a:r>
              <a:rPr lang="en-US" altLang="en-US" sz="2400" dirty="0"/>
              <a:t> package now provides </a:t>
            </a:r>
            <a:r>
              <a:rPr lang="en-US" altLang="en-US" sz="2400" dirty="0" err="1">
                <a:solidFill>
                  <a:srgbClr val="0000FF"/>
                </a:solidFill>
                <a:latin typeface="SAS Monospace" pitchFamily="49" charset="0"/>
              </a:rPr>
              <a:t>robmlm</a:t>
            </a:r>
            <a:r>
              <a:rPr lang="en-US" altLang="en-US" sz="2400" dirty="0">
                <a:solidFill>
                  <a:srgbClr val="0000FF"/>
                </a:solidFill>
                <a:latin typeface="SAS Monospace" pitchFamily="49" charset="0"/>
              </a:rPr>
              <a:t>()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/>
              <a:t>for the fully general MLM (MANOVA, </a:t>
            </a:r>
            <a:r>
              <a:rPr lang="en-US" altLang="en-US" sz="2400" dirty="0" err="1"/>
              <a:t>MMReg</a:t>
            </a:r>
            <a:r>
              <a:rPr lang="en-US" alt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Uses simple M-estimator via IRLS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Weights: calculated from </a:t>
            </a:r>
            <a:r>
              <a:rPr lang="en-US" altLang="en-US" sz="2000" dirty="0" err="1"/>
              <a:t>Mahalanobis</a:t>
            </a:r>
            <a:r>
              <a:rPr lang="en-US" altLang="en-US" sz="2000" dirty="0"/>
              <a:t> D</a:t>
            </a:r>
            <a:r>
              <a:rPr lang="en-US" altLang="en-US" sz="2000" baseline="30000" dirty="0"/>
              <a:t>2,</a:t>
            </a:r>
            <a:r>
              <a:rPr lang="en-US" altLang="en-US" sz="2000" dirty="0"/>
              <a:t> a robust covariance estimator and weight function, </a:t>
            </a:r>
            <a:r>
              <a:rPr lang="el-GR" altLang="en-US" sz="2000" dirty="0">
                <a:cs typeface="Arial" pitchFamily="34" charset="0"/>
              </a:rPr>
              <a:t>ψ</a:t>
            </a:r>
            <a:r>
              <a:rPr lang="en-US" altLang="en-US" sz="2000" dirty="0">
                <a:cs typeface="Arial" pitchFamily="34" charset="0"/>
              </a:rPr>
              <a:t>(D</a:t>
            </a:r>
            <a:r>
              <a:rPr lang="en-US" altLang="en-US" sz="2000" baseline="30000" dirty="0">
                <a:cs typeface="Arial" pitchFamily="34" charset="0"/>
              </a:rPr>
              <a:t>2</a:t>
            </a:r>
            <a:r>
              <a:rPr lang="en-US" altLang="en-US" sz="2000" dirty="0">
                <a:cs typeface="Arial" pitchFamily="34" charset="0"/>
              </a:rPr>
              <a:t>)</a:t>
            </a:r>
            <a:endParaRPr lang="el-GR" altLang="en-US" sz="2000" dirty="0">
              <a:cs typeface="Arial" pitchFamily="34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Downside: SEs, </a:t>
            </a:r>
            <a:r>
              <a:rPr lang="en-US" altLang="en-US" sz="2000" i="1" dirty="0"/>
              <a:t>p</a:t>
            </a:r>
            <a:r>
              <a:rPr lang="en-US" altLang="en-US" sz="2000" dirty="0"/>
              <a:t>-values only approximate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744917"/>
              </p:ext>
            </p:extLst>
          </p:nvPr>
        </p:nvGraphicFramePr>
        <p:xfrm>
          <a:off x="2362200" y="4735513"/>
          <a:ext cx="3886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2070000" imgH="253800" progId="Equation.DSMT4">
                  <p:embed/>
                </p:oleObj>
              </mc:Choice>
              <mc:Fallback>
                <p:oleObj name="Equation" r:id="rId3" imgW="2070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35513"/>
                        <a:ext cx="3886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070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MLMs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3840480" cy="384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65532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SC.rlm</a:t>
            </a:r>
            <a:r>
              <a:rPr lang="en-US" dirty="0"/>
              <a:t> &lt;- </a:t>
            </a:r>
            <a:r>
              <a:rPr lang="en-US" dirty="0" err="1"/>
              <a:t>robmlm</a:t>
            </a:r>
            <a:r>
              <a:rPr lang="en-US" dirty="0"/>
              <a:t>(</a:t>
            </a:r>
            <a:r>
              <a:rPr lang="en-US" dirty="0" err="1"/>
              <a:t>cbind</a:t>
            </a:r>
            <a:r>
              <a:rPr lang="en-US" dirty="0"/>
              <a:t>( </a:t>
            </a:r>
            <a:r>
              <a:rPr lang="en-US" dirty="0" err="1"/>
              <a:t>MgeEmotions</a:t>
            </a:r>
            <a:r>
              <a:rPr lang="en-US" dirty="0"/>
              <a:t>, </a:t>
            </a:r>
            <a:r>
              <a:rPr lang="en-US" dirty="0" err="1"/>
              <a:t>ToM</a:t>
            </a:r>
            <a:r>
              <a:rPr lang="en-US" dirty="0"/>
              <a:t>, </a:t>
            </a:r>
            <a:r>
              <a:rPr lang="en-US" dirty="0" err="1"/>
              <a:t>ExtBias</a:t>
            </a:r>
            <a:r>
              <a:rPr lang="en-US" dirty="0"/>
              <a:t>, </a:t>
            </a:r>
            <a:r>
              <a:rPr lang="en-US" dirty="0" err="1"/>
              <a:t>PersBias</a:t>
            </a:r>
            <a:r>
              <a:rPr lang="en-US" dirty="0"/>
              <a:t>) ~ </a:t>
            </a:r>
            <a:r>
              <a:rPr lang="en-US" dirty="0" err="1"/>
              <a:t>Dx</a:t>
            </a:r>
            <a:r>
              <a:rPr lang="en-US" dirty="0"/>
              <a:t>,</a:t>
            </a:r>
          </a:p>
          <a:p>
            <a:r>
              <a:rPr lang="en-US" dirty="0"/>
              <a:t>               data=</a:t>
            </a:r>
            <a:r>
              <a:rPr lang="en-US" dirty="0" err="1"/>
              <a:t>SocialCog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971800"/>
            <a:ext cx="4191000" cy="116955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ucida Console" pitchFamily="49" charset="0"/>
              </a:rPr>
              <a:t>&gt; print(</a:t>
            </a:r>
            <a:r>
              <a:rPr lang="en-US" sz="1000" dirty="0" err="1">
                <a:latin typeface="Lucida Console" pitchFamily="49" charset="0"/>
              </a:rPr>
              <a:t>linearHypothesis</a:t>
            </a:r>
            <a:r>
              <a:rPr lang="en-US" sz="1000" dirty="0">
                <a:latin typeface="Lucida Console" pitchFamily="49" charset="0"/>
              </a:rPr>
              <a:t>(</a:t>
            </a:r>
            <a:r>
              <a:rPr lang="en-US" sz="1000" dirty="0" err="1">
                <a:latin typeface="Lucida Console" pitchFamily="49" charset="0"/>
              </a:rPr>
              <a:t>SC.rlm</a:t>
            </a:r>
            <a:r>
              <a:rPr lang="en-US" sz="1000" dirty="0">
                <a:latin typeface="Lucida Console" pitchFamily="49" charset="0"/>
              </a:rPr>
              <a:t>, "Dx2"), SSP=FALSE)</a:t>
            </a:r>
          </a:p>
          <a:p>
            <a:endParaRPr lang="en-US" sz="1000" dirty="0">
              <a:latin typeface="Lucida Console" pitchFamily="49" charset="0"/>
            </a:endParaRPr>
          </a:p>
          <a:p>
            <a:r>
              <a:rPr lang="en-US" sz="1000" dirty="0">
                <a:latin typeface="Lucida Console" pitchFamily="49" charset="0"/>
              </a:rPr>
              <a:t>Multivariate Tests: </a:t>
            </a:r>
          </a:p>
          <a:p>
            <a:r>
              <a:rPr lang="en-US" sz="1000" dirty="0">
                <a:latin typeface="Lucida Console" pitchFamily="49" charset="0"/>
              </a:rPr>
              <a:t>       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test stat </a:t>
            </a:r>
            <a:r>
              <a:rPr lang="en-US" sz="1000" dirty="0" err="1">
                <a:latin typeface="Lucida Console" pitchFamily="49" charset="0"/>
              </a:rPr>
              <a:t>approx</a:t>
            </a:r>
            <a:r>
              <a:rPr lang="en-US" sz="1000" dirty="0">
                <a:latin typeface="Lucida Console" pitchFamily="49" charset="0"/>
              </a:rPr>
              <a:t> F </a:t>
            </a:r>
            <a:r>
              <a:rPr lang="en-US" sz="1000" dirty="0" err="1">
                <a:latin typeface="Lucida Console" pitchFamily="49" charset="0"/>
              </a:rPr>
              <a:t>num</a:t>
            </a:r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den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err="1">
                <a:latin typeface="Lucida Console" pitchFamily="49" charset="0"/>
              </a:rPr>
              <a:t>Pr</a:t>
            </a:r>
            <a:r>
              <a:rPr lang="en-US" sz="1000" dirty="0">
                <a:latin typeface="Lucida Console" pitchFamily="49" charset="0"/>
              </a:rPr>
              <a:t>(&gt;F)  </a:t>
            </a:r>
          </a:p>
          <a:p>
            <a:r>
              <a:rPr lang="en-US" sz="1000" dirty="0" err="1">
                <a:latin typeface="Lucida Console" pitchFamily="49" charset="0"/>
              </a:rPr>
              <a:t>Pillai</a:t>
            </a:r>
            <a:r>
              <a:rPr lang="en-US" sz="1000" dirty="0">
                <a:latin typeface="Lucida Console" pitchFamily="49" charset="0"/>
              </a:rPr>
              <a:t>  1     0.069     2.44      4    132   0.05 *</a:t>
            </a:r>
          </a:p>
          <a:p>
            <a:r>
              <a:rPr lang="en-US" sz="1000" dirty="0" err="1">
                <a:latin typeface="Lucida Console" pitchFamily="49" charset="0"/>
              </a:rPr>
              <a:t>Wilks</a:t>
            </a:r>
            <a:r>
              <a:rPr lang="en-US" sz="1000" dirty="0">
                <a:latin typeface="Lucida Console" pitchFamily="49" charset="0"/>
              </a:rPr>
              <a:t>   1     0.931     2.44      4    132   0.05 *</a:t>
            </a:r>
          </a:p>
          <a:p>
            <a:r>
              <a:rPr lang="en-US" sz="1000" dirty="0">
                <a:latin typeface="Lucida Console" pitchFamily="49" charset="0"/>
              </a:rPr>
              <a:t>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2145268"/>
            <a:ext cx="1893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Observation weights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2206872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Approx</a:t>
            </a:r>
            <a:r>
              <a:rPr lang="en-US" dirty="0"/>
              <a:t> test of Dx2 in robust model</a:t>
            </a:r>
          </a:p>
        </p:txBody>
      </p:sp>
    </p:spTree>
    <p:extLst>
      <p:ext uri="{BB962C8B-B14F-4D97-AF65-F5344CB8AC3E}">
        <p14:creationId xmlns:p14="http://schemas.microsoft.com/office/powerpoint/2010/main" val="13776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88A-1F31-48AA-BB35-4F7938F905B1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3808413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9" name="Picture 7" descr="pottery-robu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43200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20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200" dirty="0"/>
              <a:t>Robust MLMs: Pottery data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533400" y="1219200"/>
            <a:ext cx="8305800" cy="581025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en-US" sz="1600" dirty="0">
                <a:latin typeface="SAS Monospace" pitchFamily="49" charset="0"/>
              </a:rPr>
              <a:t>&gt; pottery.mod &lt;- lm(</a:t>
            </a:r>
            <a:r>
              <a:rPr lang="en-US" altLang="en-US" sz="1600" dirty="0" err="1">
                <a:latin typeface="SAS Monospace" pitchFamily="49" charset="0"/>
              </a:rPr>
              <a:t>cbind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Al,Fe,Mg,Ca,Na</a:t>
            </a:r>
            <a:r>
              <a:rPr lang="en-US" altLang="en-US" sz="1600" dirty="0">
                <a:latin typeface="SAS Monospace" pitchFamily="49" charset="0"/>
              </a:rPr>
              <a:t>)~Site, data=Pottery)</a:t>
            </a:r>
          </a:p>
          <a:p>
            <a:pPr algn="l"/>
            <a:r>
              <a:rPr lang="en-US" altLang="en-US" sz="1600" dirty="0">
                <a:latin typeface="SAS Monospace" pitchFamily="49" charset="0"/>
              </a:rPr>
              <a:t>&gt; </a:t>
            </a:r>
            <a:r>
              <a:rPr lang="en-US" altLang="en-US" sz="1600" dirty="0" err="1">
                <a:latin typeface="SAS Monospace" pitchFamily="49" charset="0"/>
              </a:rPr>
              <a:t>pottery.rmod</a:t>
            </a:r>
            <a:r>
              <a:rPr lang="en-US" altLang="en-US" sz="1600" dirty="0">
                <a:latin typeface="SAS Monospace" pitchFamily="49" charset="0"/>
              </a:rPr>
              <a:t> &lt;- </a:t>
            </a:r>
            <a:r>
              <a:rPr lang="en-US" altLang="en-US" sz="1600" dirty="0" err="1">
                <a:latin typeface="SAS Monospace" pitchFamily="49" charset="0"/>
              </a:rPr>
              <a:t>robmlm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cbind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Al,Fe,Mg,Ca,Na</a:t>
            </a:r>
            <a:r>
              <a:rPr lang="en-US" altLang="en-US" sz="1600" dirty="0">
                <a:latin typeface="SAS Monospace" pitchFamily="49" charset="0"/>
              </a:rPr>
              <a:t>)~Site, data=Pottery)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685800" y="24384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Observation weights</a:t>
            </a: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4876800" y="236220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4876800" y="2362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overlaid HE plots</a:t>
            </a:r>
          </a:p>
        </p:txBody>
      </p:sp>
    </p:spTree>
    <p:extLst>
      <p:ext uri="{BB962C8B-B14F-4D97-AF65-F5344CB8AC3E}">
        <p14:creationId xmlns:p14="http://schemas.microsoft.com/office/powerpoint/2010/main" val="365952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MMRA example: PA tasks &amp;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/>
              <a:t>Rohwer</a:t>
            </a:r>
            <a:r>
              <a:rPr lang="en-US" sz="2000" dirty="0"/>
              <a:t> data from </a:t>
            </a:r>
            <a:r>
              <a:rPr lang="en-US" sz="2000" dirty="0" err="1"/>
              <a:t>Timm</a:t>
            </a:r>
            <a:r>
              <a:rPr lang="en-US" sz="2000" dirty="0"/>
              <a:t> (1975)</a:t>
            </a:r>
          </a:p>
          <a:p>
            <a:r>
              <a:rPr lang="en-US" sz="2000" dirty="0"/>
              <a:t>How well do paired associate (PA) tasks predict performance on measures of aptitude &amp; achievement in kindergarten children?</a:t>
            </a:r>
          </a:p>
          <a:p>
            <a:pPr lvl="1"/>
            <a:r>
              <a:rPr lang="en-US" sz="2000" dirty="0"/>
              <a:t>Samples: 69 children in two groups (schools): ‘Lo’ | ‘Hi’ SES</a:t>
            </a:r>
          </a:p>
          <a:p>
            <a:pPr lvl="1"/>
            <a:r>
              <a:rPr lang="en-US" sz="2000" dirty="0"/>
              <a:t>Outcomes (Y): </a:t>
            </a:r>
          </a:p>
          <a:p>
            <a:pPr lvl="2"/>
            <a:r>
              <a:rPr lang="en-US" sz="1600" dirty="0"/>
              <a:t>Scholastic aptitude test (SAT)</a:t>
            </a:r>
          </a:p>
          <a:p>
            <a:pPr lvl="2"/>
            <a:r>
              <a:rPr lang="en-US" sz="1600" dirty="0"/>
              <a:t>Peabody picture vocabulary test (PPVT)</a:t>
            </a:r>
          </a:p>
          <a:p>
            <a:pPr lvl="2"/>
            <a:r>
              <a:rPr lang="en-US" sz="1600" dirty="0"/>
              <a:t>Raven progressive matrices (Raven)</a:t>
            </a:r>
          </a:p>
          <a:p>
            <a:pPr lvl="1"/>
            <a:r>
              <a:rPr lang="en-US" sz="2000" dirty="0"/>
              <a:t>Predictors (X): Scores (0—40) on PA tasks where the stimuli were:</a:t>
            </a:r>
          </a:p>
          <a:p>
            <a:pPr lvl="2"/>
            <a:r>
              <a:rPr lang="en-US" sz="1600" dirty="0"/>
              <a:t>named (n), still (s), named-still (ns), named-action (</a:t>
            </a:r>
            <a:r>
              <a:rPr lang="en-US" sz="1600" dirty="0" err="1"/>
              <a:t>na</a:t>
            </a:r>
            <a:r>
              <a:rPr lang="en-US" sz="1600" dirty="0"/>
              <a:t>), sentence-still (</a:t>
            </a:r>
            <a:r>
              <a:rPr lang="en-US" sz="1600" dirty="0" err="1"/>
              <a:t>ss</a:t>
            </a:r>
            <a:r>
              <a:rPr lang="en-US" sz="1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188069"/>
            <a:ext cx="42672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data("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", package="</a:t>
            </a:r>
            <a:r>
              <a:rPr lang="en-US" sz="1200" dirty="0" err="1">
                <a:latin typeface="Lucida Console" pitchFamily="49" charset="0"/>
              </a:rPr>
              <a:t>heplots</a:t>
            </a:r>
            <a:r>
              <a:rPr lang="en-US" sz="1200" dirty="0">
                <a:latin typeface="Lucida Console" pitchFamily="49" charset="0"/>
              </a:rPr>
              <a:t>")</a:t>
            </a:r>
          </a:p>
          <a:p>
            <a:r>
              <a:rPr lang="en-US" sz="1200" dirty="0">
                <a:latin typeface="Lucida Console" pitchFamily="49" charset="0"/>
              </a:rPr>
              <a:t>&gt; car::some(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, n=5)</a:t>
            </a:r>
          </a:p>
          <a:p>
            <a:r>
              <a:rPr lang="en-US" sz="1200" dirty="0">
                <a:latin typeface="Lucida Console" pitchFamily="49" charset="0"/>
              </a:rPr>
              <a:t>   group SES SAT PPVT Raven n  s ns 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ss</a:t>
            </a:r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8      1  Lo   8   68     8 0  0 10 19 14</a:t>
            </a:r>
          </a:p>
          <a:p>
            <a:r>
              <a:rPr lang="en-US" sz="1200" dirty="0">
                <a:latin typeface="Lucida Console" pitchFamily="49" charset="0"/>
              </a:rPr>
              <a:t>9      1  Lo  49   74    11 0  0  7 16 13</a:t>
            </a:r>
          </a:p>
          <a:p>
            <a:r>
              <a:rPr lang="en-US" sz="1200" dirty="0">
                <a:latin typeface="Lucida Console" pitchFamily="49" charset="0"/>
              </a:rPr>
              <a:t>17     1  Lo  19   66    13 7 12 21 35 27</a:t>
            </a:r>
          </a:p>
          <a:p>
            <a:r>
              <a:rPr lang="en-US" sz="1200" dirty="0">
                <a:latin typeface="Lucida Console" pitchFamily="49" charset="0"/>
              </a:rPr>
              <a:t>52     2  Hi  38   66    14 0  0  3 16 11</a:t>
            </a:r>
          </a:p>
          <a:p>
            <a:r>
              <a:rPr lang="en-US" sz="1200" dirty="0">
                <a:latin typeface="Lucida Console" pitchFamily="49" charset="0"/>
              </a:rPr>
              <a:t>66     2  Hi   8   55    16 4  7 19 20 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4188069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a group factor makes the analysis more complicated (MANCOVA)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with analysis of the Hi SES group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942395"/>
            <a:ext cx="4572000" cy="276999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Rohwer2 &lt;- subset(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, subset=SES==“HI”)</a:t>
            </a:r>
          </a:p>
        </p:txBody>
      </p:sp>
    </p:spTree>
    <p:extLst>
      <p:ext uri="{BB962C8B-B14F-4D97-AF65-F5344CB8AC3E}">
        <p14:creationId xmlns:p14="http://schemas.microsoft.com/office/powerpoint/2010/main" val="39367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Manova</a:t>
            </a:r>
            <a:r>
              <a:rPr lang="en-US" dirty="0"/>
              <a:t> examples</a:t>
            </a:r>
          </a:p>
          <a:p>
            <a:pPr lvl="1"/>
            <a:r>
              <a:rPr lang="en-US" dirty="0"/>
              <a:t>Distinguishing among psychiatric groups</a:t>
            </a:r>
          </a:p>
          <a:p>
            <a:pPr lvl="1"/>
            <a:r>
              <a:rPr lang="en-US" dirty="0"/>
              <a:t>Robust MLMs</a:t>
            </a:r>
          </a:p>
          <a:p>
            <a:r>
              <a:rPr lang="en-US" dirty="0"/>
              <a:t>Multivariate regression</a:t>
            </a:r>
          </a:p>
          <a:p>
            <a:pPr lvl="1"/>
            <a:r>
              <a:rPr lang="en-US" dirty="0"/>
              <a:t>PA tests &amp; ability</a:t>
            </a:r>
          </a:p>
          <a:p>
            <a:pPr lvl="1"/>
            <a:r>
              <a:rPr lang="en-US" dirty="0"/>
              <a:t>Canonical correlation</a:t>
            </a:r>
          </a:p>
          <a:p>
            <a:pPr lvl="1"/>
            <a:r>
              <a:rPr lang="en-US" dirty="0"/>
              <a:t>MANCOVA &amp; homogeneity of regression</a:t>
            </a:r>
          </a:p>
          <a:p>
            <a:r>
              <a:rPr lang="en-US" dirty="0"/>
              <a:t>Homogeneity of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univariate models?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7716" y="1143000"/>
            <a:ext cx="82296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rohwer.mod1 &lt;- lm(SAT  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r>
              <a:rPr lang="en-US" sz="1600" dirty="0">
                <a:latin typeface="Lucida Console" pitchFamily="49" charset="0"/>
              </a:rPr>
              <a:t>rohwer.mod2 &lt;- lm(PPVT 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r>
              <a:rPr lang="en-US" sz="1600" dirty="0">
                <a:latin typeface="Lucida Console" pitchFamily="49" charset="0"/>
              </a:rPr>
              <a:t>rohwer.mod3 &lt;- lm(Raven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library(stargazer)</a:t>
            </a:r>
          </a:p>
          <a:p>
            <a:r>
              <a:rPr lang="en-US" sz="1600" dirty="0">
                <a:latin typeface="Lucida Console" pitchFamily="49" charset="0"/>
              </a:rPr>
              <a:t>stargazer(rohwer.mod1, rohwer.mod2, rohwer.mod3, type=“text”,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916" y="3200400"/>
            <a:ext cx="5389684" cy="304698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Univariate regression models for 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 data</a:t>
            </a:r>
          </a:p>
          <a:p>
            <a:r>
              <a:rPr lang="en-US" sz="1200" dirty="0">
                <a:latin typeface="Lucida Console" pitchFamily="49" charset="0"/>
              </a:rPr>
              <a:t>========================================================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      Dependent variable:      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    SAT        PPVT     Raven  </a:t>
            </a:r>
          </a:p>
          <a:p>
            <a:r>
              <a:rPr lang="en-US" sz="1200" dirty="0">
                <a:latin typeface="Lucida Console" pitchFamily="49" charset="0"/>
              </a:rPr>
              <a:t>--------------------------------------------------------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n                           3.26*       0.07      0.06  </a:t>
            </a:r>
          </a:p>
          <a:p>
            <a:r>
              <a:rPr lang="en-US" sz="1200" dirty="0">
                <a:latin typeface="Lucida Console" pitchFamily="49" charset="0"/>
              </a:rPr>
              <a:t>s                            3.00       0.37     0.49** </a:t>
            </a:r>
          </a:p>
          <a:p>
            <a:r>
              <a:rPr lang="en-US" sz="1200" dirty="0">
                <a:latin typeface="Lucida Console" pitchFamily="49" charset="0"/>
              </a:rPr>
              <a:t>ns                         -5.86***     -0.37    -0.16  </a:t>
            </a:r>
          </a:p>
          <a:p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                        5.67***      1.52*     0.12  </a:t>
            </a:r>
          </a:p>
          <a:p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                          -0.62       0.41     -0.12  </a:t>
            </a:r>
          </a:p>
          <a:p>
            <a:r>
              <a:rPr lang="en-US" sz="1200" dirty="0">
                <a:latin typeface="Lucida Console" pitchFamily="49" charset="0"/>
              </a:rPr>
              <a:t>--------------------------------------------------------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R2                           0.56       0.35      0.31  </a:t>
            </a:r>
          </a:p>
          <a:p>
            <a:r>
              <a:rPr lang="en-US" sz="1200" dirty="0">
                <a:latin typeface="Lucida Console" pitchFamily="49" charset="0"/>
              </a:rPr>
              <a:t>F Statistic (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= 5; 26)   6.54***      2.85*     2.32  </a:t>
            </a:r>
          </a:p>
          <a:p>
            <a:r>
              <a:rPr lang="en-US" sz="1200" dirty="0">
                <a:latin typeface="Lucida Console" pitchFamily="49" charset="0"/>
              </a:rPr>
              <a:t>========================================================</a:t>
            </a:r>
          </a:p>
          <a:p>
            <a:r>
              <a:rPr lang="en-US" sz="1200" dirty="0">
                <a:latin typeface="Lucida Console" pitchFamily="49" charset="0"/>
              </a:rPr>
              <a:t>Note:                      *p&lt;0.05; **p&lt;0.01; ***p&lt;0.001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276600"/>
            <a:ext cx="2611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are disappointing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Only model for SAT highly </a:t>
            </a:r>
            <a:r>
              <a:rPr lang="en-US" sz="1600" dirty="0" err="1"/>
              <a:t>signif</a:t>
            </a:r>
            <a:r>
              <a:rPr lang="en-US" sz="16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Only a few </a:t>
            </a:r>
            <a:r>
              <a:rPr lang="en-US" sz="1600" dirty="0" err="1"/>
              <a:t>coefs</a:t>
            </a:r>
            <a:r>
              <a:rPr lang="en-US" sz="1600" dirty="0"/>
              <a:t>. </a:t>
            </a:r>
            <a:r>
              <a:rPr lang="en-US" sz="1600" dirty="0" err="1"/>
              <a:t>signif</a:t>
            </a:r>
            <a:r>
              <a:rPr lang="en-US" sz="1600" dirty="0"/>
              <a:t>. </a:t>
            </a:r>
            <a:r>
              <a:rPr lang="en-US" sz="1600" dirty="0">
                <a:sym typeface="Symbol"/>
              </a:rPr>
              <a:t>0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874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 tests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2308324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</a:t>
            </a:r>
            <a:r>
              <a:rPr lang="en-US" sz="1200" dirty="0" err="1">
                <a:latin typeface="Lucida Console" pitchFamily="49" charset="0"/>
              </a:rPr>
              <a:t>rohwer.mlm</a:t>
            </a:r>
            <a:r>
              <a:rPr lang="en-US" sz="1200" dirty="0">
                <a:latin typeface="Lucida Console" pitchFamily="49" charset="0"/>
              </a:rPr>
              <a:t> &lt;- lm(</a:t>
            </a:r>
            <a:r>
              <a:rPr lang="en-US" sz="1200" dirty="0" err="1">
                <a:latin typeface="Lucida Console" pitchFamily="49" charset="0"/>
              </a:rPr>
              <a:t>cbind</a:t>
            </a:r>
            <a:r>
              <a:rPr lang="en-US" sz="1200" dirty="0">
                <a:latin typeface="Lucida Console" pitchFamily="49" charset="0"/>
              </a:rPr>
              <a:t>(SAT, PPVT, Raven) ~ n + s + ns + 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+ </a:t>
            </a:r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, data=Rohwer2)</a:t>
            </a:r>
          </a:p>
          <a:p>
            <a:r>
              <a:rPr lang="en-US" sz="1200" dirty="0">
                <a:latin typeface="Lucida Console" pitchFamily="49" charset="0"/>
              </a:rPr>
              <a:t>&gt; </a:t>
            </a:r>
            <a:r>
              <a:rPr lang="en-US" sz="1200" dirty="0" err="1">
                <a:latin typeface="Lucida Console" pitchFamily="49" charset="0"/>
              </a:rPr>
              <a:t>Anova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rohwer.mlm</a:t>
            </a:r>
            <a:r>
              <a:rPr lang="en-US" sz="1200" dirty="0">
                <a:latin typeface="Lucida Console" pitchFamily="49" charset="0"/>
              </a:rPr>
              <a:t>)</a:t>
            </a: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Type II MANOVA Tests: </a:t>
            </a:r>
            <a:r>
              <a:rPr lang="en-US" sz="1200" dirty="0" err="1">
                <a:latin typeface="Lucida Console" pitchFamily="49" charset="0"/>
              </a:rPr>
              <a:t>Pillai</a:t>
            </a:r>
            <a:r>
              <a:rPr lang="en-US" sz="1200" dirty="0">
                <a:latin typeface="Lucida Console" pitchFamily="49" charset="0"/>
              </a:rPr>
              <a:t> test statistic</a:t>
            </a:r>
          </a:p>
          <a:p>
            <a:r>
              <a:rPr lang="en-US" sz="1200" dirty="0">
                <a:latin typeface="Lucida Console" pitchFamily="49" charset="0"/>
              </a:rPr>
              <a:t>  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test stat </a:t>
            </a:r>
            <a:r>
              <a:rPr lang="en-US" sz="1200" dirty="0" err="1">
                <a:latin typeface="Lucida Console" pitchFamily="49" charset="0"/>
              </a:rPr>
              <a:t>approx</a:t>
            </a:r>
            <a:r>
              <a:rPr lang="en-US" sz="1200" dirty="0">
                <a:latin typeface="Lucida Console" pitchFamily="49" charset="0"/>
              </a:rPr>
              <a:t> F </a:t>
            </a:r>
            <a:r>
              <a:rPr lang="en-US" sz="1200" dirty="0" err="1">
                <a:latin typeface="Lucida Console" pitchFamily="49" charset="0"/>
              </a:rPr>
              <a:t>num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den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Pr</a:t>
            </a:r>
            <a:r>
              <a:rPr lang="en-US" sz="1200" dirty="0">
                <a:latin typeface="Lucida Console" pitchFamily="49" charset="0"/>
              </a:rPr>
              <a:t>(&gt;F)   </a:t>
            </a:r>
          </a:p>
          <a:p>
            <a:r>
              <a:rPr lang="en-US" sz="1200" dirty="0">
                <a:latin typeface="Lucida Console" pitchFamily="49" charset="0"/>
              </a:rPr>
              <a:t>n   1     0.202     2.02      3     24 0.1376   </a:t>
            </a:r>
          </a:p>
          <a:p>
            <a:r>
              <a:rPr lang="en-US" sz="1200" dirty="0">
                <a:latin typeface="Lucida Console" pitchFamily="49" charset="0"/>
              </a:rPr>
              <a:t>s   1     0.310     3.59      3     24 0.0284 * </a:t>
            </a:r>
          </a:p>
          <a:p>
            <a:r>
              <a:rPr lang="en-US" sz="1200" dirty="0">
                <a:latin typeface="Lucida Console" pitchFamily="49" charset="0"/>
              </a:rPr>
              <a:t>ns  1     0.358     4.46      3     24 0.0126 * </a:t>
            </a:r>
          </a:p>
          <a:p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 1     0.465     6.96      3     24 0.0016 **</a:t>
            </a:r>
          </a:p>
          <a:p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  1     0.089     0.78      3     24 0.5173   </a:t>
            </a:r>
          </a:p>
          <a:p>
            <a:r>
              <a:rPr lang="en-US" sz="1200" dirty="0">
                <a:latin typeface="Lucida Console" pitchFamily="49" charset="0"/>
              </a:rPr>
              <a:t>---</a:t>
            </a:r>
          </a:p>
          <a:p>
            <a:r>
              <a:rPr lang="en-US" sz="1200" dirty="0" err="1">
                <a:latin typeface="Lucida Console" pitchFamily="49" charset="0"/>
              </a:rPr>
              <a:t>Signif</a:t>
            </a:r>
            <a:r>
              <a:rPr lang="en-US" sz="12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538" y="4753680"/>
            <a:ext cx="77724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print(</a:t>
            </a:r>
            <a:r>
              <a:rPr lang="en-US" sz="1200" dirty="0" err="1">
                <a:latin typeface="Lucida Console" pitchFamily="49" charset="0"/>
              </a:rPr>
              <a:t>linearHypothesis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rohwer.mlm</a:t>
            </a:r>
            <a:r>
              <a:rPr lang="en-US" sz="1200" dirty="0">
                <a:latin typeface="Lucida Console" pitchFamily="49" charset="0"/>
              </a:rPr>
              <a:t>, </a:t>
            </a:r>
          </a:p>
          <a:p>
            <a:r>
              <a:rPr lang="en-US" sz="1200" dirty="0">
                <a:latin typeface="Lucida Console" pitchFamily="49" charset="0"/>
              </a:rPr>
              <a:t>+                        c("n", "s", "ns", 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")), SSP=FALSE)</a:t>
            </a: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Multivariate Tests: </a:t>
            </a:r>
          </a:p>
          <a:p>
            <a:r>
              <a:rPr lang="en-US" sz="1200" dirty="0">
                <a:latin typeface="Lucida Console" pitchFamily="49" charset="0"/>
              </a:rPr>
              <a:t>                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test stat </a:t>
            </a:r>
            <a:r>
              <a:rPr lang="en-US" sz="1200" dirty="0" err="1">
                <a:latin typeface="Lucida Console" pitchFamily="49" charset="0"/>
              </a:rPr>
              <a:t>approx</a:t>
            </a:r>
            <a:r>
              <a:rPr lang="en-US" sz="1200" dirty="0">
                <a:latin typeface="Lucida Console" pitchFamily="49" charset="0"/>
              </a:rPr>
              <a:t> F </a:t>
            </a:r>
            <a:r>
              <a:rPr lang="en-US" sz="1200" dirty="0" err="1">
                <a:latin typeface="Lucida Console" pitchFamily="49" charset="0"/>
              </a:rPr>
              <a:t>num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den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  </a:t>
            </a:r>
            <a:r>
              <a:rPr lang="en-US" sz="1200" dirty="0" err="1">
                <a:latin typeface="Lucida Console" pitchFamily="49" charset="0"/>
              </a:rPr>
              <a:t>Pr</a:t>
            </a:r>
            <a:r>
              <a:rPr lang="en-US" sz="1200" dirty="0">
                <a:latin typeface="Lucida Console" pitchFamily="49" charset="0"/>
              </a:rPr>
              <a:t>(&gt;F)    </a:t>
            </a:r>
          </a:p>
          <a:p>
            <a:r>
              <a:rPr lang="en-US" sz="1200" dirty="0" err="1">
                <a:latin typeface="Lucida Console" pitchFamily="49" charset="0"/>
              </a:rPr>
              <a:t>Pillai</a:t>
            </a:r>
            <a:r>
              <a:rPr lang="en-US" sz="1200" dirty="0">
                <a:latin typeface="Lucida Console" pitchFamily="49" charset="0"/>
              </a:rPr>
              <a:t>            5    1.0386    2.753     15  78.00 0.001912 ** </a:t>
            </a:r>
          </a:p>
          <a:p>
            <a:r>
              <a:rPr lang="en-US" sz="1200" dirty="0" err="1">
                <a:latin typeface="Lucida Console" pitchFamily="49" charset="0"/>
              </a:rPr>
              <a:t>Wilks</a:t>
            </a:r>
            <a:r>
              <a:rPr lang="en-US" sz="1200" dirty="0">
                <a:latin typeface="Lucida Console" pitchFamily="49" charset="0"/>
              </a:rPr>
              <a:t>             5    0.2431    2.974     15  66.65 0.001154 ** </a:t>
            </a:r>
          </a:p>
          <a:p>
            <a:r>
              <a:rPr lang="en-US" sz="1200" dirty="0" err="1">
                <a:latin typeface="Lucida Console" pitchFamily="49" charset="0"/>
              </a:rPr>
              <a:t>Hotelling-Lawley</a:t>
            </a:r>
            <a:r>
              <a:rPr lang="en-US" sz="1200" dirty="0">
                <a:latin typeface="Lucida Console" pitchFamily="49" charset="0"/>
              </a:rPr>
              <a:t>  5    2.0615    3.115     15  68.00 0.000697 ***</a:t>
            </a:r>
          </a:p>
          <a:p>
            <a:r>
              <a:rPr lang="en-US" sz="1200" dirty="0">
                <a:latin typeface="Lucida Console" pitchFamily="49" charset="0"/>
              </a:rPr>
              <a:t>Roy               5    1.4654    7.620      5  26.00 0.000160 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369" y="4044457"/>
            <a:ext cx="8159262" cy="369332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also test overall hypothesis, 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n-US" b="1" dirty="0"/>
              <a:t>B</a:t>
            </a:r>
            <a:r>
              <a:rPr lang="en-US" dirty="0"/>
              <a:t> = </a:t>
            </a:r>
            <a:r>
              <a:rPr lang="en-US" b="1" dirty="0"/>
              <a:t>0</a:t>
            </a:r>
            <a:r>
              <a:rPr lang="en-US" dirty="0"/>
              <a:t> (all </a:t>
            </a:r>
            <a:r>
              <a:rPr lang="en-US" dirty="0" err="1"/>
              <a:t>coefs</a:t>
            </a:r>
            <a:r>
              <a:rPr lang="en-US" dirty="0"/>
              <a:t> = 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1837851"/>
            <a:ext cx="2133600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Much better!</a:t>
            </a:r>
          </a:p>
          <a:p>
            <a:endParaRPr lang="en-US" sz="1600" dirty="0"/>
          </a:p>
          <a:p>
            <a:r>
              <a:rPr lang="en-US" sz="1600" dirty="0"/>
              <a:t>Multivariate tests: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pool evidence for all </a:t>
            </a:r>
            <a:r>
              <a:rPr lang="en-US" sz="1400" dirty="0" err="1"/>
              <a:t>Ys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take correlations of </a:t>
            </a:r>
            <a:r>
              <a:rPr lang="en-US" sz="1400" dirty="0" err="1"/>
              <a:t>Ys</a:t>
            </a:r>
            <a:r>
              <a:rPr lang="en-US" sz="1400" dirty="0"/>
              <a:t> into account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86600" y="5562600"/>
            <a:ext cx="1650023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Strongly reject H</a:t>
            </a:r>
            <a:r>
              <a:rPr lang="en-US" sz="1600" baseline="-25000" dirty="0"/>
              <a:t>0</a:t>
            </a:r>
            <a:r>
              <a:rPr lang="en-US" sz="1600" dirty="0"/>
              <a:t> by all criteria</a:t>
            </a:r>
          </a:p>
        </p:txBody>
      </p:sp>
    </p:spTree>
    <p:extLst>
      <p:ext uri="{BB962C8B-B14F-4D97-AF65-F5344CB8AC3E}">
        <p14:creationId xmlns:p14="http://schemas.microsoft.com/office/powerpoint/2010/main" val="3517459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me!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101566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cols &lt;-  c("red", "blue", "black", "</a:t>
            </a:r>
            <a:r>
              <a:rPr lang="en-US" sz="1200" dirty="0" err="1">
                <a:latin typeface="Lucida Console" pitchFamily="49" charset="0"/>
              </a:rPr>
              <a:t>darkgreen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darkcyan</a:t>
            </a:r>
            <a:r>
              <a:rPr lang="en-US" sz="1200" dirty="0">
                <a:latin typeface="Lucida Console" pitchFamily="49" charset="0"/>
              </a:rPr>
              <a:t>", "magenta", "gray20")</a:t>
            </a:r>
          </a:p>
          <a:p>
            <a:r>
              <a:rPr lang="en-US" sz="1200" dirty="0" err="1">
                <a:latin typeface="Lucida Console" pitchFamily="49" charset="0"/>
              </a:rPr>
              <a:t>hyp</a:t>
            </a:r>
            <a:r>
              <a:rPr lang="en-US" sz="1200" dirty="0">
                <a:latin typeface="Lucida Console" pitchFamily="49" charset="0"/>
              </a:rPr>
              <a:t> &lt;- list("</a:t>
            </a:r>
            <a:r>
              <a:rPr lang="en-US" sz="1200" dirty="0" err="1">
                <a:latin typeface="Lucida Console" pitchFamily="49" charset="0"/>
              </a:rPr>
              <a:t>Regr</a:t>
            </a:r>
            <a:r>
              <a:rPr lang="en-US" sz="1200" dirty="0">
                <a:latin typeface="Lucida Console" pitchFamily="49" charset="0"/>
              </a:rPr>
              <a:t>" = c("n", "s", "ns", 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"))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Test of B = 0</a:t>
            </a:r>
          </a:p>
          <a:p>
            <a:r>
              <a:rPr lang="en-US" sz="1200" dirty="0" err="1">
                <a:latin typeface="Lucida Console" pitchFamily="49" charset="0"/>
              </a:rPr>
              <a:t>heplot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rohwer.mlm</a:t>
            </a:r>
            <a:r>
              <a:rPr lang="en-US" sz="1200" dirty="0">
                <a:latin typeface="Lucida Console" pitchFamily="49" charset="0"/>
              </a:rPr>
              <a:t>, </a:t>
            </a:r>
          </a:p>
          <a:p>
            <a:r>
              <a:rPr lang="en-US" sz="1200" dirty="0">
                <a:latin typeface="Lucida Console" pitchFamily="49" charset="0"/>
              </a:rPr>
              <a:t>       hypotheses = </a:t>
            </a:r>
            <a:r>
              <a:rPr lang="en-US" sz="1200" dirty="0" err="1">
                <a:latin typeface="Lucida Console" pitchFamily="49" charset="0"/>
              </a:rPr>
              <a:t>hyp</a:t>
            </a:r>
            <a:r>
              <a:rPr lang="en-US" sz="1200" dirty="0">
                <a:latin typeface="Lucida Console" pitchFamily="49" charset="0"/>
              </a:rPr>
              <a:t>,</a:t>
            </a:r>
          </a:p>
          <a:p>
            <a:r>
              <a:rPr lang="en-US" sz="1200" dirty="0">
                <a:latin typeface="Lucida Console" pitchFamily="49" charset="0"/>
              </a:rPr>
              <a:t>       fill=TRUE, </a:t>
            </a:r>
            <a:r>
              <a:rPr lang="en-US" sz="1200" dirty="0" err="1">
                <a:latin typeface="Lucida Console" pitchFamily="49" charset="0"/>
              </a:rPr>
              <a:t>fill.alpha</a:t>
            </a:r>
            <a:r>
              <a:rPr lang="en-US" sz="1200" dirty="0">
                <a:latin typeface="Lucida Console" pitchFamily="49" charset="0"/>
              </a:rPr>
              <a:t>=0.1, col=</a:t>
            </a:r>
            <a:r>
              <a:rPr lang="en-US" sz="1200" dirty="0" err="1">
                <a:latin typeface="Lucida Console" pitchFamily="49" charset="0"/>
              </a:rPr>
              <a:t>cols,lwd</a:t>
            </a:r>
            <a:r>
              <a:rPr lang="en-US" sz="1200" dirty="0">
                <a:latin typeface="Lucida Console" pitchFamily="49" charset="0"/>
              </a:rPr>
              <a:t>=c(1,3))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8" y="281940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3400" y="2848712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predictor gives a 1 </a:t>
            </a:r>
            <a:r>
              <a:rPr lang="en-US" dirty="0" err="1"/>
              <a:t>df</a:t>
            </a:r>
            <a:r>
              <a:rPr lang="en-US" dirty="0"/>
              <a:t> test -&gt; </a:t>
            </a:r>
            <a:r>
              <a:rPr lang="en-US" b="1" dirty="0"/>
              <a:t>H</a:t>
            </a:r>
            <a:r>
              <a:rPr lang="en-US" baseline="-25000" dirty="0"/>
              <a:t>i</a:t>
            </a:r>
            <a:r>
              <a:rPr lang="en-US" dirty="0"/>
              <a:t> ellipse is a line</a:t>
            </a:r>
          </a:p>
          <a:p>
            <a:r>
              <a:rPr lang="en-US" b="1" dirty="0"/>
              <a:t>E</a:t>
            </a:r>
            <a:r>
              <a:rPr lang="en-US" dirty="0"/>
              <a:t> here is a 3D ellipsoid (rank(</a:t>
            </a:r>
            <a:r>
              <a:rPr lang="en-US" b="1" dirty="0"/>
              <a:t>E</a:t>
            </a:r>
            <a:r>
              <a:rPr lang="en-US" dirty="0"/>
              <a:t>) = min(</a:t>
            </a:r>
            <a:r>
              <a:rPr lang="en-US" dirty="0" err="1"/>
              <a:t>p,q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Interpretation: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Any </a:t>
            </a:r>
            <a:r>
              <a:rPr lang="en-US" b="1" dirty="0"/>
              <a:t>H</a:t>
            </a:r>
            <a:r>
              <a:rPr lang="en-US" dirty="0"/>
              <a:t> ellipse that protrudes outside </a:t>
            </a:r>
            <a:r>
              <a:rPr lang="en-US" b="1" dirty="0"/>
              <a:t>E</a:t>
            </a:r>
            <a:r>
              <a:rPr lang="en-US" dirty="0"/>
              <a:t> ellipse is significant by Roy’s test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Length of each </a:t>
            </a:r>
            <a:r>
              <a:rPr lang="en-US" b="1" dirty="0"/>
              <a:t>H</a:t>
            </a:r>
            <a:r>
              <a:rPr lang="en-US" baseline="-25000" dirty="0"/>
              <a:t>i</a:t>
            </a:r>
            <a:r>
              <a:rPr lang="en-US" dirty="0"/>
              <a:t> line </a:t>
            </a:r>
            <a:r>
              <a:rPr lang="en-US" dirty="0">
                <a:sym typeface="Symbol"/>
              </a:rPr>
              <a:t> strength of association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Orientation of each </a:t>
            </a:r>
            <a:r>
              <a:rPr lang="en-US" b="1" dirty="0">
                <a:sym typeface="Symbol"/>
              </a:rPr>
              <a:t>H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line shows relation of X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to the two </a:t>
            </a:r>
            <a:r>
              <a:rPr lang="en-US" dirty="0" err="1">
                <a:sym typeface="Symbol"/>
              </a:rPr>
              <a:t>Y</a:t>
            </a:r>
            <a:r>
              <a:rPr lang="en-US" baseline="-25000" dirty="0" err="1">
                <a:sym typeface="Symbol"/>
              </a:rPr>
              <a:t>j</a:t>
            </a:r>
            <a:r>
              <a:rPr lang="en-US" dirty="0">
                <a:sym typeface="Symbol"/>
              </a:rPr>
              <a:t> responses shown.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47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pairs.mlm</a:t>
            </a:r>
            <a:r>
              <a:rPr lang="en-US" dirty="0"/>
              <a:t>()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658800"/>
            <a:ext cx="82296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pairs(</a:t>
            </a:r>
            <a:r>
              <a:rPr lang="en-US" dirty="0" err="1"/>
              <a:t>rohwer.mlm</a:t>
            </a:r>
            <a:r>
              <a:rPr lang="en-US" dirty="0"/>
              <a:t>, hypotheses=</a:t>
            </a:r>
            <a:r>
              <a:rPr lang="en-US" dirty="0" err="1"/>
              <a:t>hyp</a:t>
            </a:r>
            <a:r>
              <a:rPr lang="en-US" dirty="0"/>
              <a:t>, col=cols, fill=TRUE, </a:t>
            </a:r>
            <a:r>
              <a:rPr lang="en-US" dirty="0" err="1"/>
              <a:t>fill.alpha</a:t>
            </a:r>
            <a:r>
              <a:rPr lang="en-US" dirty="0"/>
              <a:t>=0.1, …)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4600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143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all pairwise HE plots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2514600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now understand more subtle aspects</a:t>
            </a:r>
          </a:p>
          <a:p>
            <a:endParaRPr lang="en-US" dirty="0"/>
          </a:p>
          <a:p>
            <a:r>
              <a:rPr lang="en-US" dirty="0"/>
              <a:t>SAT is best predicted overall, but relation with PA tests varies</a:t>
            </a:r>
          </a:p>
          <a:p>
            <a:r>
              <a:rPr lang="en-US" dirty="0"/>
              <a:t>The </a:t>
            </a:r>
            <a:r>
              <a:rPr lang="en-US" dirty="0" err="1"/>
              <a:t>na</a:t>
            </a:r>
            <a:r>
              <a:rPr lang="en-US" dirty="0"/>
              <a:t> &amp; ns tasks  are strongest for SAT</a:t>
            </a:r>
          </a:p>
          <a:p>
            <a:endParaRPr lang="en-US" dirty="0"/>
          </a:p>
          <a:p>
            <a:r>
              <a:rPr lang="en-US" dirty="0"/>
              <a:t>Raven is weakly predicted</a:t>
            </a:r>
          </a:p>
        </p:txBody>
      </p:sp>
    </p:spTree>
    <p:extLst>
      <p:ext uri="{BB962C8B-B14F-4D97-AF65-F5344CB8AC3E}">
        <p14:creationId xmlns:p14="http://schemas.microsoft.com/office/powerpoint/2010/main" val="3405634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correlations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quantitative (X, Y) data, canonical correlation analysis is an alternative to MMRA</a:t>
            </a:r>
          </a:p>
          <a:p>
            <a:r>
              <a:rPr lang="en-US" dirty="0"/>
              <a:t>It finds the weighted sums of the Y variables most highly correlated with the </a:t>
            </a:r>
            <a:r>
              <a:rPr lang="en-US" dirty="0" err="1"/>
              <a:t>Xs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133600"/>
            <a:ext cx="6019800" cy="347787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Console" pitchFamily="49" charset="0"/>
              </a:rPr>
              <a:t>&gt; X &lt;- Rohwer2[, 6:10] # X variables for High SES students</a:t>
            </a:r>
          </a:p>
          <a:p>
            <a:r>
              <a:rPr lang="en-US" sz="1100" dirty="0">
                <a:latin typeface="Lucida Console" pitchFamily="49" charset="0"/>
              </a:rPr>
              <a:t>&gt; Y &lt;- Rohwer2[, 3:5]  # Y variables for High SES students</a:t>
            </a:r>
          </a:p>
          <a:p>
            <a:r>
              <a:rPr lang="en-US" sz="1100" dirty="0">
                <a:latin typeface="Lucida Console" pitchFamily="49" charset="0"/>
              </a:rPr>
              <a:t>&gt; (</a:t>
            </a:r>
            <a:r>
              <a:rPr lang="en-US" sz="1100" b="1" dirty="0">
                <a:latin typeface="Lucida Console" pitchFamily="49" charset="0"/>
              </a:rPr>
              <a:t>cc</a:t>
            </a:r>
            <a:r>
              <a:rPr lang="en-US" sz="1100" dirty="0">
                <a:latin typeface="Lucida Console" pitchFamily="49" charset="0"/>
              </a:rPr>
              <a:t> &lt;- </a:t>
            </a:r>
            <a:r>
              <a:rPr lang="en-US" sz="1100" dirty="0" err="1">
                <a:latin typeface="Lucida Console" pitchFamily="49" charset="0"/>
              </a:rPr>
              <a:t>cancor</a:t>
            </a:r>
            <a:r>
              <a:rPr lang="en-US" sz="1100" dirty="0">
                <a:latin typeface="Lucida Console" pitchFamily="49" charset="0"/>
              </a:rPr>
              <a:t>(X, Y, </a:t>
            </a:r>
            <a:r>
              <a:rPr lang="en-US" sz="1100" dirty="0" err="1">
                <a:latin typeface="Lucida Console" pitchFamily="49" charset="0"/>
              </a:rPr>
              <a:t>set.names</a:t>
            </a:r>
            <a:r>
              <a:rPr lang="en-US" sz="1100" dirty="0">
                <a:latin typeface="Lucida Console" pitchFamily="49" charset="0"/>
              </a:rPr>
              <a:t>=c("PA", "Ability")))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Canonical correlation analysis of:</a:t>
            </a:r>
          </a:p>
          <a:p>
            <a:r>
              <a:rPr lang="en-US" sz="1100" dirty="0">
                <a:latin typeface="Lucida Console" pitchFamily="49" charset="0"/>
              </a:rPr>
              <a:t>	 5   PA  variables:  n, s, ns, </a:t>
            </a:r>
            <a:r>
              <a:rPr lang="en-US" sz="1100" dirty="0" err="1">
                <a:latin typeface="Lucida Console" pitchFamily="49" charset="0"/>
              </a:rPr>
              <a:t>na</a:t>
            </a:r>
            <a:r>
              <a:rPr lang="en-US" sz="1100" dirty="0">
                <a:latin typeface="Lucida Console" pitchFamily="49" charset="0"/>
              </a:rPr>
              <a:t>, </a:t>
            </a:r>
            <a:r>
              <a:rPr lang="en-US" sz="1100" dirty="0" err="1">
                <a:latin typeface="Lucida Console" pitchFamily="49" charset="0"/>
              </a:rPr>
              <a:t>ss</a:t>
            </a:r>
            <a:r>
              <a:rPr lang="en-US" sz="1100" dirty="0">
                <a:latin typeface="Lucida Console" pitchFamily="49" charset="0"/>
              </a:rPr>
              <a:t> </a:t>
            </a:r>
          </a:p>
          <a:p>
            <a:r>
              <a:rPr lang="en-US" sz="1100" dirty="0">
                <a:latin typeface="Lucida Console" pitchFamily="49" charset="0"/>
              </a:rPr>
              <a:t>  with	 3   Ability  variables:  SAT, PPVT, Raven 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    </a:t>
            </a:r>
            <a:r>
              <a:rPr lang="en-US" sz="1100" dirty="0" err="1">
                <a:latin typeface="Lucida Console" pitchFamily="49" charset="0"/>
              </a:rPr>
              <a:t>CanR</a:t>
            </a:r>
            <a:r>
              <a:rPr lang="en-US" sz="1100" dirty="0">
                <a:latin typeface="Lucida Console" pitchFamily="49" charset="0"/>
              </a:rPr>
              <a:t> </a:t>
            </a:r>
            <a:r>
              <a:rPr lang="en-US" sz="1100" dirty="0" err="1">
                <a:latin typeface="Lucida Console" pitchFamily="49" charset="0"/>
              </a:rPr>
              <a:t>CanRSQ</a:t>
            </a:r>
            <a:r>
              <a:rPr lang="en-US" sz="1100" dirty="0">
                <a:latin typeface="Lucida Console" pitchFamily="49" charset="0"/>
              </a:rPr>
              <a:t>  Eigen percent    cum                          scree</a:t>
            </a:r>
          </a:p>
          <a:p>
            <a:r>
              <a:rPr lang="en-US" sz="1100" dirty="0">
                <a:latin typeface="Lucida Console" pitchFamily="49" charset="0"/>
              </a:rPr>
              <a:t>1 0.7710 0.5944 1.4654  71.080  71.08 ******************************</a:t>
            </a:r>
          </a:p>
          <a:p>
            <a:r>
              <a:rPr lang="en-US" sz="1100" dirty="0">
                <a:latin typeface="Lucida Console" pitchFamily="49" charset="0"/>
              </a:rPr>
              <a:t>2 0.5465 0.2987 0.4259  20.659  91.74 *********                     </a:t>
            </a:r>
          </a:p>
          <a:p>
            <a:r>
              <a:rPr lang="en-US" sz="1100" dirty="0">
                <a:latin typeface="Lucida Console" pitchFamily="49" charset="0"/>
              </a:rPr>
              <a:t>3 0.3815 0.1455 0.1703   8.261 100.00 ***                           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Test of H0: The canonical correlations in the </a:t>
            </a:r>
          </a:p>
          <a:p>
            <a:r>
              <a:rPr lang="en-US" sz="1100" dirty="0">
                <a:latin typeface="Lucida Console" pitchFamily="49" charset="0"/>
              </a:rPr>
              <a:t>current row and all that follow are zero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     </a:t>
            </a:r>
            <a:r>
              <a:rPr lang="en-US" sz="1100" dirty="0" err="1">
                <a:latin typeface="Lucida Console" pitchFamily="49" charset="0"/>
              </a:rPr>
              <a:t>CanR</a:t>
            </a:r>
            <a:r>
              <a:rPr lang="en-US" sz="1100" dirty="0">
                <a:latin typeface="Lucida Console" pitchFamily="49" charset="0"/>
              </a:rPr>
              <a:t> LR test stat </a:t>
            </a:r>
            <a:r>
              <a:rPr lang="en-US" sz="1100" dirty="0" err="1">
                <a:latin typeface="Lucida Console" pitchFamily="49" charset="0"/>
              </a:rPr>
              <a:t>approx</a:t>
            </a:r>
            <a:r>
              <a:rPr lang="en-US" sz="1100" dirty="0">
                <a:latin typeface="Lucida Console" pitchFamily="49" charset="0"/>
              </a:rPr>
              <a:t> F </a:t>
            </a:r>
            <a:r>
              <a:rPr lang="en-US" sz="1100" dirty="0" err="1">
                <a:latin typeface="Lucida Console" pitchFamily="49" charset="0"/>
              </a:rPr>
              <a:t>numDF</a:t>
            </a:r>
            <a:r>
              <a:rPr lang="en-US" sz="1100" dirty="0">
                <a:latin typeface="Lucida Console" pitchFamily="49" charset="0"/>
              </a:rPr>
              <a:t>  </a:t>
            </a:r>
            <a:r>
              <a:rPr lang="en-US" sz="1100" dirty="0" err="1">
                <a:latin typeface="Lucida Console" pitchFamily="49" charset="0"/>
              </a:rPr>
              <a:t>denDF</a:t>
            </a:r>
            <a:r>
              <a:rPr lang="en-US" sz="1100" dirty="0">
                <a:latin typeface="Lucida Console" pitchFamily="49" charset="0"/>
              </a:rPr>
              <a:t>  </a:t>
            </a:r>
            <a:r>
              <a:rPr lang="en-US" sz="1100" dirty="0" err="1">
                <a:latin typeface="Lucida Console" pitchFamily="49" charset="0"/>
              </a:rPr>
              <a:t>Pr</a:t>
            </a:r>
            <a:r>
              <a:rPr lang="en-US" sz="1100" dirty="0">
                <a:latin typeface="Lucida Console" pitchFamily="49" charset="0"/>
              </a:rPr>
              <a:t>(&gt; F)   </a:t>
            </a:r>
          </a:p>
          <a:p>
            <a:r>
              <a:rPr lang="en-US" sz="1100" dirty="0">
                <a:latin typeface="Lucida Console" pitchFamily="49" charset="0"/>
              </a:rPr>
              <a:t>1 0.77096      0.24307   2.9738    15 66.655 0.001154 **</a:t>
            </a:r>
          </a:p>
          <a:p>
            <a:r>
              <a:rPr lang="en-US" sz="1100" dirty="0">
                <a:latin typeface="Lucida Console" pitchFamily="49" charset="0"/>
              </a:rPr>
              <a:t>2 0.54652      0.59926   1.8237     8 50.000 0.094538 . </a:t>
            </a:r>
          </a:p>
          <a:p>
            <a:r>
              <a:rPr lang="en-US" sz="1100" dirty="0">
                <a:latin typeface="Lucida Console" pitchFamily="49" charset="0"/>
              </a:rPr>
              <a:t>3 0.38147      0.85448   1.4759     3 26.000 0.244178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3505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dimensions acct for 91.7% of (X,Y) association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4800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Can1 is significant</a:t>
            </a:r>
          </a:p>
        </p:txBody>
      </p:sp>
    </p:spTree>
    <p:extLst>
      <p:ext uri="{BB962C8B-B14F-4D97-AF65-F5344CB8AC3E}">
        <p14:creationId xmlns:p14="http://schemas.microsoft.com/office/powerpoint/2010/main" val="558214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CCA in HE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19400"/>
            <a:ext cx="36576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cols &lt;-  c("red", "blue", "black", "</a:t>
            </a:r>
            <a:r>
              <a:rPr lang="en-US" sz="1200" dirty="0" err="1">
                <a:latin typeface="Lucida Console" pitchFamily="49" charset="0"/>
              </a:rPr>
              <a:t>darkgreen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darkcyan</a:t>
            </a:r>
            <a:r>
              <a:rPr lang="en-US" sz="1200" dirty="0">
                <a:latin typeface="Lucida Console" pitchFamily="49" charset="0"/>
              </a:rPr>
              <a:t>", </a:t>
            </a:r>
          </a:p>
          <a:p>
            <a:r>
              <a:rPr lang="en-US" sz="1200" dirty="0">
                <a:latin typeface="Lucida Console" pitchFamily="49" charset="0"/>
              </a:rPr>
              <a:t>           "magenta", "gray20")</a:t>
            </a:r>
          </a:p>
          <a:p>
            <a:r>
              <a:rPr lang="en-US" sz="1200" dirty="0" err="1">
                <a:latin typeface="Lucida Console" pitchFamily="49" charset="0"/>
              </a:rPr>
              <a:t>heplot</a:t>
            </a:r>
            <a:r>
              <a:rPr lang="en-US" sz="1200" dirty="0">
                <a:latin typeface="Lucida Console" pitchFamily="49" charset="0"/>
              </a:rPr>
              <a:t>(cc, hypotheses=list("</a:t>
            </a:r>
            <a:r>
              <a:rPr lang="en-US" sz="1200" dirty="0" err="1">
                <a:latin typeface="Lucida Console" pitchFamily="49" charset="0"/>
              </a:rPr>
              <a:t>na+ns</a:t>
            </a:r>
            <a:r>
              <a:rPr lang="en-US" sz="1200" dirty="0">
                <a:latin typeface="Lucida Console" pitchFamily="49" charset="0"/>
              </a:rPr>
              <a:t>"=c("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"ns")),</a:t>
            </a:r>
          </a:p>
          <a:p>
            <a:r>
              <a:rPr lang="en-US" sz="1200" dirty="0">
                <a:latin typeface="Lucida Console" pitchFamily="49" charset="0"/>
              </a:rPr>
              <a:t>       fill = TRUE, </a:t>
            </a:r>
            <a:r>
              <a:rPr lang="en-US" sz="1200" dirty="0" err="1">
                <a:latin typeface="Lucida Console" pitchFamily="49" charset="0"/>
              </a:rPr>
              <a:t>fill.alpha</a:t>
            </a:r>
            <a:r>
              <a:rPr lang="en-US" sz="1200" dirty="0">
                <a:latin typeface="Lucida Console" pitchFamily="49" charset="0"/>
              </a:rPr>
              <a:t>=0.1, col=cols,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 err="1">
                <a:latin typeface="Lucida Console" pitchFamily="49" charset="0"/>
              </a:rPr>
              <a:t>label.pos</a:t>
            </a:r>
            <a:r>
              <a:rPr lang="en-US" sz="1200" dirty="0">
                <a:latin typeface="Lucida Console" pitchFamily="49" charset="0"/>
              </a:rPr>
              <a:t> = c(3, rep(1,5), .1), 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 err="1">
                <a:latin typeface="Lucida Console" pitchFamily="49" charset="0"/>
              </a:rPr>
              <a:t>cex</a:t>
            </a:r>
            <a:r>
              <a:rPr lang="en-US" sz="1200" dirty="0">
                <a:latin typeface="Lucida Console" pitchFamily="49" charset="0"/>
              </a:rPr>
              <a:t>=1.4, </a:t>
            </a:r>
            <a:r>
              <a:rPr lang="en-US" sz="1200" dirty="0" err="1">
                <a:latin typeface="Lucida Console" pitchFamily="49" charset="0"/>
              </a:rPr>
              <a:t>var.cex</a:t>
            </a:r>
            <a:r>
              <a:rPr lang="en-US" sz="1200" dirty="0">
                <a:latin typeface="Lucida Console" pitchFamily="49" charset="0"/>
              </a:rPr>
              <a:t>=1.25, </a:t>
            </a:r>
            <a:r>
              <a:rPr lang="en-US" sz="1200" dirty="0" err="1">
                <a:latin typeface="Lucida Console" pitchFamily="49" charset="0"/>
              </a:rPr>
              <a:t>var.lwd</a:t>
            </a:r>
            <a:r>
              <a:rPr lang="en-US" sz="1200" dirty="0">
                <a:latin typeface="Lucida Console" pitchFamily="49" charset="0"/>
              </a:rPr>
              <a:t>=3, </a:t>
            </a:r>
            <a:r>
              <a:rPr lang="en-US" sz="1200" dirty="0" err="1">
                <a:latin typeface="Lucida Console" pitchFamily="49" charset="0"/>
              </a:rPr>
              <a:t>var.col</a:t>
            </a:r>
            <a:r>
              <a:rPr lang="en-US" sz="1200" dirty="0">
                <a:latin typeface="Lucida Console" pitchFamily="49" charset="0"/>
              </a:rPr>
              <a:t>="black")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5446" y="2971800"/>
            <a:ext cx="4038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Residuals are uncorrelated in canonical space</a:t>
            </a:r>
          </a:p>
          <a:p>
            <a:endParaRPr lang="en-US" sz="1600" b="1" dirty="0"/>
          </a:p>
          <a:p>
            <a:r>
              <a:rPr lang="en-US" sz="1600" b="1" dirty="0"/>
              <a:t>H</a:t>
            </a:r>
            <a:r>
              <a:rPr lang="en-US" sz="1600" dirty="0"/>
              <a:t> ellipses for X terms same as in ordinary HE plots – outside </a:t>
            </a:r>
            <a:r>
              <a:rPr lang="en-US" sz="1600" b="1" dirty="0"/>
              <a:t>E</a:t>
            </a:r>
            <a:r>
              <a:rPr lang="en-US" sz="1600" dirty="0"/>
              <a:t> ellipse </a:t>
            </a:r>
            <a:r>
              <a:rPr lang="en-US" sz="1600" i="1" dirty="0" err="1"/>
              <a:t>iff</a:t>
            </a:r>
            <a:r>
              <a:rPr lang="en-US" sz="1600" dirty="0"/>
              <a:t> </a:t>
            </a:r>
            <a:r>
              <a:rPr lang="en-US" sz="1600" dirty="0" err="1"/>
              <a:t>signif</a:t>
            </a:r>
            <a:r>
              <a:rPr lang="en-US" sz="1600" dirty="0"/>
              <a:t>. by Roy’s test</a:t>
            </a:r>
          </a:p>
          <a:p>
            <a:endParaRPr lang="en-US" sz="1600" dirty="0"/>
          </a:p>
          <a:p>
            <a:r>
              <a:rPr lang="en-US" sz="1600" dirty="0"/>
              <a:t>Variable vectors for </a:t>
            </a:r>
            <a:r>
              <a:rPr lang="en-US" sz="1600" dirty="0" err="1"/>
              <a:t>Ys</a:t>
            </a:r>
            <a:r>
              <a:rPr lang="en-US" sz="1600" dirty="0"/>
              <a:t>: correlations with canonical variables Ycan1, Ycan2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SAT &amp; PPVT: mainly Ycan1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Raven: more aligned with Ycan2</a:t>
            </a:r>
          </a:p>
        </p:txBody>
      </p:sp>
    </p:spTree>
    <p:extLst>
      <p:ext uri="{BB962C8B-B14F-4D97-AF65-F5344CB8AC3E}">
        <p14:creationId xmlns:p14="http://schemas.microsoft.com/office/powerpoint/2010/main" val="46068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MANCOVA &amp; homogeneity of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/>
          <a:lstStyle/>
          <a:p>
            <a:r>
              <a:rPr lang="en-US" sz="2400" dirty="0"/>
              <a:t>With a group variable (SES) can test differences in means (intercepts)</a:t>
            </a:r>
          </a:p>
          <a:p>
            <a:pPr lvl="1"/>
            <a:r>
              <a:rPr lang="en-US" sz="1800" dirty="0"/>
              <a:t>rohwer.mod &lt;- lm(</a:t>
            </a:r>
            <a:r>
              <a:rPr lang="en-US" sz="1800" dirty="0" err="1"/>
              <a:t>cbind</a:t>
            </a:r>
            <a:r>
              <a:rPr lang="en-US" sz="1800" dirty="0"/>
              <a:t>(SAT, PPVT, Raven) ~ </a:t>
            </a:r>
            <a:r>
              <a:rPr lang="en-US" sz="1800" dirty="0">
                <a:solidFill>
                  <a:srgbClr val="FF0000"/>
                </a:solidFill>
              </a:rPr>
              <a:t>SES + </a:t>
            </a:r>
            <a:r>
              <a:rPr lang="en-US" sz="1800" dirty="0"/>
              <a:t>n + s + ns + </a:t>
            </a:r>
            <a:r>
              <a:rPr lang="en-US" sz="1800" dirty="0" err="1"/>
              <a:t>na</a:t>
            </a:r>
            <a:r>
              <a:rPr lang="en-US" sz="1800" dirty="0"/>
              <a:t> + </a:t>
            </a:r>
            <a:r>
              <a:rPr lang="en-US" sz="1800" dirty="0" err="1"/>
              <a:t>ss</a:t>
            </a:r>
            <a:r>
              <a:rPr lang="en-US" sz="1800" dirty="0"/>
              <a:t>, data=</a:t>
            </a:r>
            <a:r>
              <a:rPr lang="en-US" sz="1800" dirty="0" err="1"/>
              <a:t>Rohwer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This assumes that slopes (B) are the same for both groups (homogeneity of regression)</a:t>
            </a:r>
          </a:p>
          <a:p>
            <a:r>
              <a:rPr lang="en-US" sz="2200" dirty="0"/>
              <a:t>Can test for equal slopes by adding interactions of SES with </a:t>
            </a:r>
            <a:r>
              <a:rPr lang="en-US" sz="2200" dirty="0" err="1"/>
              <a:t>Xs</a:t>
            </a:r>
            <a:endParaRPr lang="en-US" sz="2200" dirty="0"/>
          </a:p>
          <a:p>
            <a:pPr lvl="1"/>
            <a:r>
              <a:rPr lang="en-US" sz="1800" dirty="0"/>
              <a:t>rohwer.mod1 &lt;- lm(</a:t>
            </a:r>
            <a:r>
              <a:rPr lang="en-US" sz="1800" dirty="0" err="1"/>
              <a:t>cbind</a:t>
            </a:r>
            <a:r>
              <a:rPr lang="en-US" sz="1800" dirty="0"/>
              <a:t>(SAT, PPVT, Raven) ~ </a:t>
            </a:r>
            <a:r>
              <a:rPr lang="en-US" sz="1800" dirty="0">
                <a:solidFill>
                  <a:srgbClr val="FF0000"/>
                </a:solidFill>
              </a:rPr>
              <a:t>SES * (</a:t>
            </a:r>
            <a:r>
              <a:rPr lang="en-US" sz="1800" dirty="0"/>
              <a:t>n + s + ns + </a:t>
            </a:r>
            <a:r>
              <a:rPr lang="en-US" sz="1800" dirty="0" err="1"/>
              <a:t>na</a:t>
            </a:r>
            <a:r>
              <a:rPr lang="en-US" sz="1800" dirty="0"/>
              <a:t> + </a:t>
            </a:r>
            <a:r>
              <a:rPr lang="en-US" sz="1800" dirty="0" err="1"/>
              <a:t>ss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)</a:t>
            </a:r>
          </a:p>
          <a:p>
            <a:r>
              <a:rPr lang="en-US" sz="2200" dirty="0"/>
              <a:t>Or, fit separate models for each group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rohwer.ses1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subset = SES == "Hi")</a:t>
            </a:r>
          </a:p>
          <a:p>
            <a:r>
              <a:rPr lang="en-US" sz="1400" dirty="0">
                <a:latin typeface="Lucida Console" pitchFamily="49" charset="0"/>
              </a:rPr>
              <a:t>rohwer.ses2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subset = SES == "Lo")</a:t>
            </a:r>
          </a:p>
        </p:txBody>
      </p:sp>
    </p:spTree>
    <p:extLst>
      <p:ext uri="{BB962C8B-B14F-4D97-AF65-F5344CB8AC3E}">
        <p14:creationId xmlns:p14="http://schemas.microsoft.com/office/powerpoint/2010/main" val="4279325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MANCOVA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MANCOVA model &amp; test hypotheses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8229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rohwer.mod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SES +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</a:t>
            </a:r>
          </a:p>
          <a:p>
            <a:r>
              <a:rPr lang="en-US" sz="1400" dirty="0">
                <a:latin typeface="Lucida Console" pitchFamily="49" charset="0"/>
              </a:rPr>
              <a:t>+                  data=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&gt; </a:t>
            </a:r>
            <a:r>
              <a:rPr lang="en-US" sz="1400" dirty="0" err="1">
                <a:latin typeface="Lucida Console" pitchFamily="49" charset="0"/>
              </a:rPr>
              <a:t>Anova</a:t>
            </a:r>
            <a:r>
              <a:rPr lang="en-US" sz="1400" dirty="0">
                <a:latin typeface="Lucida Console" pitchFamily="49" charset="0"/>
              </a:rPr>
              <a:t>(rohwer.mod)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Type II MANOVA Tests: </a:t>
            </a:r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test statistic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>
                <a:latin typeface="Lucida Console" pitchFamily="49" charset="0"/>
              </a:rPr>
              <a:t>SES  1     0.379    12.18      3     60 2.5e-06 ***</a:t>
            </a:r>
          </a:p>
          <a:p>
            <a:r>
              <a:rPr lang="en-US" sz="1400" dirty="0">
                <a:latin typeface="Lucida Console" pitchFamily="49" charset="0"/>
              </a:rPr>
              <a:t>n    1     0.040     0.84      3     60  0.4773    </a:t>
            </a:r>
          </a:p>
          <a:p>
            <a:r>
              <a:rPr lang="en-US" sz="1400" dirty="0">
                <a:latin typeface="Lucida Console" pitchFamily="49" charset="0"/>
              </a:rPr>
              <a:t>s    1     0.093     2.04      3     60  0.1173    </a:t>
            </a:r>
          </a:p>
          <a:p>
            <a:r>
              <a:rPr lang="en-US" sz="1400" dirty="0">
                <a:latin typeface="Lucida Console" pitchFamily="49" charset="0"/>
              </a:rPr>
              <a:t>ns   1     0.193     4.78      3     60  0.0047 ** </a:t>
            </a:r>
          </a:p>
          <a:p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  1     0.231     6.02      3     60  0.0012 ** </a:t>
            </a:r>
          </a:p>
          <a:p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   1     0.050     1.05      3     60  0.3770    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029737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effects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28</a:t>
            </a:fld>
            <a:endParaRPr lang="en-US"/>
          </a:p>
        </p:txBody>
      </p:sp>
      <p:pic>
        <p:nvPicPr>
          <p:cNvPr id="2050" name="Picture 2" descr="C:\Users\friendly\Dropbox\Documents\SCS\VisMLM-course\fig\rohwer\mancova-he-pai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286000"/>
            <a:ext cx="4297680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143000"/>
            <a:ext cx="8229600" cy="73866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pairs(rohwer.mod, </a:t>
            </a:r>
          </a:p>
          <a:p>
            <a:r>
              <a:rPr lang="en-US" sz="1400" dirty="0">
                <a:latin typeface="Lucida Console" pitchFamily="49" charset="0"/>
              </a:rPr>
              <a:t>      hypotheses=list("</a:t>
            </a:r>
            <a:r>
              <a:rPr lang="en-US" sz="1400" dirty="0" err="1">
                <a:latin typeface="Lucida Console" pitchFamily="49" charset="0"/>
              </a:rPr>
              <a:t>Regr</a:t>
            </a:r>
            <a:r>
              <a:rPr lang="en-US" sz="1400" dirty="0">
                <a:latin typeface="Lucida Console" pitchFamily="49" charset="0"/>
              </a:rPr>
              <a:t>" = c("n", "s", "ns", "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", "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")), </a:t>
            </a:r>
          </a:p>
          <a:p>
            <a:r>
              <a:rPr lang="en-US" sz="1400" dirty="0">
                <a:latin typeface="Lucida Console" pitchFamily="49" charset="0"/>
              </a:rPr>
              <a:t>      fill=TRUE, </a:t>
            </a:r>
            <a:r>
              <a:rPr lang="en-US" sz="1400" dirty="0" err="1">
                <a:latin typeface="Lucida Console" pitchFamily="49" charset="0"/>
              </a:rPr>
              <a:t>fill.alpha</a:t>
            </a:r>
            <a:r>
              <a:rPr lang="en-US" sz="1400" dirty="0">
                <a:latin typeface="Lucida Console" pitchFamily="49" charset="0"/>
              </a:rPr>
              <a:t>=0.1)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23622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SES effect is positive for all Y variables</a:t>
            </a:r>
          </a:p>
          <a:p>
            <a:r>
              <a:rPr lang="en-US" dirty="0"/>
              <a:t>Hi SES group &gt; Lo SES group</a:t>
            </a:r>
          </a:p>
        </p:txBody>
      </p:sp>
    </p:spTree>
    <p:extLst>
      <p:ext uri="{BB962C8B-B14F-4D97-AF65-F5344CB8AC3E}">
        <p14:creationId xmlns:p14="http://schemas.microsoft.com/office/powerpoint/2010/main" val="274869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model with interactions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heterogeneous regression model with SES interactions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8229600" cy="418576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rohwer.mod1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SES * </a:t>
            </a:r>
            <a:r>
              <a:rPr lang="en-US" sz="1400" dirty="0">
                <a:latin typeface="Lucida Console" pitchFamily="49" charset="0"/>
              </a:rPr>
              <a:t>(n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), </a:t>
            </a:r>
          </a:p>
          <a:p>
            <a:r>
              <a:rPr lang="en-US" sz="1400" dirty="0">
                <a:latin typeface="Lucida Console" pitchFamily="49" charset="0"/>
              </a:rPr>
              <a:t>+                   data=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&gt; </a:t>
            </a:r>
            <a:r>
              <a:rPr lang="en-US" sz="1400" dirty="0" err="1">
                <a:latin typeface="Lucida Console" pitchFamily="49" charset="0"/>
              </a:rPr>
              <a:t>Anova</a:t>
            </a:r>
            <a:r>
              <a:rPr lang="en-US" sz="1400" dirty="0">
                <a:latin typeface="Lucida Console" pitchFamily="49" charset="0"/>
              </a:rPr>
              <a:t>(rohwer.mod1)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Type II MANOVA Tests: </a:t>
            </a:r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test statistic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>
                <a:latin typeface="Lucida Console" pitchFamily="49" charset="0"/>
              </a:rPr>
              <a:t>SES     1     0.391    11.78      3     55 4.5e-06 ***</a:t>
            </a:r>
          </a:p>
          <a:p>
            <a:r>
              <a:rPr lang="en-US" sz="1400" dirty="0">
                <a:latin typeface="Lucida Console" pitchFamily="49" charset="0"/>
              </a:rPr>
              <a:t>n       1     0.079     1.57      3     55 0.20638    </a:t>
            </a:r>
          </a:p>
          <a:p>
            <a:r>
              <a:rPr lang="en-US" sz="1400" dirty="0">
                <a:latin typeface="Lucida Console" pitchFamily="49" charset="0"/>
              </a:rPr>
              <a:t>s       1     0.125     2.62      3     55 0.05952 .  </a:t>
            </a:r>
          </a:p>
          <a:p>
            <a:r>
              <a:rPr lang="en-US" sz="1400" dirty="0">
                <a:latin typeface="Lucida Console" pitchFamily="49" charset="0"/>
              </a:rPr>
              <a:t>ns      1     0.254     6.25      3     55 0.00100 ***</a:t>
            </a:r>
          </a:p>
          <a:p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     1     0.307     8.11      3     55 0.00015 ***</a:t>
            </a:r>
          </a:p>
          <a:p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      1     0.060     1.17      3     55 0.32813    </a:t>
            </a:r>
          </a:p>
          <a:p>
            <a:r>
              <a:rPr lang="en-US" sz="1400" dirty="0" err="1">
                <a:latin typeface="Lucida Console" pitchFamily="49" charset="0"/>
              </a:rPr>
              <a:t>SES:n</a:t>
            </a:r>
            <a:r>
              <a:rPr lang="en-US" sz="1400" dirty="0">
                <a:latin typeface="Lucida Console" pitchFamily="49" charset="0"/>
              </a:rPr>
              <a:t>   1     0.072     1.43      3     55 0.24417    </a:t>
            </a:r>
          </a:p>
          <a:p>
            <a:r>
              <a:rPr lang="en-US" sz="1400" dirty="0">
                <a:latin typeface="Lucida Console" pitchFamily="49" charset="0"/>
              </a:rPr>
              <a:t>SES:s   1     0.099     2.02      3     55 0.12117    </a:t>
            </a:r>
          </a:p>
          <a:p>
            <a:r>
              <a:rPr lang="en-US" sz="1400" dirty="0" err="1">
                <a:latin typeface="Lucida Console" pitchFamily="49" charset="0"/>
              </a:rPr>
              <a:t>SES:ns</a:t>
            </a:r>
            <a:r>
              <a:rPr lang="en-US" sz="1400" dirty="0">
                <a:latin typeface="Lucida Console" pitchFamily="49" charset="0"/>
              </a:rPr>
              <a:t>  1     0.118     2.44      3     55 0.07383 .  </a:t>
            </a:r>
          </a:p>
          <a:p>
            <a:r>
              <a:rPr lang="en-US" sz="1400" dirty="0" err="1">
                <a:latin typeface="Lucida Console" pitchFamily="49" charset="0"/>
              </a:rPr>
              <a:t>SES:na</a:t>
            </a:r>
            <a:r>
              <a:rPr lang="en-US" sz="1400" dirty="0">
                <a:latin typeface="Lucida Console" pitchFamily="49" charset="0"/>
              </a:rPr>
              <a:t>  1     0.148     3.18      3     55 0.03081 *  </a:t>
            </a:r>
          </a:p>
          <a:p>
            <a:r>
              <a:rPr lang="en-US" sz="1400" dirty="0" err="1">
                <a:latin typeface="Lucida Console" pitchFamily="49" charset="0"/>
              </a:rPr>
              <a:t>SES:ss</a:t>
            </a:r>
            <a:r>
              <a:rPr lang="en-US" sz="1400" dirty="0">
                <a:latin typeface="Lucida Console" pitchFamily="49" charset="0"/>
              </a:rPr>
              <a:t>  1     0.057     1.12      3     55 0.35094    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3587234"/>
            <a:ext cx="1676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OK, as expected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324600" y="3200400"/>
            <a:ext cx="381000" cy="1143000"/>
          </a:xfrm>
          <a:prstGeom prst="rightBrac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6324600" y="4419600"/>
            <a:ext cx="381000" cy="1066800"/>
          </a:xfrm>
          <a:prstGeom prst="rightBrac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4200" y="4768334"/>
            <a:ext cx="1524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Hmm ???</a:t>
            </a:r>
          </a:p>
        </p:txBody>
      </p:sp>
    </p:spTree>
    <p:extLst>
      <p:ext uri="{BB962C8B-B14F-4D97-AF65-F5344CB8AC3E}">
        <p14:creationId xmlns:p14="http://schemas.microsoft.com/office/powerpoint/2010/main" val="189866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Ex: Neuro- &amp; Social-Cognitive measures in psychiatric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study by Leah Hartman @York examined whether patients classified as ‘schizophrenic’ or ‘schizoaffective’ (on DSM-IV) could be distinguished from a normal, control sample on standardized tests in the following domains: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Neuro</a:t>
            </a:r>
            <a:r>
              <a:rPr lang="en-US" sz="2000" dirty="0">
                <a:solidFill>
                  <a:srgbClr val="FF0000"/>
                </a:solidFill>
              </a:rPr>
              <a:t>-Cognitive</a:t>
            </a:r>
            <a:r>
              <a:rPr lang="en-US" sz="2000" dirty="0"/>
              <a:t>: processing speed, attention, verbal learning, visual learning, problem solving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Social-cognitive</a:t>
            </a:r>
            <a:r>
              <a:rPr lang="en-US" sz="2000" dirty="0"/>
              <a:t>: managing emotions, theory of mind, externalizing bias, personalizing bias</a:t>
            </a:r>
          </a:p>
          <a:p>
            <a:r>
              <a:rPr lang="en-US" sz="2800" dirty="0"/>
              <a:t>Research questions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MANOVA contrasts</a:t>
            </a:r>
          </a:p>
          <a:p>
            <a:pPr lvl="1"/>
            <a:r>
              <a:rPr lang="en-US" sz="2000" dirty="0"/>
              <a:t>Analyze </a:t>
            </a:r>
            <a:r>
              <a:rPr lang="en-US" sz="2000" dirty="0" err="1"/>
              <a:t>neuro</a:t>
            </a:r>
            <a:r>
              <a:rPr lang="en-US" sz="2000" dirty="0"/>
              <a:t>-cog (NC) and social-cog (SC) separately</a:t>
            </a:r>
          </a:p>
          <a:p>
            <a:pPr lvl="1"/>
            <a:r>
              <a:rPr lang="en-US" sz="2000" dirty="0"/>
              <a:t>Do the two psychiatric groups differ from the controls?</a:t>
            </a:r>
          </a:p>
          <a:p>
            <a:pPr lvl="1"/>
            <a:r>
              <a:rPr lang="en-US" sz="2000" dirty="0"/>
              <a:t>Do the psychiatric groups differ from each other?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See: Friendly &amp; </a:t>
            </a:r>
            <a:r>
              <a:rPr lang="en-US" sz="1200" dirty="0" err="1"/>
              <a:t>Sigal</a:t>
            </a:r>
            <a:r>
              <a:rPr lang="en-US" sz="1200" dirty="0"/>
              <a:t> (2017), Graphical Methods for Multivariate Linear Models in Psychological Research: An R Tutorial</a:t>
            </a:r>
            <a:br>
              <a:rPr lang="en-US" sz="1200" dirty="0"/>
            </a:br>
            <a:r>
              <a:rPr lang="en-US" sz="1200" i="1" dirty="0"/>
              <a:t>The Quantitative Methods for Psychology,  13</a:t>
            </a:r>
            <a:r>
              <a:rPr lang="en-US" sz="1200" dirty="0"/>
              <a:t>, 20-45, </a:t>
            </a:r>
            <a:r>
              <a:rPr lang="en-US" sz="1200" dirty="0">
                <a:hlinkClick r:id="rId2"/>
              </a:rPr>
              <a:t>http://dx.doi.org/10.20982/tqmp.13.1.p020</a:t>
            </a:r>
            <a:r>
              <a:rPr lang="en-US" sz="1200" dirty="0"/>
              <a:t>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18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interactions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test all interactions </a:t>
            </a:r>
            <a:r>
              <a:rPr lang="en-US" dirty="0">
                <a:solidFill>
                  <a:srgbClr val="FF0000"/>
                </a:solidFill>
              </a:rPr>
              <a:t>simultaneously</a:t>
            </a:r>
            <a:r>
              <a:rPr lang="en-US" dirty="0"/>
              <a:t> with </a:t>
            </a:r>
            <a:r>
              <a:rPr lang="en-US" dirty="0" err="1"/>
              <a:t>linearHypothesis</a:t>
            </a:r>
            <a:r>
              <a:rPr lang="en-US" dirty="0"/>
              <a:t>()</a:t>
            </a:r>
          </a:p>
          <a:p>
            <a:r>
              <a:rPr lang="en-US" dirty="0"/>
              <a:t>Do I need any interaction terms?</a:t>
            </a:r>
          </a:p>
          <a:p>
            <a:endParaRPr lang="en-US" dirty="0"/>
          </a:p>
          <a:p>
            <a:r>
              <a:rPr lang="en-US" dirty="0"/>
              <a:t>I use ‘</a:t>
            </a:r>
            <a:r>
              <a:rPr lang="en-US" dirty="0" err="1"/>
              <a:t>grep</a:t>
            </a:r>
            <a:r>
              <a:rPr lang="en-US" dirty="0"/>
              <a:t>’ trick here to find the names of coefficients like ‘SES:’ containing a ‘:’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775416"/>
            <a:ext cx="8153400" cy="230832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</a:t>
            </a:r>
            <a:r>
              <a:rPr lang="en-US" sz="1200" dirty="0" err="1">
                <a:latin typeface="Lucida Console" pitchFamily="49" charset="0"/>
              </a:rPr>
              <a:t>coefs</a:t>
            </a:r>
            <a:r>
              <a:rPr lang="en-US" sz="1200" dirty="0">
                <a:latin typeface="Lucida Console" pitchFamily="49" charset="0"/>
              </a:rPr>
              <a:t> &lt;- </a:t>
            </a:r>
            <a:r>
              <a:rPr lang="en-US" sz="1200" dirty="0" err="1">
                <a:latin typeface="Lucida Console" pitchFamily="49" charset="0"/>
              </a:rPr>
              <a:t>rownames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coef</a:t>
            </a:r>
            <a:r>
              <a:rPr lang="en-US" sz="1200" dirty="0">
                <a:latin typeface="Lucida Console" pitchFamily="49" charset="0"/>
              </a:rPr>
              <a:t>(rohwer.mod1))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store coefficient names in a vector</a:t>
            </a:r>
          </a:p>
          <a:p>
            <a:r>
              <a:rPr lang="en-US" sz="1200" dirty="0">
                <a:latin typeface="Lucida Console" pitchFamily="49" charset="0"/>
              </a:rPr>
              <a:t>&gt; print(</a:t>
            </a:r>
            <a:r>
              <a:rPr lang="en-US" sz="1200" dirty="0" err="1">
                <a:latin typeface="Lucida Console" pitchFamily="49" charset="0"/>
              </a:rPr>
              <a:t>linearHypothesis</a:t>
            </a:r>
            <a:r>
              <a:rPr lang="en-US" sz="1200" dirty="0">
                <a:latin typeface="Lucida Console" pitchFamily="49" charset="0"/>
              </a:rPr>
              <a:t>(rohwer.mod1, 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only test for interaction effects</a:t>
            </a:r>
          </a:p>
          <a:p>
            <a:r>
              <a:rPr lang="en-US" sz="1200" dirty="0">
                <a:latin typeface="Lucida Console" pitchFamily="49" charset="0"/>
              </a:rPr>
              <a:t>+                        </a:t>
            </a:r>
            <a:r>
              <a:rPr lang="en-US" sz="1200" b="1" dirty="0" err="1">
                <a:latin typeface="Lucida Console" pitchFamily="49" charset="0"/>
              </a:rPr>
              <a:t>coefs</a:t>
            </a:r>
            <a:r>
              <a:rPr lang="en-US" sz="1200" b="1" dirty="0">
                <a:latin typeface="Lucida Console" pitchFamily="49" charset="0"/>
              </a:rPr>
              <a:t>[</a:t>
            </a:r>
            <a:r>
              <a:rPr lang="en-US" sz="1200" b="1" dirty="0" err="1">
                <a:latin typeface="Lucida Console" pitchFamily="49" charset="0"/>
              </a:rPr>
              <a:t>grep</a:t>
            </a:r>
            <a:r>
              <a:rPr lang="en-US" sz="1200" b="1" dirty="0">
                <a:latin typeface="Lucida Console" pitchFamily="49" charset="0"/>
              </a:rPr>
              <a:t>(":", </a:t>
            </a:r>
            <a:r>
              <a:rPr lang="en-US" sz="1200" b="1" dirty="0" err="1">
                <a:latin typeface="Lucida Console" pitchFamily="49" charset="0"/>
              </a:rPr>
              <a:t>coefs</a:t>
            </a:r>
            <a:r>
              <a:rPr lang="en-US" sz="1200" b="1" dirty="0">
                <a:latin typeface="Lucida Console" pitchFamily="49" charset="0"/>
              </a:rPr>
              <a:t>)]), </a:t>
            </a:r>
            <a:r>
              <a:rPr lang="en-US" sz="1200" dirty="0">
                <a:latin typeface="Lucida Console" pitchFamily="49" charset="0"/>
              </a:rPr>
              <a:t>SSP=FALSE) </a:t>
            </a: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Multivariate Tests: </a:t>
            </a:r>
          </a:p>
          <a:p>
            <a:r>
              <a:rPr lang="en-US" sz="1200" dirty="0">
                <a:latin typeface="Lucida Console" pitchFamily="49" charset="0"/>
              </a:rPr>
              <a:t>                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test stat </a:t>
            </a:r>
            <a:r>
              <a:rPr lang="en-US" sz="1200" dirty="0" err="1">
                <a:latin typeface="Lucida Console" pitchFamily="49" charset="0"/>
              </a:rPr>
              <a:t>approx</a:t>
            </a:r>
            <a:r>
              <a:rPr lang="en-US" sz="1200" dirty="0">
                <a:latin typeface="Lucida Console" pitchFamily="49" charset="0"/>
              </a:rPr>
              <a:t> F </a:t>
            </a:r>
            <a:r>
              <a:rPr lang="en-US" sz="1200" dirty="0" err="1">
                <a:latin typeface="Lucida Console" pitchFamily="49" charset="0"/>
              </a:rPr>
              <a:t>num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den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 </a:t>
            </a:r>
            <a:r>
              <a:rPr lang="en-US" sz="1200" dirty="0" err="1">
                <a:latin typeface="Lucida Console" pitchFamily="49" charset="0"/>
              </a:rPr>
              <a:t>Pr</a:t>
            </a:r>
            <a:r>
              <a:rPr lang="en-US" sz="1200" dirty="0">
                <a:latin typeface="Lucida Console" pitchFamily="49" charset="0"/>
              </a:rPr>
              <a:t>(&gt;F)   </a:t>
            </a:r>
          </a:p>
          <a:p>
            <a:r>
              <a:rPr lang="en-US" sz="1200" dirty="0" err="1">
                <a:latin typeface="Lucida Console" pitchFamily="49" charset="0"/>
              </a:rPr>
              <a:t>Pillai</a:t>
            </a:r>
            <a:r>
              <a:rPr lang="en-US" sz="1200" dirty="0">
                <a:latin typeface="Lucida Console" pitchFamily="49" charset="0"/>
              </a:rPr>
              <a:t>            5    0.4179    1.845     15  171.0 0.03209 * </a:t>
            </a:r>
          </a:p>
          <a:p>
            <a:r>
              <a:rPr lang="en-US" sz="1200" dirty="0" err="1">
                <a:latin typeface="Lucida Console" pitchFamily="49" charset="0"/>
              </a:rPr>
              <a:t>Wilks</a:t>
            </a:r>
            <a:r>
              <a:rPr lang="en-US" sz="1200" dirty="0">
                <a:latin typeface="Lucida Console" pitchFamily="49" charset="0"/>
              </a:rPr>
              <a:t>             5    0.6236    1.894     15  152.2 0.02769 * </a:t>
            </a:r>
          </a:p>
          <a:p>
            <a:r>
              <a:rPr lang="en-US" sz="1200" dirty="0" err="1">
                <a:latin typeface="Lucida Console" pitchFamily="49" charset="0"/>
              </a:rPr>
              <a:t>Hotelling-Lawley</a:t>
            </a:r>
            <a:r>
              <a:rPr lang="en-US" sz="1200" dirty="0">
                <a:latin typeface="Lucida Console" pitchFamily="49" charset="0"/>
              </a:rPr>
              <a:t>  5    0.5387    1.927     15  161.0 0.02396 * </a:t>
            </a:r>
          </a:p>
          <a:p>
            <a:r>
              <a:rPr lang="en-US" sz="1200" dirty="0">
                <a:latin typeface="Lucida Console" pitchFamily="49" charset="0"/>
              </a:rPr>
              <a:t>Roy               5    0.3846    4.385      5   57.0 0.00191 **</a:t>
            </a:r>
          </a:p>
          <a:p>
            <a:r>
              <a:rPr lang="en-US" sz="1200" dirty="0">
                <a:latin typeface="Lucida Console" pitchFamily="49" charset="0"/>
              </a:rPr>
              <a:t>---</a:t>
            </a:r>
          </a:p>
          <a:p>
            <a:r>
              <a:rPr lang="en-US" sz="1200" dirty="0" err="1">
                <a:latin typeface="Lucida Console" pitchFamily="49" charset="0"/>
              </a:rPr>
              <a:t>Signif</a:t>
            </a:r>
            <a:r>
              <a:rPr lang="en-US" sz="12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334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Evidence shows that some slopes differ for Hi/Lo SES </a:t>
            </a:r>
          </a:p>
        </p:txBody>
      </p:sp>
    </p:spTree>
    <p:extLst>
      <p:ext uri="{BB962C8B-B14F-4D97-AF65-F5344CB8AC3E}">
        <p14:creationId xmlns:p14="http://schemas.microsoft.com/office/powerpoint/2010/main" val="3003357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separate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8232" y="1981200"/>
            <a:ext cx="8229600" cy="95410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rohwer.ses1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subset = SES == "Hi")</a:t>
            </a:r>
          </a:p>
          <a:p>
            <a:r>
              <a:rPr lang="en-US" sz="1400" dirty="0">
                <a:latin typeface="Lucida Console" pitchFamily="49" charset="0"/>
              </a:rPr>
              <a:t>rohwer.ses2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subset = SES == "Lo")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232" y="1143000"/>
            <a:ext cx="818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Fitting a model for each group allows all slopes to differ</a:t>
            </a:r>
          </a:p>
          <a:p>
            <a:r>
              <a:rPr lang="en-US" dirty="0"/>
              <a:t>Also allows within-group </a:t>
            </a:r>
            <a:r>
              <a:rPr lang="en-US" dirty="0" err="1"/>
              <a:t>covariances</a:t>
            </a:r>
            <a:r>
              <a:rPr lang="en-US" dirty="0"/>
              <a:t> to differ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00400"/>
            <a:ext cx="3555091" cy="3108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5800" y="33528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SAT &amp; PPVT: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means higher for Hi 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within-group covariance larger for Hi 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slopes of predictors smaller for Hi SES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SAT more important for this group.</a:t>
            </a:r>
          </a:p>
        </p:txBody>
      </p:sp>
    </p:spTree>
    <p:extLst>
      <p:ext uri="{BB962C8B-B14F-4D97-AF65-F5344CB8AC3E}">
        <p14:creationId xmlns:p14="http://schemas.microsoft.com/office/powerpoint/2010/main" val="1826632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of (co)variances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r>
              <a:rPr lang="en-US" sz="2800" dirty="0"/>
              <a:t>ANOVA assumes equality of residual variances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MANOVA: assumes equality of covariance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 descr="C:\Users\friendly\Dropbox\EqCov\figures\one-way-ano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3446483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29200" y="2152910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dirty="0"/>
                  <a:t>Levine’s test: ANOVA of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ij</a:t>
                </a:r>
                <a:r>
                  <a:rPr lang="en-US" baseline="-25000" dirty="0"/>
                  <a:t> </a:t>
                </a:r>
                <a:r>
                  <a:rPr lang="en-US" dirty="0"/>
                  <a:t>= |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ij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i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152910"/>
                <a:ext cx="3581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61" t="-8197" r="-44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:\Users\friendly\Dropbox\EqCov\figures\one-way-manov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983" y="3429000"/>
            <a:ext cx="2785715" cy="14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75" y="4088408"/>
            <a:ext cx="29718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33075" y="419901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Box’s M test: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5771375" y="467895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-2 </a:t>
            </a:r>
            <a:r>
              <a:rPr lang="en-US" dirty="0" err="1"/>
              <a:t>ln</a:t>
            </a:r>
            <a:r>
              <a:rPr lang="en-US" dirty="0"/>
              <a:t>(M)~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baseline="-25000" dirty="0"/>
              <a:t>df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838200" y="60960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See: </a:t>
            </a:r>
            <a:r>
              <a:rPr lang="en-US" sz="1600" dirty="0">
                <a:hlinkClick r:id="rId6"/>
              </a:rPr>
              <a:t>http://www.datavis.ca/papers/EqCov-TAS.pdf</a:t>
            </a:r>
            <a:r>
              <a:rPr lang="en-US" sz="1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33075" y="1755494"/>
                <a:ext cx="2191525" cy="397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 …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75" y="1755494"/>
                <a:ext cx="2191525" cy="397416"/>
              </a:xfrm>
              <a:prstGeom prst="rect">
                <a:avLst/>
              </a:prstGeom>
              <a:blipFill rotWithShape="1">
                <a:blip r:embed="rId7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06698" y="3505200"/>
                <a:ext cx="18288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= …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698" y="3505200"/>
                <a:ext cx="1828800" cy="391902"/>
              </a:xfrm>
              <a:prstGeom prst="rect">
                <a:avLst/>
              </a:prstGeom>
              <a:blipFill rotWithShape="1">
                <a:blip r:embed="rId8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173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covariance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Visualize covariance ellipses in data space </a:t>
            </a:r>
          </a:p>
          <a:p>
            <a:r>
              <a:rPr lang="en-US" dirty="0"/>
              <a:t>Center to see pure differences in size &amp; shape</a:t>
            </a:r>
          </a:p>
        </p:txBody>
      </p:sp>
      <p:pic>
        <p:nvPicPr>
          <p:cNvPr id="6146" name="Picture 2" descr="C:\Users\friendly\Dropbox\EqCov\figures\iris-covEllipse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5" y="3027464"/>
            <a:ext cx="3291864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friendly\Dropbox\EqCov\figures\iris-covEllipses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27464"/>
            <a:ext cx="3291864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6" y="2086712"/>
            <a:ext cx="74755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86200" y="3657600"/>
            <a:ext cx="914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all pairs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pic>
        <p:nvPicPr>
          <p:cNvPr id="4098" name="Picture 2" descr="C:\Users\friendly\Dropbox\EqCov\fig\iris-cov-pairs2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600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covEllipses</a:t>
            </a:r>
            <a:r>
              <a:rPr lang="en-US" dirty="0"/>
              <a:t>(iris[,1:4], </a:t>
            </a:r>
            <a:r>
              <a:rPr lang="en-US" dirty="0" err="1"/>
              <a:t>iris$Species</a:t>
            </a:r>
            <a:r>
              <a:rPr lang="en-US" dirty="0"/>
              <a:t>,  </a:t>
            </a:r>
          </a:p>
          <a:p>
            <a:r>
              <a:rPr lang="en-US" dirty="0"/>
              <a:t>        center=TRUE, variables=1:4, 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6670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all cases,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/>
              <a:t> stands out as different from the others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sometimes correlation differs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sometimes smaller variance(s)</a:t>
            </a:r>
          </a:p>
        </p:txBody>
      </p:sp>
    </p:spTree>
    <p:extLst>
      <p:ext uri="{BB962C8B-B14F-4D97-AF65-F5344CB8AC3E}">
        <p14:creationId xmlns:p14="http://schemas.microsoft.com/office/powerpoint/2010/main" val="1336860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in PCA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projects the data into an orthogonal space accounting for maximum variance</a:t>
            </a:r>
          </a:p>
          <a:p>
            <a:r>
              <a:rPr lang="en-US" dirty="0"/>
              <a:t>Covariance ellipses show the differences among groups in this space</a:t>
            </a:r>
          </a:p>
          <a:p>
            <a:endParaRPr lang="en-US" dirty="0"/>
          </a:p>
          <a:p>
            <a:r>
              <a:rPr lang="en-US" dirty="0"/>
              <a:t>Surprisingly, the small dimensions contribute  largely to Box’s </a:t>
            </a:r>
            <a:r>
              <a:rPr lang="en-US" i="1" dirty="0"/>
              <a:t>M</a:t>
            </a:r>
            <a:r>
              <a:rPr lang="en-US" dirty="0"/>
              <a:t> test.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67400" y="2482334"/>
            <a:ext cx="2514600" cy="2971818"/>
            <a:chOff x="5867400" y="2482334"/>
            <a:chExt cx="2514600" cy="2971818"/>
          </a:xfrm>
        </p:grpSpPr>
        <p:pic>
          <p:nvPicPr>
            <p:cNvPr id="7172" name="Picture 4" descr="C:\Users\friendly\Dropbox\EqCov\figures\pca-iris-dim34-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2939552"/>
              <a:ext cx="25146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057900" y="2482334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PC3  &amp; PC4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1003" y="2514600"/>
            <a:ext cx="4495797" cy="2863355"/>
            <a:chOff x="381003" y="2514600"/>
            <a:chExt cx="4495797" cy="2863355"/>
          </a:xfrm>
        </p:grpSpPr>
        <p:pic>
          <p:nvPicPr>
            <p:cNvPr id="7170" name="Picture 2" descr="C:\Users\friendly\Dropbox\EqCov\figures\iris-pca-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3" y="2863355"/>
              <a:ext cx="1645932" cy="164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Picture 3" descr="C:\Users\friendly\Dropbox\EqCov\figures\iris-pca-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2863355"/>
              <a:ext cx="25146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590800" y="2514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PC1  &amp; PC2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026935" y="3200400"/>
              <a:ext cx="426735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33400" y="5454152"/>
            <a:ext cx="4000500" cy="73866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iris.pca</a:t>
            </a:r>
            <a:r>
              <a:rPr lang="en-US" sz="1400" dirty="0"/>
              <a:t> &lt;- </a:t>
            </a:r>
            <a:r>
              <a:rPr lang="en-US" sz="1400" dirty="0" err="1"/>
              <a:t>prcomp</a:t>
            </a:r>
            <a:r>
              <a:rPr lang="en-US" sz="1400" dirty="0"/>
              <a:t>(iris[,1:4])</a:t>
            </a:r>
          </a:p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 …)</a:t>
            </a:r>
          </a:p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 </a:t>
            </a:r>
            <a:r>
              <a:rPr lang="en-US" sz="1400" dirty="0">
                <a:solidFill>
                  <a:srgbClr val="FF0000"/>
                </a:solidFill>
              </a:rPr>
              <a:t>center=TRUE</a:t>
            </a:r>
            <a:r>
              <a:rPr lang="en-US" sz="1400" dirty="0"/>
              <a:t>, …)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5454152"/>
            <a:ext cx="3733800" cy="52322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0000"/>
                </a:solidFill>
              </a:rPr>
              <a:t>center=TRUE</a:t>
            </a:r>
            <a:r>
              <a:rPr lang="en-US" sz="1400" dirty="0"/>
              <a:t>,   </a:t>
            </a:r>
          </a:p>
          <a:p>
            <a:r>
              <a:rPr lang="en-US" sz="1400" dirty="0"/>
              <a:t>                      </a:t>
            </a:r>
            <a:r>
              <a:rPr lang="en-US" sz="1400" dirty="0">
                <a:solidFill>
                  <a:srgbClr val="FF0000"/>
                </a:solidFill>
              </a:rPr>
              <a:t>variables=3:4</a:t>
            </a:r>
            <a:r>
              <a:rPr lang="en-US" sz="1400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08485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Box’s </a:t>
            </a:r>
            <a:r>
              <a:rPr lang="en-US" i="1" dirty="0"/>
              <a:t>M</a:t>
            </a:r>
            <a:r>
              <a:rPr lang="en-US" dirty="0"/>
              <a:t>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Box's test is based on a comparison of the log |</a:t>
            </a:r>
            <a:r>
              <a:rPr lang="en-US" b="1" dirty="0"/>
              <a:t>S</a:t>
            </a:r>
            <a:r>
              <a:rPr lang="en-US" baseline="-25000" dirty="0"/>
              <a:t>i</a:t>
            </a:r>
            <a:r>
              <a:rPr lang="en-US" dirty="0"/>
              <a:t>| relative to log |</a:t>
            </a:r>
            <a:r>
              <a:rPr lang="en-US" b="1" dirty="0" err="1"/>
              <a:t>S</a:t>
            </a:r>
            <a:r>
              <a:rPr lang="en-US" i="1" baseline="-25000" dirty="0" err="1"/>
              <a:t>p</a:t>
            </a:r>
            <a:r>
              <a:rPr lang="en-US" dirty="0"/>
              <a:t>|: </a:t>
            </a:r>
            <a:r>
              <a:rPr lang="en-US" b="1" dirty="0">
                <a:solidFill>
                  <a:srgbClr val="FF0000"/>
                </a:solidFill>
              </a:rPr>
              <a:t>plot them!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 descr="C:\Users\friendly\Dropbox\EqCov\figures\iris-boxm-plo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3" y="2511666"/>
            <a:ext cx="5760762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265987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24600" y="2743200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CIs based on an asymptotic CLT </a:t>
            </a:r>
            <a:r>
              <a:rPr lang="en-US" sz="1600" dirty="0">
                <a:sym typeface="Symbol"/>
              </a:rPr>
              <a:t></a:t>
            </a:r>
            <a:r>
              <a:rPr lang="en-US" sz="1600" dirty="0"/>
              <a:t> distribution of </a:t>
            </a:r>
            <a:r>
              <a:rPr lang="en-US" sz="1600" dirty="0" err="1"/>
              <a:t>ln|</a:t>
            </a:r>
            <a:r>
              <a:rPr lang="en-US" sz="1600" b="1" dirty="0" err="1"/>
              <a:t>S</a:t>
            </a:r>
            <a:r>
              <a:rPr lang="en-US" sz="1600" dirty="0"/>
              <a:t>| (</a:t>
            </a:r>
            <a:r>
              <a:rPr lang="en-US" sz="1600" dirty="0" err="1"/>
              <a:t>Cai</a:t>
            </a:r>
            <a:r>
              <a:rPr lang="en-US" sz="1600" dirty="0"/>
              <a:t>, Liang, and Zhou 2016) (Thx: Augustine Wong)</a:t>
            </a:r>
          </a:p>
          <a:p>
            <a:endParaRPr lang="en-US" sz="1600" dirty="0"/>
          </a:p>
          <a:p>
            <a:r>
              <a:rPr lang="en-US" sz="1600" dirty="0"/>
              <a:t>Unsolved: Bootstrap CI</a:t>
            </a:r>
          </a:p>
        </p:txBody>
      </p:sp>
    </p:spTree>
    <p:extLst>
      <p:ext uri="{BB962C8B-B14F-4D97-AF65-F5344CB8AC3E}">
        <p14:creationId xmlns:p14="http://schemas.microsoft.com/office/powerpoint/2010/main" val="3102812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MANOVA tests of MLMs are easily visualized in HE plots</a:t>
            </a:r>
          </a:p>
          <a:p>
            <a:pPr lvl="1"/>
            <a:r>
              <a:rPr lang="en-US" sz="2000" dirty="0"/>
              <a:t>Contrasts among groups can be easily shown</a:t>
            </a:r>
          </a:p>
          <a:p>
            <a:pPr lvl="1"/>
            <a:r>
              <a:rPr lang="en-US" sz="2000" dirty="0"/>
              <a:t>Canonical plots show data in 2D/3D space of max. group differences</a:t>
            </a:r>
          </a:p>
          <a:p>
            <a:pPr lvl="1"/>
            <a:r>
              <a:rPr lang="en-US" sz="2000" dirty="0"/>
              <a:t>Robust methods can help guard against outliers</a:t>
            </a:r>
          </a:p>
          <a:p>
            <a:r>
              <a:rPr lang="en-US" sz="2400" dirty="0"/>
              <a:t>MMRA models</a:t>
            </a:r>
          </a:p>
          <a:p>
            <a:pPr lvl="1"/>
            <a:r>
              <a:rPr lang="en-US" sz="2000" dirty="0"/>
              <a:t>Visualize effects of quant. predictors as lines in data space</a:t>
            </a:r>
          </a:p>
          <a:p>
            <a:pPr lvl="1"/>
            <a:r>
              <a:rPr lang="en-US" sz="2000" dirty="0"/>
              <a:t>Test &amp; visualize any linear hypothesis</a:t>
            </a:r>
          </a:p>
          <a:p>
            <a:pPr lvl="1"/>
            <a:r>
              <a:rPr lang="en-US" sz="2000" dirty="0"/>
              <a:t>Canonical correlations: visualize in 2D/3D of max. (X, Y) correlations</a:t>
            </a:r>
          </a:p>
          <a:p>
            <a:r>
              <a:rPr lang="en-US" sz="2400" dirty="0"/>
              <a:t>Homogeneity of </a:t>
            </a:r>
            <a:r>
              <a:rPr lang="en-US" sz="2400" dirty="0" err="1"/>
              <a:t>covariances</a:t>
            </a:r>
            <a:endParaRPr lang="en-US" sz="2400" dirty="0"/>
          </a:p>
          <a:p>
            <a:pPr lvl="1"/>
            <a:r>
              <a:rPr lang="en-US" sz="2000" dirty="0"/>
              <a:t>Visualize within-group </a:t>
            </a:r>
            <a:r>
              <a:rPr lang="en-US" sz="2000" b="1" dirty="0"/>
              <a:t>S</a:t>
            </a:r>
            <a:r>
              <a:rPr lang="en-US" sz="2000" baseline="-25000" dirty="0"/>
              <a:t>i</a:t>
            </a:r>
            <a:r>
              <a:rPr lang="en-US" sz="2000" dirty="0"/>
              <a:t> and pooled </a:t>
            </a:r>
            <a:r>
              <a:rPr lang="en-US" sz="2000" b="1" dirty="0" err="1"/>
              <a:t>S</a:t>
            </a:r>
            <a:r>
              <a:rPr lang="en-US" sz="2000" baseline="-25000" dirty="0" err="1"/>
              <a:t>p</a:t>
            </a:r>
            <a:r>
              <a:rPr lang="en-US" sz="2000" dirty="0"/>
              <a:t> by data ellipses</a:t>
            </a:r>
          </a:p>
          <a:p>
            <a:pPr lvl="1"/>
            <a:r>
              <a:rPr lang="en-US" sz="2000" dirty="0"/>
              <a:t>Visualize Box’s M test by simple dot plot of |</a:t>
            </a:r>
            <a:r>
              <a:rPr lang="en-US" sz="2000" b="1" dirty="0" err="1"/>
              <a:t>S</a:t>
            </a:r>
            <a:r>
              <a:rPr lang="en-US" sz="2000" baseline="-25000" dirty="0" err="1"/>
              <a:t>p</a:t>
            </a:r>
            <a:r>
              <a:rPr lang="en-US" sz="2000" dirty="0" err="1"/>
              <a:t>|and</a:t>
            </a:r>
            <a:r>
              <a:rPr lang="en-US" sz="2000" dirty="0"/>
              <a:t> |</a:t>
            </a:r>
            <a:r>
              <a:rPr lang="en-US" sz="2000" b="1" dirty="0"/>
              <a:t>S</a:t>
            </a:r>
            <a:r>
              <a:rPr lang="en-US" sz="2000" baseline="-25000" dirty="0"/>
              <a:t>i</a:t>
            </a:r>
            <a:r>
              <a:rPr lang="en-US" sz="2000" dirty="0"/>
              <a:t>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Neuro-cognitive measures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32398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library(</a:t>
            </a:r>
            <a:r>
              <a:rPr lang="en-US" sz="1400" dirty="0" err="1">
                <a:latin typeface="SAS Monospace" panose="020B0609020202020204" pitchFamily="49" charset="0"/>
              </a:rPr>
              <a:t>heplots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library(</a:t>
            </a:r>
            <a:r>
              <a:rPr lang="en-US" sz="1400" dirty="0" err="1">
                <a:latin typeface="SAS Monospace" panose="020B0609020202020204" pitchFamily="49" charset="0"/>
              </a:rPr>
              <a:t>candisc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data(</a:t>
            </a:r>
            <a:r>
              <a:rPr lang="en-US" sz="1400" dirty="0" err="1">
                <a:latin typeface="SAS Monospace" panose="020B0609020202020204" pitchFamily="49" charset="0"/>
              </a:rPr>
              <a:t>NeuroCog</a:t>
            </a:r>
            <a:r>
              <a:rPr lang="en-US" sz="1400" dirty="0">
                <a:latin typeface="SAS Monospace" panose="020B0609020202020204" pitchFamily="49" charset="0"/>
              </a:rPr>
              <a:t>, package="</a:t>
            </a:r>
            <a:r>
              <a:rPr lang="en-US" sz="1400" dirty="0" err="1">
                <a:latin typeface="SAS Monospace" panose="020B0609020202020204" pitchFamily="49" charset="0"/>
              </a:rPr>
              <a:t>heplots</a:t>
            </a:r>
            <a:r>
              <a:rPr lang="en-US" sz="1400" dirty="0">
                <a:latin typeface="SAS Monospace" panose="020B0609020202020204" pitchFamily="49" charset="0"/>
              </a:rPr>
              <a:t>")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SAS Monospace" panose="020B0609020202020204" pitchFamily="49" charset="0"/>
              </a:rPr>
              <a:t># fit the MANOVA model, test hypotheses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NC.mlm</a:t>
            </a:r>
            <a:r>
              <a:rPr lang="en-US" sz="1400" dirty="0">
                <a:latin typeface="SAS Monospace" panose="020B0609020202020204" pitchFamily="49" charset="0"/>
              </a:rPr>
              <a:t>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(Speed, Attention, Memory, Verbal, </a:t>
            </a:r>
            <a:r>
              <a:rPr lang="en-US" sz="1400" dirty="0" err="1">
                <a:latin typeface="SAS Monospace" panose="020B0609020202020204" pitchFamily="49" charset="0"/>
              </a:rPr>
              <a:t>Visual,ProbSolv</a:t>
            </a:r>
            <a:r>
              <a:rPr lang="en-US" sz="1400" dirty="0">
                <a:latin typeface="SAS Monospace" panose="020B0609020202020204" pitchFamily="49" charset="0"/>
              </a:rPr>
              <a:t>) ~ </a:t>
            </a:r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,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data=</a:t>
            </a:r>
            <a:r>
              <a:rPr lang="en-US" sz="1400" dirty="0" err="1">
                <a:latin typeface="SAS Monospace" panose="020B0609020202020204" pitchFamily="49" charset="0"/>
              </a:rPr>
              <a:t>NeuroCog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NC.mlm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  2    0.2992   6.8902     12    470 1.562e-11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5181600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the groups differ.  But how?</a:t>
            </a:r>
          </a:p>
          <a:p>
            <a:r>
              <a:rPr lang="en-US" dirty="0"/>
              <a:t>What about the research hypotheses?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3520" y="5105400"/>
            <a:ext cx="33528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contrasts(</a:t>
            </a:r>
            <a:r>
              <a:rPr lang="en-US" sz="1400" dirty="0" err="1">
                <a:latin typeface="SAS Monospace" panose="020B0609020202020204" pitchFamily="49" charset="0"/>
              </a:rPr>
              <a:t>NeuroCog$Dx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[,1] [,2]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Schizophrenia   -0.5    1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Schizoaffective -0.5   -1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Control          1.0    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36720" y="5690175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62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Neuro</a:t>
            </a:r>
            <a:r>
              <a:rPr lang="en-US" dirty="0"/>
              <a:t>-cognitive measures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8054" y="1972392"/>
            <a:ext cx="8229600" cy="418576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print(</a:t>
            </a:r>
            <a:r>
              <a:rPr lang="en-US" sz="1400" dirty="0" err="1">
                <a:latin typeface="Lucida Console" pitchFamily="49" charset="0"/>
              </a:rPr>
              <a:t>linearHypothesis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NC.mlm</a:t>
            </a:r>
            <a:r>
              <a:rPr lang="en-US" sz="1400" dirty="0">
                <a:latin typeface="Lucida Console" pitchFamily="49" charset="0"/>
              </a:rPr>
              <a:t>, "Dx1"), SSP=FALSE)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Multivariate Tests: </a:t>
            </a:r>
          </a:p>
          <a:p>
            <a:r>
              <a:rPr lang="en-US" sz="1400" dirty="0">
                <a:latin typeface="Lucida Console" pitchFamily="49" charset="0"/>
              </a:rPr>
              <a:t>          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           1     0.289     15.9      6    234 2.8e-15 ***</a:t>
            </a:r>
          </a:p>
          <a:p>
            <a:r>
              <a:rPr lang="en-US" sz="1400" dirty="0" err="1">
                <a:latin typeface="Lucida Console" pitchFamily="49" charset="0"/>
              </a:rPr>
              <a:t>Wilks</a:t>
            </a:r>
            <a:r>
              <a:rPr lang="en-US" sz="1400" dirty="0">
                <a:latin typeface="Lucida Console" pitchFamily="49" charset="0"/>
              </a:rPr>
              <a:t>             1     0.711     15.9      6    234 2.8e-15 ***</a:t>
            </a:r>
          </a:p>
          <a:p>
            <a:r>
              <a:rPr lang="en-US" sz="1400" dirty="0" err="1">
                <a:latin typeface="Lucida Console" pitchFamily="49" charset="0"/>
              </a:rPr>
              <a:t>Hotelling-Lawley</a:t>
            </a:r>
            <a:r>
              <a:rPr lang="en-US" sz="1400" dirty="0">
                <a:latin typeface="Lucida Console" pitchFamily="49" charset="0"/>
              </a:rPr>
              <a:t>  1     0.407     15.9      6    234 2.8e-15 ***</a:t>
            </a:r>
          </a:p>
          <a:p>
            <a:r>
              <a:rPr lang="en-US" sz="1400" dirty="0">
                <a:latin typeface="Lucida Console" pitchFamily="49" charset="0"/>
              </a:rPr>
              <a:t>Roy               1     0.407     15.9      6    234 2.8e-15 ***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&gt; print(</a:t>
            </a:r>
            <a:r>
              <a:rPr lang="en-US" sz="1400" dirty="0" err="1">
                <a:latin typeface="Lucida Console" pitchFamily="49" charset="0"/>
              </a:rPr>
              <a:t>linearHypothesis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NC.mlm</a:t>
            </a:r>
            <a:r>
              <a:rPr lang="en-US" sz="1400" dirty="0">
                <a:latin typeface="Lucida Console" pitchFamily="49" charset="0"/>
              </a:rPr>
              <a:t>, "Dx2"), SSP=FALSE)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Multivariate Tests: </a:t>
            </a:r>
          </a:p>
          <a:p>
            <a:r>
              <a:rPr lang="en-US" sz="1400" dirty="0">
                <a:latin typeface="Lucida Console" pitchFamily="49" charset="0"/>
              </a:rPr>
              <a:t>          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</a:t>
            </a:r>
          </a:p>
          <a:p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           1     0.006    0.249      6    234   0.96</a:t>
            </a:r>
          </a:p>
          <a:p>
            <a:r>
              <a:rPr lang="en-US" sz="1400" dirty="0" err="1">
                <a:latin typeface="Lucida Console" pitchFamily="49" charset="0"/>
              </a:rPr>
              <a:t>Wilks</a:t>
            </a:r>
            <a:r>
              <a:rPr lang="en-US" sz="1400" dirty="0">
                <a:latin typeface="Lucida Console" pitchFamily="49" charset="0"/>
              </a:rPr>
              <a:t>             1     0.994    0.249      6    234   0.96</a:t>
            </a:r>
          </a:p>
          <a:p>
            <a:r>
              <a:rPr lang="en-US" sz="1400" dirty="0" err="1">
                <a:latin typeface="Lucida Console" pitchFamily="49" charset="0"/>
              </a:rPr>
              <a:t>Hotelling-Lawley</a:t>
            </a:r>
            <a:r>
              <a:rPr lang="en-US" sz="1400" dirty="0">
                <a:latin typeface="Lucida Console" pitchFamily="49" charset="0"/>
              </a:rPr>
              <a:t>  1     0.006    0.249      6    234   0.96</a:t>
            </a:r>
          </a:p>
          <a:p>
            <a:r>
              <a:rPr lang="en-US" sz="1400" dirty="0">
                <a:latin typeface="Lucida Console" pitchFamily="49" charset="0"/>
              </a:rPr>
              <a:t>Roy               1     0.006    0.249      6    234   0.96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simple result: Control </a:t>
            </a:r>
            <a:r>
              <a:rPr lang="en-US" b="1" dirty="0">
                <a:sym typeface="Symbol"/>
              </a:rPr>
              <a:t></a:t>
            </a:r>
            <a:r>
              <a:rPr lang="en-US" dirty="0">
                <a:sym typeface="Symbol"/>
              </a:rPr>
              <a:t> (Schizophrenia   Schizoaffective)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78068" y="3059668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7818143" y="5181600"/>
            <a:ext cx="445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3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in data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7" y="2286005"/>
            <a:ext cx="3297143" cy="329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23" y="2286000"/>
            <a:ext cx="3840000" cy="38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219200"/>
            <a:ext cx="3810000" cy="6924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# Bivariate view for any 2 responses:</a:t>
            </a:r>
          </a:p>
          <a:p>
            <a:r>
              <a:rPr lang="en-US" sz="1600" dirty="0" err="1">
                <a:latin typeface="SAS Monospace" panose="020B0609020202020204" pitchFamily="49" charset="0"/>
              </a:rPr>
              <a:t>heplot</a:t>
            </a:r>
            <a:r>
              <a:rPr lang="en-US" sz="1600" dirty="0">
                <a:latin typeface="SAS Monospace" panose="020B0609020202020204" pitchFamily="49" charset="0"/>
              </a:rPr>
              <a:t>(</a:t>
            </a:r>
            <a:r>
              <a:rPr lang="en-US" sz="1600" dirty="0" err="1">
                <a:latin typeface="SAS Monospace" panose="020B0609020202020204" pitchFamily="49" charset="0"/>
              </a:rPr>
              <a:t>NC.mlm</a:t>
            </a:r>
            <a:r>
              <a:rPr lang="en-US" sz="1600" dirty="0">
                <a:latin typeface="SAS Monospace" panose="020B0609020202020204" pitchFamily="49" charset="0"/>
              </a:rPr>
              <a:t>, </a:t>
            </a:r>
            <a:r>
              <a:rPr lang="en-US" sz="1600" dirty="0" err="1">
                <a:latin typeface="SAS Monospace" panose="020B0609020202020204" pitchFamily="49" charset="0"/>
              </a:rPr>
              <a:t>var</a:t>
            </a:r>
            <a:r>
              <a:rPr lang="en-US" sz="1600" dirty="0">
                <a:latin typeface="SAS Monospace" panose="020B0609020202020204" pitchFamily="49" charset="0"/>
              </a:rPr>
              <a:t>=1:2,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219200"/>
            <a:ext cx="3962400" cy="6924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# HE plot matrix: for all responses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pairs(</a:t>
            </a:r>
            <a:r>
              <a:rPr lang="en-US" sz="1600" dirty="0" err="1">
                <a:latin typeface="SAS Monospace" panose="020B0609020202020204" pitchFamily="49" charset="0"/>
              </a:rPr>
              <a:t>NC.mlm</a:t>
            </a:r>
            <a:r>
              <a:rPr lang="en-US" sz="1600" dirty="0">
                <a:latin typeface="SAS Monospace" panose="020B0609020202020204" pitchFamily="49" charset="0"/>
              </a:rPr>
              <a:t>, ...)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3828370" y="2362200"/>
            <a:ext cx="89603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828370" y="3581400"/>
            <a:ext cx="89603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577434"/>
            <a:ext cx="3666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Wow! All </a:t>
            </a:r>
            <a:r>
              <a:rPr lang="en-US" dirty="0" err="1"/>
              <a:t>neuro</a:t>
            </a:r>
            <a:r>
              <a:rPr lang="en-US" dirty="0"/>
              <a:t>-cog measures highly correlated in group means!</a:t>
            </a:r>
          </a:p>
          <a:p>
            <a:r>
              <a:rPr lang="en-US" dirty="0"/>
              <a:t>Only 1 dim. of </a:t>
            </a:r>
            <a:r>
              <a:rPr lang="en-US" b="1" dirty="0"/>
              <a:t>H</a:t>
            </a:r>
            <a:r>
              <a:rPr lang="en-US" dirty="0"/>
              <a:t> variation</a:t>
            </a:r>
          </a:p>
        </p:txBody>
      </p:sp>
    </p:spTree>
    <p:extLst>
      <p:ext uri="{BB962C8B-B14F-4D97-AF65-F5344CB8AC3E}">
        <p14:creationId xmlns:p14="http://schemas.microsoft.com/office/powerpoint/2010/main" val="145238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in canonical space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85" y="1143000"/>
            <a:ext cx="796571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00754"/>
            <a:ext cx="5405714" cy="33942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1514" y="3276600"/>
            <a:ext cx="26714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Very simple interpretation</a:t>
            </a:r>
          </a:p>
          <a:p>
            <a:endParaRPr lang="en-US" sz="1600" dirty="0"/>
          </a:p>
          <a:p>
            <a:r>
              <a:rPr lang="en-US" sz="1600" dirty="0"/>
              <a:t>Can1: normal vs. others</a:t>
            </a:r>
          </a:p>
          <a:p>
            <a:r>
              <a:rPr lang="en-US" sz="1600" dirty="0"/>
              <a:t>All </a:t>
            </a:r>
            <a:r>
              <a:rPr lang="en-US" sz="1600" dirty="0" err="1"/>
              <a:t>vars</a:t>
            </a:r>
            <a:r>
              <a:rPr lang="en-US" sz="1600" dirty="0"/>
              <a:t> highly correlated; </a:t>
            </a:r>
          </a:p>
          <a:p>
            <a:endParaRPr lang="en-US" sz="1600" dirty="0"/>
          </a:p>
          <a:p>
            <a:r>
              <a:rPr lang="en-US" sz="1600" dirty="0"/>
              <a:t>Can2: only 1.5%, NS; but perhaps suggestive </a:t>
            </a:r>
          </a:p>
        </p:txBody>
      </p:sp>
    </p:spTree>
    <p:extLst>
      <p:ext uri="{BB962C8B-B14F-4D97-AF65-F5344CB8AC3E}">
        <p14:creationId xmlns:p14="http://schemas.microsoft.com/office/powerpoint/2010/main" val="263853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canonical HE plots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143000"/>
            <a:ext cx="7779525" cy="1748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200"/>
            <a:ext cx="5405714" cy="34342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8400" y="3276600"/>
            <a:ext cx="2438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multivariate “juicer”</a:t>
            </a:r>
          </a:p>
          <a:p>
            <a:endParaRPr lang="en-US" sz="1600" dirty="0"/>
          </a:p>
          <a:p>
            <a:r>
              <a:rPr lang="en-US" sz="1600" dirty="0"/>
              <a:t>Shows just group means, H ellipse &amp; E ellipse </a:t>
            </a:r>
          </a:p>
          <a:p>
            <a:endParaRPr lang="en-US" sz="1600" dirty="0"/>
          </a:p>
          <a:p>
            <a:r>
              <a:rPr lang="en-US" sz="1600" dirty="0"/>
              <a:t>Variable vectors offer interpretation of Can dimensions.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7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cognitive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These measures deal with the person’s perception and cognitive processing of emotions of others</a:t>
            </a:r>
          </a:p>
          <a:p>
            <a:pPr lvl="1"/>
            <a:r>
              <a:rPr lang="en-US" sz="2400" dirty="0"/>
              <a:t>Scales: managing emotions, theory of mind, externalizing bias, personalizing bias</a:t>
            </a:r>
          </a:p>
          <a:p>
            <a:r>
              <a:rPr lang="en-US" sz="2800" dirty="0"/>
              <a:t>Questions:</a:t>
            </a:r>
          </a:p>
          <a:p>
            <a:pPr lvl="1"/>
            <a:r>
              <a:rPr lang="en-US" sz="2000" dirty="0"/>
              <a:t>Do these differentiate normal from patient groups?</a:t>
            </a:r>
          </a:p>
          <a:p>
            <a:pPr lvl="1"/>
            <a:r>
              <a:rPr lang="en-US" sz="2000" dirty="0"/>
              <a:t>Can they distinguish between schizophrenic &amp; schizoaffective</a:t>
            </a:r>
          </a:p>
          <a:p>
            <a:pPr lvl="1"/>
            <a:r>
              <a:rPr lang="en-US" sz="2000" dirty="0"/>
              <a:t>If so, this could be a major finding.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2672"/>
      </p:ext>
    </p:extLst>
  </p:cSld>
  <p:clrMapOvr>
    <a:masterClrMapping/>
  </p:clrMapOvr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42899</TotalTime>
  <Words>4006</Words>
  <Application>Microsoft Office PowerPoint</Application>
  <PresentationFormat>On-screen Show (4:3)</PresentationFormat>
  <Paragraphs>503</Paragraphs>
  <Slides>37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 Math</vt:lpstr>
      <vt:lpstr>Lucida Console</vt:lpstr>
      <vt:lpstr>SAS Monospace</vt:lpstr>
      <vt:lpstr>Wingdings</vt:lpstr>
      <vt:lpstr>CHF</vt:lpstr>
      <vt:lpstr>Equation</vt:lpstr>
      <vt:lpstr>Visualizing Linear Models:  An R Bag of Tricks Session 3: Examples &amp; Extensions</vt:lpstr>
      <vt:lpstr>Today’s topics</vt:lpstr>
      <vt:lpstr>Ex: Neuro- &amp; Social-Cognitive measures in psychiatric groups</vt:lpstr>
      <vt:lpstr>Neuro-cognitive measures</vt:lpstr>
      <vt:lpstr>Neuro-cognitive measures</vt:lpstr>
      <vt:lpstr>Visualize me: in data space</vt:lpstr>
      <vt:lpstr>Visualize me: in canonical space</vt:lpstr>
      <vt:lpstr>Visualize me: canonical HE plots</vt:lpstr>
      <vt:lpstr>Social cognitive measures</vt:lpstr>
      <vt:lpstr>Social cognitive measures</vt:lpstr>
      <vt:lpstr>Visualize me: data space</vt:lpstr>
      <vt:lpstr>Visualize me: canonical space</vt:lpstr>
      <vt:lpstr>Model checking &amp; remedies</vt:lpstr>
      <vt:lpstr>Social cog: cqplot</vt:lpstr>
      <vt:lpstr>Social cog: Influence</vt:lpstr>
      <vt:lpstr>Robust MLMs</vt:lpstr>
      <vt:lpstr>Robust MLMs</vt:lpstr>
      <vt:lpstr>Robust MLMs: Pottery data</vt:lpstr>
      <vt:lpstr>MMRA example: PA tasks &amp; ability</vt:lpstr>
      <vt:lpstr>Why not univariate models?</vt:lpstr>
      <vt:lpstr>MANOVA tests</vt:lpstr>
      <vt:lpstr>Visualize me!</vt:lpstr>
      <vt:lpstr>pairs.mlm() plot</vt:lpstr>
      <vt:lpstr>Canonical correlations</vt:lpstr>
      <vt:lpstr>Visualize CCA in HE plot</vt:lpstr>
      <vt:lpstr>MANCOVA &amp; homogeneity of regression</vt:lpstr>
      <vt:lpstr>MANCOVA</vt:lpstr>
      <vt:lpstr>Visualize effects</vt:lpstr>
      <vt:lpstr>Fit model with interactions</vt:lpstr>
      <vt:lpstr>Test interactions</vt:lpstr>
      <vt:lpstr>Fit separate models</vt:lpstr>
      <vt:lpstr>Homogeneity of (co)variances</vt:lpstr>
      <vt:lpstr>Visualizing covariance matrices</vt:lpstr>
      <vt:lpstr>View all pairs</vt:lpstr>
      <vt:lpstr>Visualize in PCA space</vt:lpstr>
      <vt:lpstr>Visualizing Box’s M test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lecture3</dc:title>
  <dc:creator>Michael Friendly</dc:creator>
  <cp:lastModifiedBy>Michael L Friendly</cp:lastModifiedBy>
  <cp:revision>197</cp:revision>
  <dcterms:created xsi:type="dcterms:W3CDTF">2020-08-24T13:25:42Z</dcterms:created>
  <dcterms:modified xsi:type="dcterms:W3CDTF">2020-10-14T19:48:45Z</dcterms:modified>
</cp:coreProperties>
</file>