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5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E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0A9CA9-3696-4DDF-AFB8-516AFBEE3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000"/>
              <a:t>Travels in 3D space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2DF58C-7F01-432C-B79A-DFD228F82A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543800" cy="1752600"/>
          </a:xfrm>
        </p:spPr>
        <p:txBody>
          <a:bodyPr/>
          <a:lstStyle/>
          <a:p>
            <a:r>
              <a:rPr lang="en-US" altLang="en-US" sz="3200"/>
              <a:t>Data ellipsoids, biplots, and rgl movies</a:t>
            </a:r>
          </a:p>
          <a:p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01D9F5E-F424-487A-9F80-89F3FC658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Biplot movie: rotation to PC coordinates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039D606-6505-4A97-B16B-29B1A20DCF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1534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Box 7">
            <a:extLst>
              <a:ext uri="{FF2B5EF4-FFF2-40B4-BE49-F238E27FC236}">
                <a16:creationId xmlns:a16="http://schemas.microsoft.com/office/drawing/2014/main" id="{D21E3A83-651A-474F-B265-FD35BB57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80010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 &lt;-par3dinterp( 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M2),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</a:t>
            </a:r>
            <a:r>
              <a:rPr lang="en-US" altLang="en-US" sz="1400" dirty="0" err="1">
                <a:latin typeface="Courier New" panose="02070309020205020404" pitchFamily="49" charset="0"/>
              </a:rPr>
              <a:t>interp</a:t>
            </a:r>
            <a:r>
              <a:rPr lang="en-US" altLang="en-US" sz="1400" dirty="0">
                <a:latin typeface="Courier New" panose="02070309020205020404" pitchFamily="49" charset="0"/>
              </a:rPr>
              <a:t>, duration=4, fps=8, movie="biplot3d-iris")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E77CB34C-4BDB-4824-A8CA-7B5C9BE41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Grand tour: Interpolation thru multiple views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A657D51-1BF3-4360-BF5F-67CA0A598D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19200"/>
            <a:ext cx="81534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7">
            <a:extLst>
              <a:ext uri="{FF2B5EF4-FFF2-40B4-BE49-F238E27FC236}">
                <a16:creationId xmlns:a16="http://schemas.microsoft.com/office/drawing/2014/main" id="{4B38FB6A-D858-4F0B-9D6D-F1E8165B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943600"/>
            <a:ext cx="8534400" cy="73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interp3 &lt;-par3dinterp(</a:t>
            </a:r>
            <a:r>
              <a:rPr lang="en-US" altLang="en-US" sz="14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400" dirty="0">
                <a:latin typeface="Courier New" panose="02070309020205020404" pitchFamily="49" charset="0"/>
              </a:rPr>
              <a:t>=list(M1, M2, M3, M4, M3, M2, M1),  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                  extrapolate="constant", method="linear" 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movie3d(interp3, duration=6, fps=8, movie="biplot3d-iris3", </a:t>
            </a:r>
            <a:r>
              <a:rPr lang="en-US" altLang="en-US" sz="1400" dirty="0" err="1">
                <a:latin typeface="Courier New" panose="02070309020205020404" pitchFamily="49" charset="0"/>
              </a:rPr>
              <a:t>dir</a:t>
            </a:r>
            <a:r>
              <a:rPr lang="en-US" altLang="en-US" sz="1400" dirty="0">
                <a:latin typeface="Courier New" panose="02070309020205020404" pitchFamily="49" charset="0"/>
              </a:rPr>
              <a:t>="../</a:t>
            </a:r>
            <a:r>
              <a:rPr lang="en-US" altLang="en-US" sz="1400" dirty="0" err="1">
                <a:latin typeface="Courier New" panose="02070309020205020404" pitchFamily="49" charset="0"/>
              </a:rPr>
              <a:t>anim</a:t>
            </a:r>
            <a:r>
              <a:rPr lang="en-US" altLang="en-US" sz="14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76045C50-3479-4389-9B59-8BCE06C5A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in PCA space: bpca package</a:t>
            </a: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92DD3FC0-A73C-4400-A37C-500FE23842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B8F533-079D-4C37-A48E-F9A3B37C3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Prelude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9F5460-8BC7-417F-9C93-E0F0FF844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Multivariate data often needs &gt; 2D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Usually reduced to multiple 2D views (</a:t>
            </a:r>
            <a:r>
              <a:rPr lang="en-US" altLang="en-US" sz="2400" dirty="0" err="1"/>
              <a:t>scatplot</a:t>
            </a:r>
            <a:r>
              <a:rPr lang="en-US" altLang="en-US" sz="2400" dirty="0"/>
              <a:t> matrix)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Static 3D visualization often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Badly rendered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control of perspective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Lacks direct manipulation of viewpoint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Dynamic 3D visualization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ggobi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rggobi</a:t>
            </a:r>
            <a:r>
              <a:rPr lang="en-US" altLang="en-US" sz="2400" dirty="0"/>
              <a:t> – powerful dynamic graphics, but crummy rendering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/>
              <a:t>rgl</a:t>
            </a:r>
            <a:r>
              <a:rPr lang="en-US" altLang="en-US" sz="2400" dirty="0"/>
              <a:t> – beautiful rendering, good interactive control of perspective, viewpoint, etc., weak 3D “tours”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Goal: Explore 3D vis &amp; animation with </a:t>
            </a:r>
            <a:r>
              <a:rPr lang="en-US" altLang="en-US" sz="2800" dirty="0" err="1"/>
              <a:t>rgl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E78-6FAE-4E5E-8F17-7327726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animation: 2D + time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ACFBF91-BD77-48D5-B763-F8610B64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1" y="2316162"/>
            <a:ext cx="5339830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DA970-1FD8-4E45-B4FA-654A5A214C50}"/>
              </a:ext>
            </a:extLst>
          </p:cNvPr>
          <p:cNvSpPr txBox="1"/>
          <p:nvPr/>
        </p:nvSpPr>
        <p:spPr>
          <a:xfrm>
            <a:off x="304800" y="11430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is the direction along which points have max.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Equivalently, the perp. deviations from the line have min. residual 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2009-E164-4984-B302-A408A1C75D38}"/>
              </a:ext>
            </a:extLst>
          </p:cNvPr>
          <p:cNvSpPr txBox="1"/>
          <p:nvPr/>
        </p:nvSpPr>
        <p:spPr>
          <a:xfrm>
            <a:off x="304800" y="2438400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each </a:t>
            </a:r>
            <a:r>
              <a:rPr lang="en-US" dirty="0" err="1"/>
              <a:t>pt</a:t>
            </a:r>
            <a:r>
              <a:rPr lang="en-US" dirty="0"/>
              <a:t> connected to a possible PC1 line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~ deviation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Forces balance, naturally seek the min. residual SS position.</a:t>
            </a:r>
          </a:p>
          <a:p>
            <a:endParaRPr lang="en-US" dirty="0"/>
          </a:p>
          <a:p>
            <a:r>
              <a:rPr lang="en-US" dirty="0"/>
              <a:t>Voila, QED!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visual proof</a:t>
            </a:r>
          </a:p>
        </p:txBody>
      </p:sp>
    </p:spTree>
    <p:extLst>
      <p:ext uri="{BB962C8B-B14F-4D97-AF65-F5344CB8AC3E}">
        <p14:creationId xmlns:p14="http://schemas.microsoft.com/office/powerpoint/2010/main" val="202893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0E918FC6-C67D-4EA5-9F6A-121AD3EBE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Iris data: rgl:::plot3d()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9E8B977F-1D5E-46F7-93E0-F2EBC48BD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BA4C061C-E79C-4421-A9EB-0F87603A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19800"/>
            <a:ext cx="7924800" cy="67786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data(iris); library(</a:t>
            </a:r>
            <a:r>
              <a:rPr lang="en-US" altLang="en-US" sz="1200" dirty="0" err="1">
                <a:latin typeface="Courier New" panose="02070309020205020404" pitchFamily="49" charset="0"/>
              </a:rPr>
              <a:t>rgl</a:t>
            </a:r>
            <a:r>
              <a:rPr lang="en-US" altLang="en-US" sz="1200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col &lt;-c("blue", "green", "red")[</a:t>
            </a:r>
            <a:r>
              <a:rPr lang="en-US" altLang="en-US" sz="1200" dirty="0" err="1">
                <a:latin typeface="Courier New" panose="02070309020205020404" pitchFamily="49" charset="0"/>
              </a:rPr>
              <a:t>iris$Species</a:t>
            </a:r>
            <a:r>
              <a:rPr lang="en-US" altLang="en-US" sz="1200" dirty="0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plot3d(iris, type="s", size=0.4, col=col, </a:t>
            </a:r>
            <a:r>
              <a:rPr lang="en-US" altLang="en-US" sz="1200" dirty="0" err="1">
                <a:latin typeface="Courier New" panose="02070309020205020404" pitchFamily="49" charset="0"/>
              </a:rPr>
              <a:t>cex</a:t>
            </a:r>
            <a:r>
              <a:rPr lang="en-US" altLang="en-US" sz="1200" dirty="0">
                <a:latin typeface="Courier New" panose="02070309020205020404" pitchFamily="49" charset="0"/>
              </a:rPr>
              <a:t>=2, box=FALSE, aspect="iso")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768E99-1EDC-4E0E-8325-E20F6CB5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data ellipse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C1F11B2-4FDB-4A14-935C-8D9F2F1F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5">
            <a:extLst>
              <a:ext uri="{FF2B5EF4-FFF2-40B4-BE49-F238E27FC236}">
                <a16:creationId xmlns:a16="http://schemas.microsoft.com/office/drawing/2014/main" id="{F50D47D9-2620-4DB3-97BF-B93E4F0F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0"/>
            <a:ext cx="7924800" cy="476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 &lt;- 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(iris); mu &lt;- mean(iris)</a:t>
            </a:r>
          </a:p>
          <a:p>
            <a:pPr>
              <a:spcBef>
                <a:spcPct val="1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plot3d( ellipse3d(</a:t>
            </a:r>
            <a:r>
              <a:rPr lang="en-US" altLang="en-US" sz="1200" dirty="0" err="1">
                <a:latin typeface="Courier New" panose="02070309020205020404" pitchFamily="49" charset="0"/>
              </a:rPr>
              <a:t>cov</a:t>
            </a:r>
            <a:r>
              <a:rPr lang="en-US" altLang="en-US" sz="1200" dirty="0">
                <a:latin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</a:rPr>
              <a:t>centre</a:t>
            </a:r>
            <a:r>
              <a:rPr lang="en-US" altLang="en-US" sz="1200" dirty="0">
                <a:latin typeface="Courier New" panose="02070309020205020404" pitchFamily="49" charset="0"/>
              </a:rPr>
              <a:t>=mu, level=0.68), col="gray", alpha=0.2,  add =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6EB9F54D-F3AB-4CD0-9D1B-5DED3583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PC axes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BE4836FF-8E07-41DF-BEEB-EB560089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>
            <a:extLst>
              <a:ext uri="{FF2B5EF4-FFF2-40B4-BE49-F238E27FC236}">
                <a16:creationId xmlns:a16="http://schemas.microsoft.com/office/drawing/2014/main" id="{D3FC9517-6ECB-47B0-B554-553F652F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7620000" cy="762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source("c:/R/functions/ellipse3d.axes.R")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axes &lt;- ellipse3d.axes(</a:t>
            </a:r>
            <a:r>
              <a:rPr lang="en-US" altLang="en-US" sz="1400" dirty="0" err="1">
                <a:latin typeface="Courier New" panose="02070309020205020404" pitchFamily="49" charset="0"/>
              </a:rPr>
              <a:t>cov</a:t>
            </a:r>
            <a:r>
              <a:rPr lang="en-US" altLang="en-US" sz="1400" dirty="0">
                <a:latin typeface="Courier New" panose="02070309020205020404" pitchFamily="49" charset="0"/>
              </a:rPr>
              <a:t>, </a:t>
            </a:r>
            <a:r>
              <a:rPr lang="en-US" altLang="en-US" sz="1400" dirty="0" err="1">
                <a:latin typeface="Courier New" panose="02070309020205020404" pitchFamily="49" charset="0"/>
              </a:rPr>
              <a:t>centre</a:t>
            </a:r>
            <a:r>
              <a:rPr lang="en-US" altLang="en-US" sz="1400" dirty="0">
                <a:latin typeface="Courier New" panose="02070309020205020404" pitchFamily="49" charset="0"/>
              </a:rPr>
              <a:t>=mu, level=0.72, labels=TRUE)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M1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8051E72-E9E3-4205-A84D-8D8F6EC64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PC2: Biplot view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0EF69AE-E8FD-4026-A341-7D722A5C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98DD30E6-64CB-462C-B06B-E1A41A80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72200"/>
            <a:ext cx="6705600" cy="581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# hand rotate / zoom, then save current position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M2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7D67B-E399-460C-AB52-07EAC3F728E9}"/>
              </a:ext>
            </a:extLst>
          </p:cNvPr>
          <p:cNvSpPr txBox="1"/>
          <p:nvPr/>
        </p:nvSpPr>
        <p:spPr>
          <a:xfrm>
            <a:off x="393843" y="1190625"/>
            <a:ext cx="250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In PCA space, scores are uncorrelated!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797E1D-290B-4300-A82C-75719728C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PC1 &amp; PC3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6E25CA0-DF04-40A2-8DD6-011AC22E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8128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>
            <a:extLst>
              <a:ext uri="{FF2B5EF4-FFF2-40B4-BE49-F238E27FC236}">
                <a16:creationId xmlns:a16="http://schemas.microsoft.com/office/drawing/2014/main" id="{36578DA2-6067-4140-ADD9-F4098357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67818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M3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BB22CA-FDF9-4E62-BB37-225E981C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Rotate to show PC2 &amp; PC3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5A3C9B2-DA70-4AA5-996F-6644BD63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14400"/>
            <a:ext cx="7569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B31AD08B-53C8-42CE-A6A9-3D2AE8DA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0"/>
            <a:ext cx="4343400" cy="336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M4 &lt;- par3d("</a:t>
            </a:r>
            <a:r>
              <a:rPr lang="en-US" altLang="en-US" sz="1600" dirty="0" err="1">
                <a:latin typeface="Courier New" panose="02070309020205020404" pitchFamily="49" charset="0"/>
              </a:rPr>
              <a:t>userMatrix</a:t>
            </a:r>
            <a:r>
              <a:rPr lang="en-US" altLang="en-US" sz="1600" dirty="0">
                <a:latin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468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CHF</vt:lpstr>
      <vt:lpstr>Travels in 3D space</vt:lpstr>
      <vt:lpstr>Prelude</vt:lpstr>
      <vt:lpstr>PCA animation: 2D + time</vt:lpstr>
      <vt:lpstr>Iris data: rgl:::plot3d()</vt:lpstr>
      <vt:lpstr>Add data ellipse</vt:lpstr>
      <vt:lpstr>Add PC axes</vt:lpstr>
      <vt:lpstr>Rotate to show PC1 &amp; PC2: Biplot view</vt:lpstr>
      <vt:lpstr>Rotate to show PC1 &amp; PC3</vt:lpstr>
      <vt:lpstr>Rotate to show PC2 &amp; PC3</vt:lpstr>
      <vt:lpstr>Biplot movie: rotation to PC coordinates</vt:lpstr>
      <vt:lpstr>Grand tour: Interpolation thru multiple views</vt:lpstr>
      <vt:lpstr>View in PCA space: bpca package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animations</dc:title>
  <dc:creator>Psychology</dc:creator>
  <cp:lastModifiedBy>Michael L Friendly</cp:lastModifiedBy>
  <cp:revision>25</cp:revision>
  <dcterms:created xsi:type="dcterms:W3CDTF">2008-10-02T15:42:27Z</dcterms:created>
  <dcterms:modified xsi:type="dcterms:W3CDTF">2021-03-13T18:25:20Z</dcterms:modified>
</cp:coreProperties>
</file>