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337" r:id="rId4"/>
    <p:sldId id="286" r:id="rId5"/>
    <p:sldId id="338" r:id="rId6"/>
    <p:sldId id="339" r:id="rId7"/>
    <p:sldId id="340" r:id="rId8"/>
    <p:sldId id="288" r:id="rId9"/>
    <p:sldId id="326" r:id="rId10"/>
    <p:sldId id="329" r:id="rId11"/>
    <p:sldId id="333" r:id="rId12"/>
    <p:sldId id="334" r:id="rId13"/>
    <p:sldId id="335" r:id="rId14"/>
    <p:sldId id="331" r:id="rId15"/>
    <p:sldId id="341" r:id="rId16"/>
    <p:sldId id="342" r:id="rId17"/>
    <p:sldId id="289" r:id="rId18"/>
    <p:sldId id="295" r:id="rId19"/>
    <p:sldId id="290" r:id="rId20"/>
    <p:sldId id="291" r:id="rId21"/>
    <p:sldId id="292" r:id="rId22"/>
    <p:sldId id="296" r:id="rId23"/>
    <p:sldId id="336" r:id="rId24"/>
    <p:sldId id="330" r:id="rId25"/>
    <p:sldId id="293" r:id="rId26"/>
    <p:sldId id="294" r:id="rId27"/>
    <p:sldId id="297" r:id="rId28"/>
    <p:sldId id="298" r:id="rId29"/>
    <p:sldId id="299" r:id="rId30"/>
    <p:sldId id="300" r:id="rId31"/>
    <p:sldId id="301" r:id="rId32"/>
    <p:sldId id="303" r:id="rId33"/>
    <p:sldId id="332" r:id="rId34"/>
    <p:sldId id="302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0" r:id="rId50"/>
    <p:sldId id="321" r:id="rId51"/>
    <p:sldId id="322" r:id="rId52"/>
    <p:sldId id="323" r:id="rId53"/>
    <p:sldId id="327" r:id="rId54"/>
    <p:sldId id="328" r:id="rId55"/>
    <p:sldId id="324" r:id="rId56"/>
    <p:sldId id="325" r:id="rId57"/>
    <p:sldId id="287" r:id="rId5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mbria Math" panose="02040503050406030204" pitchFamily="18" charset="0"/>
      <p:regular r:id="rId64"/>
    </p:embeddedFont>
    <p:embeddedFont>
      <p:font typeface="Lucida Console" panose="020B0609040504020204" pitchFamily="49" charset="0"/>
      <p:regular r:id="rId65"/>
    </p:embeddedFont>
    <p:embeddedFont>
      <p:font typeface="Lucida Sans Typewriter" panose="020B0509030504030204" pitchFamily="49" charset="0"/>
      <p:regular r:id="rId66"/>
      <p:bold r:id="rId67"/>
      <p:italic r:id="rId68"/>
      <p:boldItalic r:id="rId69"/>
    </p:embeddedFont>
    <p:embeddedFont>
      <p:font typeface="SAS Monospace" panose="020B0609020202020204" pitchFamily="49" charset="0"/>
      <p:regular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337"/>
            <p14:sldId id="286"/>
            <p14:sldId id="338"/>
            <p14:sldId id="339"/>
            <p14:sldId id="340"/>
          </p14:sldIdLst>
        </p14:section>
        <p14:section name="Neuro-cognitive measures" id="{93ECA7A0-73E4-4458-AB6F-7A05276ED9AF}">
          <p14:sldIdLst>
            <p14:sldId id="288"/>
            <p14:sldId id="326"/>
            <p14:sldId id="329"/>
            <p14:sldId id="333"/>
            <p14:sldId id="334"/>
            <p14:sldId id="335"/>
            <p14:sldId id="331"/>
            <p14:sldId id="341"/>
            <p14:sldId id="342"/>
            <p14:sldId id="289"/>
            <p14:sldId id="295"/>
            <p14:sldId id="290"/>
            <p14:sldId id="291"/>
            <p14:sldId id="292"/>
          </p14:sldIdLst>
        </p14:section>
        <p14:section name="Social-cognitive measures" id="{65DEEF45-9B54-49FF-994B-92ACC0871BFC}">
          <p14:sldIdLst>
            <p14:sldId id="296"/>
            <p14:sldId id="336"/>
            <p14:sldId id="330"/>
            <p14:sldId id="293"/>
            <p14:sldId id="294"/>
            <p14:sldId id="297"/>
          </p14:sldIdLst>
        </p14:section>
        <p14:section name="Model checking" id="{60A1974D-4B80-46D4-B2DB-6ECBA6B821C6}">
          <p14:sldIdLst>
            <p14:sldId id="298"/>
            <p14:sldId id="299"/>
            <p14:sldId id="300"/>
          </p14:sldIdLst>
        </p14:section>
        <p14:section name="Robust MLMs" id="{0BB2B9B0-7600-4096-B170-2917EC578836}">
          <p14:sldIdLst>
            <p14:sldId id="301"/>
            <p14:sldId id="303"/>
            <p14:sldId id="332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Homogeneity" id="{DA1EA9D5-7120-437A-AED6-FA32C16379C2}">
          <p14:sldIdLst>
            <p14:sldId id="318"/>
            <p14:sldId id="320"/>
            <p14:sldId id="321"/>
            <p14:sldId id="322"/>
            <p14:sldId id="323"/>
          </p14:sldIdLst>
        </p14:section>
        <p14:section name="Diabetes data" id="{7CEF5A39-8B31-4771-98B6-E3E260F2EDED}">
          <p14:sldIdLst>
            <p14:sldId id="327"/>
            <p14:sldId id="328"/>
            <p14:sldId id="324"/>
            <p14:sldId id="32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 Friendly" initials="MLF" lastIdx="1" clrIdx="0">
    <p:extLst>
      <p:ext uri="{19B8F6BF-5375-455C-9EA6-DF929625EA0E}">
        <p15:presenceInfo xmlns:p15="http://schemas.microsoft.com/office/powerpoint/2012/main" userId="Michael L Frien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97" d="100"/>
          <a:sy n="97" d="100"/>
        </p:scale>
        <p:origin x="9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r.princeton.edu/workshops/Downloads/2016Jan_BroomRobinson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Oct-Nov, 2022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59B-B1E7-4D19-B08A-FEC18BF6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16A2B7A-31F7-45A1-8973-3755423B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59724"/>
            <a:ext cx="8229600" cy="196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Questions:</a:t>
            </a:r>
          </a:p>
          <a:p>
            <a:r>
              <a:rPr lang="en-US" sz="1800" dirty="0"/>
              <a:t>Do the diagnostic groups differ </a:t>
            </a:r>
            <a:r>
              <a:rPr lang="en-US" sz="1800" dirty="0">
                <a:solidFill>
                  <a:srgbClr val="FF0000"/>
                </a:solidFill>
              </a:rPr>
              <a:t>collectively</a:t>
            </a:r>
            <a:r>
              <a:rPr lang="en-US" sz="1800" dirty="0"/>
              <a:t> on the neuro-cognitive measures?</a:t>
            </a:r>
          </a:p>
          <a:p>
            <a:r>
              <a:rPr lang="en-US" sz="1800" dirty="0"/>
              <a:t>How do group differences relate to </a:t>
            </a:r>
            <a:r>
              <a:rPr lang="en-US" sz="1800" dirty="0">
                <a:solidFill>
                  <a:srgbClr val="FF0000"/>
                </a:solidFill>
              </a:rPr>
              <a:t>research hypotheses</a:t>
            </a:r>
            <a:r>
              <a:rPr lang="en-US" sz="1800" dirty="0"/>
              <a:t>?</a:t>
            </a:r>
          </a:p>
          <a:p>
            <a:r>
              <a:rPr lang="en-US" sz="1800" dirty="0"/>
              <a:t>How many </a:t>
            </a:r>
            <a:r>
              <a:rPr lang="en-US" sz="1800" dirty="0">
                <a:solidFill>
                  <a:srgbClr val="FF0000"/>
                </a:solidFill>
              </a:rPr>
              <a:t>dimensions</a:t>
            </a:r>
            <a:r>
              <a:rPr lang="en-US" sz="1800" dirty="0"/>
              <a:t> (aspects) are reflected in the differences among means?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E5040-EA82-4746-A209-32CE8D2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E4487A-BF8A-4082-AE84-226C045AA554}"/>
              </a:ext>
            </a:extLst>
          </p:cNvPr>
          <p:cNvGrpSpPr/>
          <p:nvPr/>
        </p:nvGrpSpPr>
        <p:grpSpPr>
          <a:xfrm>
            <a:off x="457200" y="1219200"/>
            <a:ext cx="8229600" cy="2973078"/>
            <a:chOff x="457200" y="1219200"/>
            <a:chExt cx="8229600" cy="2973078"/>
          </a:xfrm>
          <a:solidFill>
            <a:schemeClr val="bg1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164967-0EB7-4964-9EFE-DFC298AD73FD}"/>
                </a:ext>
              </a:extLst>
            </p:cNvPr>
            <p:cNvSpPr txBox="1"/>
            <p:nvPr/>
          </p:nvSpPr>
          <p:spPr>
            <a:xfrm>
              <a:off x="457200" y="1797999"/>
              <a:ext cx="8229600" cy="193899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anose="020B0609040504020204" pitchFamily="49" charset="0"/>
                </a:rPr>
                <a:t>&gt; data(</a:t>
              </a:r>
              <a:r>
                <a:rPr lang="en-US" sz="1200" dirty="0" err="1">
                  <a:latin typeface="Lucida Console" panose="020B0609040504020204" pitchFamily="49" charset="0"/>
                </a:rPr>
                <a:t>NeuroCog</a:t>
              </a:r>
              <a:r>
                <a:rPr lang="en-US" sz="1200" dirty="0">
                  <a:latin typeface="Lucida Console" panose="020B0609040504020204" pitchFamily="49" charset="0"/>
                </a:rPr>
                <a:t>, package=“</a:t>
              </a:r>
              <a:r>
                <a:rPr lang="en-US" sz="1200" dirty="0" err="1">
                  <a:latin typeface="Lucida Console" panose="020B0609040504020204" pitchFamily="49" charset="0"/>
                </a:rPr>
                <a:t>heplots</a:t>
              </a:r>
              <a:r>
                <a:rPr lang="en-US" sz="1200" dirty="0">
                  <a:latin typeface="Lucida Console" panose="020B0609040504020204" pitchFamily="49" charset="0"/>
                </a:rPr>
                <a:t>”)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&gt; car::some(</a:t>
              </a:r>
              <a:r>
                <a:rPr lang="en-US" sz="1200" dirty="0" err="1">
                  <a:latin typeface="Lucida Console" panose="020B0609040504020204" pitchFamily="49" charset="0"/>
                </a:rPr>
                <a:t>NeuroCog</a:t>
              </a:r>
              <a:r>
                <a:rPr lang="en-US" sz="1200" dirty="0">
                  <a:latin typeface="Lucida Console" panose="020B0609040504020204" pitchFamily="49" charset="0"/>
                </a:rPr>
                <a:t>)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                 Dx Speed Attention Memory Verbal Visual </a:t>
              </a:r>
              <a:r>
                <a:rPr lang="en-US" sz="1200" dirty="0" err="1">
                  <a:latin typeface="Lucida Console" panose="020B0609040504020204" pitchFamily="49" charset="0"/>
                </a:rPr>
                <a:t>ProbSolv</a:t>
              </a:r>
              <a:r>
                <a:rPr lang="en-US" sz="1200" dirty="0">
                  <a:latin typeface="Lucida Console" panose="020B0609040504020204" pitchFamily="49" charset="0"/>
                </a:rPr>
                <a:t> </a:t>
              </a:r>
              <a:r>
                <a:rPr lang="en-US" sz="1200" dirty="0" err="1">
                  <a:latin typeface="Lucida Console" panose="020B0609040504020204" pitchFamily="49" charset="0"/>
                </a:rPr>
                <a:t>SocialCog</a:t>
              </a:r>
              <a:r>
                <a:rPr lang="en-US" sz="1200" dirty="0">
                  <a:latin typeface="Lucida Console" panose="020B0609040504020204" pitchFamily="49" charset="0"/>
                </a:rPr>
                <a:t> Age    Sex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14    Schizophrenia    19         9     19     33     24       39        28  44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88  Schizoaffective    27        44     24     33     26       31        36  53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105 Schizoaffective    23        41     42     48     46       29        50  52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114 Schizoaffective    41        53     47     39     30       50        63  32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130         Control    44        25     21     37     32       43        29  43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165         Control    35        35     43     53     57       37        40  30   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194         Control    47        40     53     53     40       45        49  55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F1066-731A-40D8-8417-803AAFCCAEF8}"/>
                </a:ext>
              </a:extLst>
            </p:cNvPr>
            <p:cNvSpPr txBox="1"/>
            <p:nvPr/>
          </p:nvSpPr>
          <p:spPr>
            <a:xfrm>
              <a:off x="457200" y="1219200"/>
              <a:ext cx="12192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06E83D-4763-40A9-A7FB-42193BE79B48}"/>
                </a:ext>
              </a:extLst>
            </p:cNvPr>
            <p:cNvSpPr txBox="1"/>
            <p:nvPr/>
          </p:nvSpPr>
          <p:spPr>
            <a:xfrm>
              <a:off x="685800" y="3853724"/>
              <a:ext cx="800100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   diagnostic group         --------------- neuro-cognitive measures -----------     ---------- ignored ------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3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06B5-4DED-3331-B02F-45BBC6D6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ctr">
            <a:normAutofit/>
          </a:bodyPr>
          <a:lstStyle/>
          <a:p>
            <a:r>
              <a:rPr lang="en-CA" dirty="0" err="1"/>
              <a:t>NeuroCog</a:t>
            </a:r>
            <a:r>
              <a:rPr lang="en-CA" dirty="0"/>
              <a:t>: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2B6C0-DA3B-7858-7DD9-47516A8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10B7604-93B8-4136-B9BD-D1CE89EE20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C2131-F2FC-0815-BCB5-818D0B36ED9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Always plot the data first!</a:t>
            </a:r>
          </a:p>
          <a:p>
            <a:r>
              <a:rPr lang="en-CA" dirty="0"/>
              <a:t>With boxplots, often useful to show more: jittered points show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3A635-9BFD-82D0-178A-E1A585A8DD86}"/>
              </a:ext>
            </a:extLst>
          </p:cNvPr>
          <p:cNvSpPr txBox="1"/>
          <p:nvPr/>
        </p:nvSpPr>
        <p:spPr>
          <a:xfrm>
            <a:off x="457199" y="2438400"/>
            <a:ext cx="118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can we see here?</a:t>
            </a:r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D67C4BFD-EF01-2F6A-0788-5072D2CF4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00" y="2242800"/>
            <a:ext cx="7045635" cy="44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1077-CD80-5AE9-2E81-EF134E29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CF153-7351-89D4-587C-D960595D3B4F}"/>
              </a:ext>
            </a:extLst>
          </p:cNvPr>
          <p:cNvSpPr txBox="1"/>
          <p:nvPr/>
        </p:nvSpPr>
        <p:spPr>
          <a:xfrm>
            <a:off x="609600" y="457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How did I make this plot?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Reshape the data wide </a:t>
            </a:r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 long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ggplot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() +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geom_jitter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() +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geom_boxplot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() +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facet_wrap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(~response)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84349-1FC4-5ABB-429A-B5CDF3769B27}"/>
              </a:ext>
            </a:extLst>
          </p:cNvPr>
          <p:cNvSpPr txBox="1"/>
          <p:nvPr/>
        </p:nvSpPr>
        <p:spPr>
          <a:xfrm>
            <a:off x="685800" y="1676400"/>
            <a:ext cx="7848600" cy="73866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Lucida Sans Typewriter" panose="020B0509030504030204" pitchFamily="49" charset="0"/>
              </a:rPr>
              <a:t>NC_long</a:t>
            </a:r>
            <a:r>
              <a:rPr lang="en-CA" sz="1400" dirty="0">
                <a:latin typeface="Lucida Sans Typewriter" panose="020B0509030504030204" pitchFamily="49" charset="0"/>
              </a:rPr>
              <a:t> &lt;- </a:t>
            </a:r>
            <a:r>
              <a:rPr lang="en-CA" sz="1400" dirty="0" err="1">
                <a:latin typeface="Lucida Sans Typewriter" panose="020B0509030504030204" pitchFamily="49" charset="0"/>
              </a:rPr>
              <a:t>NeuroCog</a:t>
            </a:r>
            <a:r>
              <a:rPr lang="en-CA" sz="1400" dirty="0">
                <a:latin typeface="Lucida Sans Typewriter" panose="020B0509030504030204" pitchFamily="49" charset="0"/>
              </a:rPr>
              <a:t> |&gt;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 select(-</a:t>
            </a:r>
            <a:r>
              <a:rPr lang="en-CA" sz="1400" dirty="0" err="1">
                <a:latin typeface="Lucida Sans Typewriter" panose="020B0509030504030204" pitchFamily="49" charset="0"/>
              </a:rPr>
              <a:t>SocialCog</a:t>
            </a:r>
            <a:r>
              <a:rPr lang="en-CA" sz="1400" dirty="0">
                <a:latin typeface="Lucida Sans Typewriter" panose="020B0509030504030204" pitchFamily="49" charset="0"/>
              </a:rPr>
              <a:t>, -Age, -Sex) |&gt;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 </a:t>
            </a:r>
            <a:r>
              <a:rPr lang="en-CA" sz="1400" dirty="0" err="1">
                <a:latin typeface="Lucida Sans Typewriter" panose="020B0509030504030204" pitchFamily="49" charset="0"/>
              </a:rPr>
              <a:t>tidyr</a:t>
            </a:r>
            <a:r>
              <a:rPr lang="en-CA" sz="1400" dirty="0">
                <a:latin typeface="Lucida Sans Typewriter" panose="020B0509030504030204" pitchFamily="49" charset="0"/>
              </a:rPr>
              <a:t>::gather(key = response, value = "value", </a:t>
            </a:r>
            <a:r>
              <a:rPr lang="en-CA" sz="1400" dirty="0" err="1">
                <a:latin typeface="Lucida Sans Typewriter" panose="020B0509030504030204" pitchFamily="49" charset="0"/>
              </a:rPr>
              <a:t>Speed:ProbSolv</a:t>
            </a:r>
            <a:r>
              <a:rPr lang="en-CA" sz="1400" dirty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99FCB-D5D1-1B06-A18E-51A408B1F75D}"/>
              </a:ext>
            </a:extLst>
          </p:cNvPr>
          <p:cNvSpPr txBox="1"/>
          <p:nvPr/>
        </p:nvSpPr>
        <p:spPr>
          <a:xfrm>
            <a:off x="609600" y="3048000"/>
            <a:ext cx="3657600" cy="156966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B050"/>
                </a:solidFill>
                <a:latin typeface="Lucida Sans Typewriter" panose="020B0509030504030204" pitchFamily="49" charset="0"/>
              </a:rPr>
              <a:t># show a few observations</a:t>
            </a:r>
          </a:p>
          <a:p>
            <a:r>
              <a:rPr lang="en-CA" sz="1600" dirty="0">
                <a:latin typeface="Lucida Sans Typewriter" panose="020B0509030504030204" pitchFamily="49" charset="0"/>
              </a:rPr>
              <a:t>library(</a:t>
            </a:r>
            <a:r>
              <a:rPr lang="en-CA" sz="1600" dirty="0" err="1">
                <a:latin typeface="Lucida Sans Typewriter" panose="020B0509030504030204" pitchFamily="49" charset="0"/>
              </a:rPr>
              <a:t>dplyr</a:t>
            </a:r>
            <a:r>
              <a:rPr lang="en-CA" sz="1600" dirty="0">
                <a:latin typeface="Lucida Sans Typewriter" panose="020B0509030504030204" pitchFamily="49" charset="0"/>
              </a:rPr>
              <a:t>)</a:t>
            </a:r>
          </a:p>
          <a:p>
            <a:r>
              <a:rPr lang="en-CA" sz="1600" dirty="0" err="1">
                <a:latin typeface="Lucida Sans Typewriter" panose="020B0509030504030204" pitchFamily="49" charset="0"/>
              </a:rPr>
              <a:t>NC_long</a:t>
            </a:r>
            <a:r>
              <a:rPr lang="en-CA" sz="1600" dirty="0">
                <a:latin typeface="Lucida Sans Typewriter" panose="020B0509030504030204" pitchFamily="49" charset="0"/>
              </a:rPr>
              <a:t> |&gt;</a:t>
            </a:r>
          </a:p>
          <a:p>
            <a:r>
              <a:rPr lang="en-CA" sz="1600" dirty="0">
                <a:latin typeface="Lucida Sans Typewriter" panose="020B0509030504030204" pitchFamily="49" charset="0"/>
              </a:rPr>
              <a:t>   </a:t>
            </a:r>
            <a:r>
              <a:rPr lang="en-CA" sz="1600" dirty="0" err="1">
                <a:latin typeface="Lucida Sans Typewriter" panose="020B0509030504030204" pitchFamily="49" charset="0"/>
              </a:rPr>
              <a:t>group_by</a:t>
            </a:r>
            <a:r>
              <a:rPr lang="en-CA" sz="1600" dirty="0">
                <a:latin typeface="Lucida Sans Typewriter" panose="020B0509030504030204" pitchFamily="49" charset="0"/>
              </a:rPr>
              <a:t>(Dx) |&gt;</a:t>
            </a:r>
          </a:p>
          <a:p>
            <a:r>
              <a:rPr lang="en-CA" sz="1600" dirty="0">
                <a:latin typeface="Lucida Sans Typewriter" panose="020B0509030504030204" pitchFamily="49" charset="0"/>
              </a:rPr>
              <a:t>   </a:t>
            </a:r>
            <a:r>
              <a:rPr lang="en-CA" sz="1600" dirty="0" err="1">
                <a:latin typeface="Lucida Sans Typewriter" panose="020B0509030504030204" pitchFamily="49" charset="0"/>
              </a:rPr>
              <a:t>sample_n</a:t>
            </a:r>
            <a:r>
              <a:rPr lang="en-CA" sz="1600" dirty="0">
                <a:latin typeface="Lucida Sans Typewriter" panose="020B0509030504030204" pitchFamily="49" charset="0"/>
              </a:rPr>
              <a:t>(4) |&gt; </a:t>
            </a:r>
          </a:p>
          <a:p>
            <a:r>
              <a:rPr lang="en-CA" sz="1600" dirty="0">
                <a:latin typeface="Lucida Sans Typewriter" panose="020B0509030504030204" pitchFamily="49" charset="0"/>
              </a:rPr>
              <a:t>   ungroup()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D35D-67A3-3AC5-7503-94C779BEE298}"/>
              </a:ext>
            </a:extLst>
          </p:cNvPr>
          <p:cNvSpPr txBox="1"/>
          <p:nvPr/>
        </p:nvSpPr>
        <p:spPr>
          <a:xfrm>
            <a:off x="4572000" y="3048000"/>
            <a:ext cx="3810000" cy="3170099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      </a:t>
            </a:r>
            <a:r>
              <a:rPr lang="en-CA" sz="1400" dirty="0">
                <a:latin typeface="Lucida Sans Typewriter" panose="020B0509030504030204" pitchFamily="49" charset="0"/>
              </a:rPr>
              <a:t>Dx              response  value</a:t>
            </a:r>
          </a:p>
          <a:p>
            <a:endParaRPr lang="en-CA" sz="1400" dirty="0">
              <a:latin typeface="Lucida Sans Typewriter" panose="020B0509030504030204" pitchFamily="49" charset="0"/>
            </a:endParaRPr>
          </a:p>
          <a:p>
            <a:r>
              <a:rPr lang="en-CA" sz="1400" dirty="0">
                <a:latin typeface="Lucida Sans Typewriter" panose="020B0509030504030204" pitchFamily="49" charset="0"/>
              </a:rPr>
              <a:t> 1 Schizophrenia   Verbal       37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2 Schizophrenia   Speed        49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3 Schizophrenia   </a:t>
            </a:r>
            <a:r>
              <a:rPr lang="en-CA" sz="1400" dirty="0" err="1">
                <a:latin typeface="Lucida Sans Typewriter" panose="020B0509030504030204" pitchFamily="49" charset="0"/>
              </a:rPr>
              <a:t>ProbSolv</a:t>
            </a:r>
            <a:r>
              <a:rPr lang="en-CA" sz="1400" dirty="0">
                <a:latin typeface="Lucida Sans Typewriter" panose="020B0509030504030204" pitchFamily="49" charset="0"/>
              </a:rPr>
              <a:t>     61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4 Schizophrenia   Visual       23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5 Schizoaffective Attention    11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6 Schizoaffective Speed        39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7 Schizoaffective Visual       41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8 Schizoaffective Memory       54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9 Control         Speed        57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10 Control         Memory       45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11 Control         Speed        41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12 Control         </a:t>
            </a:r>
            <a:r>
              <a:rPr lang="en-CA" sz="1400" dirty="0" err="1">
                <a:latin typeface="Lucida Sans Typewriter" panose="020B0509030504030204" pitchFamily="49" charset="0"/>
              </a:rPr>
              <a:t>ProbSolv</a:t>
            </a:r>
            <a:r>
              <a:rPr lang="en-CA" sz="1400" dirty="0">
                <a:latin typeface="Lucida Sans Typewriter" panose="020B0509030504030204" pitchFamily="49" charset="0"/>
              </a:rPr>
              <a:t>     61</a:t>
            </a:r>
          </a:p>
        </p:txBody>
      </p:sp>
    </p:spTree>
    <p:extLst>
      <p:ext uri="{BB962C8B-B14F-4D97-AF65-F5344CB8AC3E}">
        <p14:creationId xmlns:p14="http://schemas.microsoft.com/office/powerpoint/2010/main" val="209300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1077-CD80-5AE9-2E81-EF134E29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CF153-7351-89D4-587C-D960595D3B4F}"/>
              </a:ext>
            </a:extLst>
          </p:cNvPr>
          <p:cNvSpPr txBox="1"/>
          <p:nvPr/>
        </p:nvSpPr>
        <p:spPr>
          <a:xfrm>
            <a:off x="609600" y="457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How did I make this plot?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Reshape the data wide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 long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err="1"/>
              <a:t>ggplot</a:t>
            </a:r>
            <a:r>
              <a:rPr lang="en-CA" dirty="0"/>
              <a:t>() + </a:t>
            </a:r>
            <a:r>
              <a:rPr lang="en-CA" dirty="0" err="1"/>
              <a:t>geom_jitter</a:t>
            </a:r>
            <a:r>
              <a:rPr lang="en-CA" dirty="0"/>
              <a:t>() + </a:t>
            </a:r>
            <a:r>
              <a:rPr lang="en-CA" dirty="0" err="1"/>
              <a:t>geom_boxplot</a:t>
            </a:r>
            <a:r>
              <a:rPr lang="en-CA" dirty="0"/>
              <a:t>() + </a:t>
            </a:r>
            <a:r>
              <a:rPr lang="en-CA" dirty="0" err="1"/>
              <a:t>facet_wrap</a:t>
            </a:r>
            <a:r>
              <a:rPr lang="en-CA" dirty="0"/>
              <a:t>(~response)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6D4F5-83AB-77A4-503E-4B60FB5685A4}"/>
              </a:ext>
            </a:extLst>
          </p:cNvPr>
          <p:cNvSpPr txBox="1"/>
          <p:nvPr/>
        </p:nvSpPr>
        <p:spPr>
          <a:xfrm>
            <a:off x="685800" y="1828800"/>
            <a:ext cx="7772400" cy="11695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Lucida Sans Typewriter" panose="020B0509030504030204" pitchFamily="49" charset="0"/>
              </a:rPr>
              <a:t>ggplot</a:t>
            </a:r>
            <a:r>
              <a:rPr lang="en-CA" sz="1400" dirty="0">
                <a:latin typeface="Lucida Sans Typewriter" panose="020B0509030504030204" pitchFamily="49" charset="0"/>
              </a:rPr>
              <a:t>(</a:t>
            </a:r>
            <a:r>
              <a:rPr lang="en-CA" sz="1400" dirty="0" err="1">
                <a:latin typeface="Lucida Sans Typewriter" panose="020B0509030504030204" pitchFamily="49" charset="0"/>
              </a:rPr>
              <a:t>NC_long</a:t>
            </a:r>
            <a:r>
              <a:rPr lang="en-CA" sz="1400" dirty="0">
                <a:latin typeface="Lucida Sans Typewriter" panose="020B0509030504030204" pitchFamily="49" charset="0"/>
              </a:rPr>
              <a:t>, </a:t>
            </a:r>
            <a:r>
              <a:rPr lang="en-CA" sz="1400" dirty="0" err="1">
                <a:latin typeface="Lucida Sans Typewriter" panose="020B0509030504030204" pitchFamily="49" charset="0"/>
              </a:rPr>
              <a:t>aes</a:t>
            </a:r>
            <a:r>
              <a:rPr lang="en-CA" sz="1400" dirty="0">
                <a:latin typeface="Lucida Sans Typewriter" panose="020B0509030504030204" pitchFamily="49" charset="0"/>
              </a:rPr>
              <a:t>(x=Dx, y=value, fill=Dx)) +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</a:t>
            </a:r>
            <a:r>
              <a:rPr lang="en-CA" sz="1400" dirty="0" err="1">
                <a:latin typeface="Lucida Sans Typewriter" panose="020B0509030504030204" pitchFamily="49" charset="0"/>
              </a:rPr>
              <a:t>geom_jitter</a:t>
            </a:r>
            <a:r>
              <a:rPr lang="en-CA" sz="14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</a:t>
            </a:r>
            <a:r>
              <a:rPr lang="en-CA" sz="1400" dirty="0" err="1">
                <a:latin typeface="Lucida Sans Typewriter" panose="020B0509030504030204" pitchFamily="49" charset="0"/>
              </a:rPr>
              <a:t>geom_boxplot</a:t>
            </a:r>
            <a:r>
              <a:rPr lang="en-CA" sz="14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</a:t>
            </a:r>
            <a:r>
              <a:rPr lang="en-CA" sz="1400" dirty="0" err="1">
                <a:latin typeface="Lucida Sans Typewriter" panose="020B0509030504030204" pitchFamily="49" charset="0"/>
              </a:rPr>
              <a:t>facet_wrap</a:t>
            </a:r>
            <a:r>
              <a:rPr lang="en-CA" sz="1400" dirty="0">
                <a:latin typeface="Lucida Sans Typewriter" panose="020B0509030504030204" pitchFamily="49" charset="0"/>
              </a:rPr>
              <a:t>(~response, scales = "</a:t>
            </a:r>
            <a:r>
              <a:rPr lang="en-CA" sz="1400" dirty="0" err="1">
                <a:latin typeface="Lucida Sans Typewriter" panose="020B0509030504030204" pitchFamily="49" charset="0"/>
              </a:rPr>
              <a:t>free_y</a:t>
            </a:r>
            <a:r>
              <a:rPr lang="en-CA" sz="1400" dirty="0">
                <a:latin typeface="Lucida Sans Typewriter" panose="020B0509030504030204" pitchFamily="49" charset="0"/>
              </a:rPr>
              <a:t>") +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</a:t>
            </a:r>
            <a:r>
              <a:rPr lang="en-CA" sz="1400" dirty="0" err="1">
                <a:latin typeface="Lucida Sans Typewriter" panose="020B0509030504030204" pitchFamily="49" charset="0"/>
              </a:rPr>
              <a:t>theme_bw</a:t>
            </a:r>
            <a:r>
              <a:rPr lang="en-CA" sz="1400" dirty="0">
                <a:latin typeface="Lucida Sans Typewriter" panose="020B0509030504030204" pitchFamily="49" charset="0"/>
              </a:rPr>
              <a:t>() </a:t>
            </a: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6345E86C-E490-1F46-0948-0F5F4A09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35157"/>
            <a:ext cx="5486400" cy="34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F81-F15F-44B0-A6C5-4D1BFDC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measures: Analyses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688FD-7B67-4164-8DFB-1D8A4BDB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Could do a series of univariate ANOVAs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(NC.mlm1 &lt;- </a:t>
            </a:r>
            <a:r>
              <a:rPr lang="en-US" sz="1400" dirty="0" err="1">
                <a:latin typeface="Lucida Console" panose="020B0609040504020204" pitchFamily="49" charset="0"/>
              </a:rPr>
              <a:t>lm</a:t>
            </a:r>
            <a:r>
              <a:rPr lang="en-US" sz="1400" dirty="0">
                <a:latin typeface="Lucida Console" panose="020B0609040504020204" pitchFamily="49" charset="0"/>
              </a:rPr>
              <a:t> (Speed ~ DX, data=</a:t>
            </a:r>
            <a:r>
              <a:rPr lang="en-US" sz="1400" dirty="0" err="1"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(NC.mlm2 &lt;- </a:t>
            </a:r>
            <a:r>
              <a:rPr lang="en-US" sz="1400" dirty="0" err="1">
                <a:latin typeface="Lucida Console" panose="020B0609040504020204" pitchFamily="49" charset="0"/>
              </a:rPr>
              <a:t>lm</a:t>
            </a:r>
            <a:r>
              <a:rPr lang="en-US" sz="1400" dirty="0">
                <a:latin typeface="Lucida Console" panose="020B0609040504020204" pitchFamily="49" charset="0"/>
              </a:rPr>
              <a:t> (Attention ~ DX, data=</a:t>
            </a:r>
            <a:r>
              <a:rPr lang="en-US" sz="1400" dirty="0" err="1"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(NC.mlm3 &lt;- </a:t>
            </a:r>
            <a:r>
              <a:rPr lang="en-US" sz="1400" dirty="0" err="1">
                <a:latin typeface="Lucida Console" panose="020B0609040504020204" pitchFamily="49" charset="0"/>
              </a:rPr>
              <a:t>lm</a:t>
            </a:r>
            <a:r>
              <a:rPr lang="en-US" sz="1400" dirty="0">
                <a:latin typeface="Lucida Console" panose="020B0609040504020204" pitchFamily="49" charset="0"/>
              </a:rPr>
              <a:t> (Memory ~ DX, data=</a:t>
            </a:r>
            <a:r>
              <a:rPr lang="en-US" sz="1400" dirty="0" err="1"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600" dirty="0"/>
              <a:t>…</a:t>
            </a:r>
          </a:p>
          <a:p>
            <a:r>
              <a:rPr lang="en-US" sz="2400" dirty="0"/>
              <a:t>Better: MANOVA test for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6 responses </a:t>
            </a:r>
            <a:r>
              <a:rPr lang="en-US" sz="2400" dirty="0">
                <a:solidFill>
                  <a:srgbClr val="FF0000"/>
                </a:solidFill>
              </a:rPr>
              <a:t>together</a:t>
            </a:r>
          </a:p>
          <a:p>
            <a:endParaRPr lang="en-US" sz="2400" dirty="0"/>
          </a:p>
          <a:p>
            <a:r>
              <a:rPr lang="en-US" sz="2400" dirty="0"/>
              <a:t>Research hypotheses: test contrasts</a:t>
            </a:r>
          </a:p>
          <a:p>
            <a:pPr lvl="1"/>
            <a:r>
              <a:rPr lang="en-US" sz="1600" dirty="0"/>
              <a:t>Dx1:   Control – (</a:t>
            </a:r>
            <a:r>
              <a:rPr lang="en-US" sz="1600" dirty="0" err="1"/>
              <a:t>Schiz</a:t>
            </a:r>
            <a:r>
              <a:rPr lang="en-US" sz="1600" dirty="0"/>
              <a:t> + </a:t>
            </a:r>
            <a:r>
              <a:rPr lang="en-US" sz="1600" dirty="0" err="1"/>
              <a:t>SchizAff</a:t>
            </a:r>
            <a:r>
              <a:rPr lang="en-US" sz="1600" dirty="0"/>
              <a:t>)/2 = 0 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latin typeface="Lucida Console" panose="020B0609040504020204" pitchFamily="49" charset="0"/>
              </a:rPr>
              <a:t>, “Dx1”)          </a:t>
            </a:r>
          </a:p>
          <a:p>
            <a:pPr lvl="1"/>
            <a:r>
              <a:rPr lang="en-US" sz="1600" dirty="0"/>
              <a:t>Dx2:   </a:t>
            </a:r>
            <a:r>
              <a:rPr lang="en-US" sz="1600" dirty="0" err="1"/>
              <a:t>Schiz</a:t>
            </a:r>
            <a:r>
              <a:rPr lang="en-US" sz="1600" dirty="0"/>
              <a:t> – </a:t>
            </a:r>
            <a:r>
              <a:rPr lang="en-US" sz="1600" dirty="0" err="1"/>
              <a:t>SchAff</a:t>
            </a:r>
            <a:r>
              <a:rPr lang="en-US" sz="1600" dirty="0"/>
              <a:t> = 0                            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latin typeface="Lucida Console" panose="020B0609040504020204" pitchFamily="49" charset="0"/>
              </a:rPr>
              <a:t>, “Dx2”)</a:t>
            </a:r>
          </a:p>
          <a:p>
            <a:r>
              <a:rPr lang="en-US" sz="2400" dirty="0"/>
              <a:t>Dimensions:</a:t>
            </a:r>
          </a:p>
          <a:p>
            <a:pPr lvl="1"/>
            <a:r>
              <a:rPr lang="en-US" sz="1600" dirty="0"/>
              <a:t>Canonical analysis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NC.can</a:t>
            </a:r>
            <a:r>
              <a:rPr lang="en-US" sz="1400" dirty="0">
                <a:latin typeface="Lucida Console" panose="020B0609040504020204" pitchFamily="49" charset="0"/>
              </a:rPr>
              <a:t> &lt;- </a:t>
            </a:r>
            <a:r>
              <a:rPr lang="en-US" sz="1400" dirty="0" err="1">
                <a:latin typeface="Lucida Console" panose="020B0609040504020204" pitchFamily="49" charset="0"/>
              </a:rPr>
              <a:t>candisc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latin typeface="Lucida Console" panose="020B0609040504020204" pitchFamily="49" charset="0"/>
              </a:rPr>
              <a:t>); plot(</a:t>
            </a:r>
            <a:r>
              <a:rPr lang="en-US" sz="1400" dirty="0" err="1">
                <a:latin typeface="Lucida Console" panose="020B0609040504020204" pitchFamily="49" charset="0"/>
              </a:rPr>
              <a:t>NC.can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sz="1600" dirty="0"/>
              <a:t>Canonical HE plot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heplot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NC.can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000" dirty="0"/>
              <a:t>Tech note: </a:t>
            </a:r>
            <a:r>
              <a:rPr lang="en-US" sz="2000" dirty="0" err="1"/>
              <a:t>anova</a:t>
            </a:r>
            <a:r>
              <a:rPr lang="en-US" sz="2000" dirty="0"/>
              <a:t>() in base R vs. car::</a:t>
            </a:r>
            <a:r>
              <a:rPr lang="en-US" sz="2000" dirty="0" err="1"/>
              <a:t>Anova</a:t>
            </a:r>
            <a:endParaRPr lang="en-US" sz="2000" dirty="0"/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uses only Type 1 (sequential) tests, rarely useful; doesn’t handle MLM well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provides Type 2, 3 (partial) tests; give sensible results for MLMs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gives univariate and multivariate tests of contrasts</a:t>
            </a:r>
          </a:p>
          <a:p>
            <a:pPr lvl="1"/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AD347-24DB-4D70-A8F5-512A8264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22BC2-9305-4BA6-B612-E4ABC6DE76D6}"/>
              </a:ext>
            </a:extLst>
          </p:cNvPr>
          <p:cNvSpPr/>
          <p:nvPr/>
        </p:nvSpPr>
        <p:spPr>
          <a:xfrm>
            <a:off x="1219200" y="1524000"/>
            <a:ext cx="6172200" cy="79216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7BAD8-89AD-4B40-A9E4-DE1D3315C28B}"/>
              </a:ext>
            </a:extLst>
          </p:cNvPr>
          <p:cNvSpPr/>
          <p:nvPr/>
        </p:nvSpPr>
        <p:spPr>
          <a:xfrm>
            <a:off x="4687536" y="3542072"/>
            <a:ext cx="34290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FE68F-3744-4621-B9CF-E4AB2FCDE520}"/>
              </a:ext>
            </a:extLst>
          </p:cNvPr>
          <p:cNvSpPr/>
          <p:nvPr/>
        </p:nvSpPr>
        <p:spPr>
          <a:xfrm>
            <a:off x="3276600" y="4495800"/>
            <a:ext cx="44196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A6F93-9DE3-4B42-AC18-4E35326D78FD}"/>
              </a:ext>
            </a:extLst>
          </p:cNvPr>
          <p:cNvSpPr/>
          <p:nvPr/>
        </p:nvSpPr>
        <p:spPr>
          <a:xfrm>
            <a:off x="8356260" y="534566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96655-41B4-4AAE-ADE9-02EE666588F1}"/>
              </a:ext>
            </a:extLst>
          </p:cNvPr>
          <p:cNvSpPr/>
          <p:nvPr/>
        </p:nvSpPr>
        <p:spPr>
          <a:xfrm>
            <a:off x="8377337" y="565046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7DFDA-F89E-4402-AE45-CA38BC61A193}"/>
              </a:ext>
            </a:extLst>
          </p:cNvPr>
          <p:cNvSpPr/>
          <p:nvPr/>
        </p:nvSpPr>
        <p:spPr>
          <a:xfrm>
            <a:off x="8377337" y="592300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02A5C-9A51-45E4-81A8-65697D5A2E11}"/>
              </a:ext>
            </a:extLst>
          </p:cNvPr>
          <p:cNvSpPr txBox="1"/>
          <p:nvPr/>
        </p:nvSpPr>
        <p:spPr>
          <a:xfrm>
            <a:off x="762000" y="2790489"/>
            <a:ext cx="7474984" cy="33855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/>
              <a:t>Anova</a:t>
            </a:r>
            <a:r>
              <a:rPr lang="en-US" sz="1600" dirty="0"/>
              <a:t>(</a:t>
            </a:r>
            <a:r>
              <a:rPr lang="en-US" sz="1600" dirty="0" err="1"/>
              <a:t>NC.mlm</a:t>
            </a:r>
            <a:r>
              <a:rPr lang="en-US" sz="1600" dirty="0"/>
              <a:t> = </a:t>
            </a:r>
            <a:r>
              <a:rPr lang="en-US" sz="1600" dirty="0" err="1"/>
              <a:t>lm</a:t>
            </a:r>
            <a:r>
              <a:rPr lang="en-US" sz="1600" dirty="0"/>
              <a:t>(</a:t>
            </a:r>
            <a:r>
              <a:rPr lang="en-US" sz="1600" dirty="0" err="1"/>
              <a:t>cbind</a:t>
            </a:r>
            <a:r>
              <a:rPr lang="en-US" sz="1600" dirty="0"/>
              <a:t>(Speed, Attention, Memory, …) ~ Dx, data=</a:t>
            </a:r>
            <a:r>
              <a:rPr lang="en-US" sz="1600" dirty="0" err="1"/>
              <a:t>NeuroCog</a:t>
            </a:r>
            <a:r>
              <a:rPr lang="en-US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579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028-32B1-4496-AF4C-DD9CF3AF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univariate analyses: </a:t>
            </a:r>
            <a:r>
              <a:rPr lang="en-US" i="1" dirty="0"/>
              <a:t>F-</a:t>
            </a:r>
            <a:r>
              <a:rPr lang="en-US" dirty="0"/>
              <a:t>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24D0E-CB03-4EC9-AE73-89456A4D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3F88F-AB02-40C8-B47B-533AED88BFC1}"/>
              </a:ext>
            </a:extLst>
          </p:cNvPr>
          <p:cNvSpPr txBox="1"/>
          <p:nvPr/>
        </p:nvSpPr>
        <p:spPr>
          <a:xfrm>
            <a:off x="457200" y="1219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broom::tidy() </a:t>
            </a:r>
            <a:r>
              <a:rPr lang="en-US" dirty="0"/>
              <a:t>we can fit a separate univariate ANOVA model for each response</a:t>
            </a:r>
          </a:p>
          <a:p>
            <a:r>
              <a:rPr lang="en-US" dirty="0"/>
              <a:t>I’ve used some </a:t>
            </a:r>
            <a:r>
              <a:rPr lang="en-US" dirty="0" err="1"/>
              <a:t>tidyverse</a:t>
            </a:r>
            <a:r>
              <a:rPr lang="en-US" dirty="0"/>
              <a:t> magic to make a nicely formatted table of F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1C4B3-6479-4A9E-A2AD-E84CEB8EE839}"/>
              </a:ext>
            </a:extLst>
          </p:cNvPr>
          <p:cNvSpPr txBox="1"/>
          <p:nvPr/>
        </p:nvSpPr>
        <p:spPr>
          <a:xfrm>
            <a:off x="495300" y="2049741"/>
            <a:ext cx="8077200" cy="212365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NC_long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mutate(response = factor(response, levels=unique(response))) |&gt;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keep variable order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do(tidy(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~ Dx, .))))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  <a:r>
              <a:rPr lang="en-US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each </a:t>
            </a:r>
            <a:r>
              <a:rPr lang="en-US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submodel</a:t>
            </a:r>
            <a:endParaRPr lang="en-US" sz="1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filter(term != "Residuals")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select(-term)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rename(F = statistic, df1 = df,                 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more specific names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SS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MS 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meansq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mutate(df2 = 239) |&gt;                    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kludge: extract </a:t>
            </a:r>
            <a:r>
              <a:rPr lang="en-US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dfe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object?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relocate(df2, .after = df1)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gtools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stars.pval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))) |&gt;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significance stars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(scales::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)))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format </a:t>
            </a:r>
            <a:r>
              <a:rPr lang="en-US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p.values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nicely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EEFC0-D5CC-41F5-86AE-6A55A69694AD}"/>
              </a:ext>
            </a:extLst>
          </p:cNvPr>
          <p:cNvSpPr txBox="1"/>
          <p:nvPr/>
        </p:nvSpPr>
        <p:spPr>
          <a:xfrm>
            <a:off x="457200" y="4495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   df1   df2    SS    MS     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&lt;int&gt;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Speed         2   239 8360. 4180.  37.1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Attention     2   239 5579. 2790.  17.4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Memory        2   239 3764. 1882.  13.9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Verbal        2   239 4672. 2336.  27.3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Visual        2   239 3692. 1846.  16.6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ProbSolv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2   239 4165. 2083.  25.1 &lt;0.001    ***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4DA06-6284-42E4-8FAD-2161E8775116}"/>
              </a:ext>
            </a:extLst>
          </p:cNvPr>
          <p:cNvSpPr txBox="1"/>
          <p:nvPr/>
        </p:nvSpPr>
        <p:spPr>
          <a:xfrm>
            <a:off x="7162800" y="5105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variables are </a:t>
            </a:r>
            <a:r>
              <a:rPr lang="en-US" dirty="0" err="1"/>
              <a:t>signif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94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D1DE-0D5E-49FC-9F07-7CB29CF9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univariate analyses: </a:t>
            </a:r>
            <a:r>
              <a:rPr lang="en-US" i="1" dirty="0"/>
              <a:t>t-</a:t>
            </a:r>
            <a:r>
              <a:rPr lang="en-US" dirty="0"/>
              <a:t>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BB9FD-A480-4CB3-972E-224408E8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70967-18C2-4AFF-BA44-FB17CC6A67A2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do the same to extract the </a:t>
            </a:r>
            <a:r>
              <a:rPr lang="en-US" i="1" dirty="0"/>
              <a:t>t</a:t>
            </a:r>
            <a:r>
              <a:rPr lang="en-US" dirty="0"/>
              <a:t>-tests for coefficients or contrasts in the univariate models for each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A75B5-97B4-42B6-9199-757F065BE123}"/>
              </a:ext>
            </a:extLst>
          </p:cNvPr>
          <p:cNvSpPr txBox="1"/>
          <p:nvPr/>
        </p:nvSpPr>
        <p:spPr>
          <a:xfrm>
            <a:off x="535856" y="2005784"/>
            <a:ext cx="8077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mutate(response = factor(response, levels=unique(response))) |&gt; 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 |&gt;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do(tidy(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~ Dx, .)))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filter(term != "(Intercept)") |&gt;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gtools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stars.pval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 |&gt;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(scales::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29312-7CFA-42B8-A636-48CCFB2C7521}"/>
              </a:ext>
            </a:extLst>
          </p:cNvPr>
          <p:cNvSpPr txBox="1"/>
          <p:nvPr/>
        </p:nvSpPr>
        <p:spPr>
          <a:xfrm>
            <a:off x="535856" y="3642852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 term  estimate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Speed     Dx1     7.99       0.940    8.51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 Speed     Dx2    -0.0252     1.10    -0.0229 0.982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Attention Dx1     6.44       1.12     5.75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4 Attention Dx2    -0.558      1.31    -0.426  0.671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 Memory    Dx1     5.31       1.03     5.16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Memory    Dx2    -0.375      1.20    -0.311  0.756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7 Verbal    Dx1     5.91       0.818    7.22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8 Verbal    Dx2    -0.442      0.957   -0.461  0.645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 Visual    Dx1     5.31       0.933    5.69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 Visual    Dx2    -0.0371     1.09    -0.0340 0.973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ProbSolv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Dx1     5.70       0.807    7.07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ProbSolv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Dx2     0.719      0.944    0.762  0.447 </a:t>
            </a:r>
          </a:p>
        </p:txBody>
      </p:sp>
    </p:spTree>
    <p:extLst>
      <p:ext uri="{BB962C8B-B14F-4D97-AF65-F5344CB8AC3E}">
        <p14:creationId xmlns:p14="http://schemas.microsoft.com/office/powerpoint/2010/main" val="192245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measures: MANOVA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A51DF3-72B5-4E67-95D6-820A90F7154D}"/>
              </a:ext>
            </a:extLst>
          </p:cNvPr>
          <p:cNvGrpSpPr/>
          <p:nvPr/>
        </p:nvGrpSpPr>
        <p:grpSpPr>
          <a:xfrm>
            <a:off x="533400" y="5105400"/>
            <a:ext cx="8122920" cy="1538883"/>
            <a:chOff x="533400" y="5105400"/>
            <a:chExt cx="8122920" cy="1538883"/>
          </a:xfrm>
        </p:grpSpPr>
        <p:sp>
          <p:nvSpPr>
            <p:cNvPr id="6" name="TextBox 5"/>
            <p:cNvSpPr txBox="1"/>
            <p:nvPr/>
          </p:nvSpPr>
          <p:spPr>
            <a:xfrm>
              <a:off x="5303520" y="5105400"/>
              <a:ext cx="3352800" cy="1169551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AS Monospace" panose="020B0609020202020204" pitchFamily="49" charset="0"/>
                </a:rPr>
                <a:t>&gt; contrasts(</a:t>
              </a:r>
              <a:r>
                <a:rPr lang="en-US" sz="1400" dirty="0" err="1">
                  <a:latin typeface="SAS Monospace" panose="020B0609020202020204" pitchFamily="49" charset="0"/>
                </a:rPr>
                <a:t>NeuroCog$Dx</a:t>
              </a:r>
              <a:r>
                <a:rPr lang="en-US" sz="1400" dirty="0">
                  <a:latin typeface="SAS Monospace" panose="020B0609020202020204" pitchFamily="49" charset="0"/>
                </a:rPr>
                <a:t>)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                [,1] [,2]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Schizophrenia   -0.5    1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Schizoaffective -0.5   -1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Control          1.0    0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9CFFD7-7BB2-4E7B-BF20-E8B01E14B4C1}"/>
                </a:ext>
              </a:extLst>
            </p:cNvPr>
            <p:cNvGrpSpPr/>
            <p:nvPr/>
          </p:nvGrpSpPr>
          <p:grpSpPr>
            <a:xfrm>
              <a:off x="533400" y="5181600"/>
              <a:ext cx="6858000" cy="1462683"/>
              <a:chOff x="533400" y="5181600"/>
              <a:chExt cx="6858000" cy="146268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33400" y="5181600"/>
                <a:ext cx="4076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the groups differ.  But how?</a:t>
                </a:r>
              </a:p>
              <a:p>
                <a:r>
                  <a:rPr lang="en-US" dirty="0"/>
                  <a:t>What about the research hypotheses?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236720" y="5690175"/>
                <a:ext cx="1066800" cy="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C92716-079D-4CEB-9157-BD88D9483112}"/>
                  </a:ext>
                </a:extLst>
              </p:cNvPr>
              <p:cNvSpPr txBox="1"/>
              <p:nvPr/>
            </p:nvSpPr>
            <p:spPr>
              <a:xfrm>
                <a:off x="2362200" y="6274951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Dx1: Control – (</a:t>
                </a:r>
                <a:r>
                  <a:rPr lang="en-US" dirty="0" err="1"/>
                  <a:t>Schiz</a:t>
                </a:r>
                <a:r>
                  <a:rPr lang="en-US" dirty="0"/>
                  <a:t> + </a:t>
                </a:r>
                <a:r>
                  <a:rPr lang="en-US" dirty="0" err="1"/>
                  <a:t>SchizAff</a:t>
                </a:r>
                <a:r>
                  <a:rPr lang="en-US" dirty="0"/>
                  <a:t>)/2 = 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1C647F-2115-451E-BB7C-00594F2FDF05}"/>
                  </a:ext>
                </a:extLst>
              </p:cNvPr>
              <p:cNvCxnSpPr/>
              <p:nvPr/>
            </p:nvCxnSpPr>
            <p:spPr>
              <a:xfrm>
                <a:off x="6172200" y="6412706"/>
                <a:ext cx="121920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2B64E-0010-4E7D-8868-9ABF80A30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91400" y="6172200"/>
                <a:ext cx="0" cy="24050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911C6E-1EEC-4CD5-8CC6-DFC918FF042B}"/>
              </a:ext>
            </a:extLst>
          </p:cNvPr>
          <p:cNvGrpSpPr/>
          <p:nvPr/>
        </p:nvGrpSpPr>
        <p:grpSpPr>
          <a:xfrm>
            <a:off x="457200" y="1732934"/>
            <a:ext cx="8229600" cy="2292935"/>
            <a:chOff x="457200" y="1447800"/>
            <a:chExt cx="8229600" cy="2292935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1447800"/>
              <a:ext cx="8229600" cy="229293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00B050"/>
                  </a:solidFill>
                  <a:latin typeface="SAS Monospace" panose="020B0609020202020204" pitchFamily="49" charset="0"/>
                </a:rPr>
                <a:t># fit the MANOVA model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NC.mlm</a:t>
              </a:r>
              <a:r>
                <a:rPr lang="en-US" sz="1300" dirty="0">
                  <a:latin typeface="SAS Monospace" panose="020B0609020202020204" pitchFamily="49" charset="0"/>
                </a:rPr>
                <a:t> &lt;- lm(</a:t>
              </a:r>
              <a:r>
                <a:rPr lang="en-US" sz="1300" dirty="0" err="1">
                  <a:latin typeface="SAS Monospace" panose="020B0609020202020204" pitchFamily="49" charset="0"/>
                </a:rPr>
                <a:t>cbind</a:t>
              </a:r>
              <a:r>
                <a:rPr lang="en-US" sz="1300" dirty="0">
                  <a:latin typeface="SAS Monospace" panose="020B0609020202020204" pitchFamily="49" charset="0"/>
                </a:rPr>
                <a:t>(Speed, Attention, Memory, Verbal, Visual, </a:t>
              </a:r>
              <a:r>
                <a:rPr lang="en-US" sz="1300" dirty="0" err="1">
                  <a:latin typeface="SAS Monospace" panose="020B0609020202020204" pitchFamily="49" charset="0"/>
                </a:rPr>
                <a:t>ProbSolv</a:t>
              </a:r>
              <a:r>
                <a:rPr lang="en-US" sz="1300" dirty="0">
                  <a:latin typeface="SAS Monospace" panose="020B0609020202020204" pitchFamily="49" charset="0"/>
                </a:rPr>
                <a:t>) ~ Dx,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             data=</a:t>
              </a:r>
              <a:r>
                <a:rPr lang="en-US" sz="1300" dirty="0" err="1">
                  <a:latin typeface="SAS Monospace" panose="020B0609020202020204" pitchFamily="49" charset="0"/>
                </a:rPr>
                <a:t>NeuroCog</a:t>
              </a:r>
              <a:r>
                <a:rPr lang="en-US" sz="1300" dirty="0">
                  <a:latin typeface="SAS Monospace" panose="020B0609020202020204" pitchFamily="49" charset="0"/>
                </a:rPr>
                <a:t>)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Anova</a:t>
              </a:r>
              <a:r>
                <a:rPr lang="en-US" sz="1300" dirty="0">
                  <a:latin typeface="SAS Monospace" panose="020B0609020202020204" pitchFamily="49" charset="0"/>
                </a:rPr>
                <a:t>(</a:t>
              </a:r>
              <a:r>
                <a:rPr lang="en-US" sz="1300" dirty="0" err="1">
                  <a:latin typeface="SAS Monospace" panose="020B0609020202020204" pitchFamily="49" charset="0"/>
                </a:rPr>
                <a:t>NC.mlm</a:t>
              </a:r>
              <a:r>
                <a:rPr lang="en-US" sz="1300" dirty="0">
                  <a:latin typeface="SAS Monospace" panose="020B0609020202020204" pitchFamily="49" charset="0"/>
                </a:rPr>
                <a:t>)</a:t>
              </a: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r>
                <a:rPr lang="en-US" sz="1300" dirty="0">
                  <a:latin typeface="SAS Monospace" panose="020B0609020202020204" pitchFamily="49" charset="0"/>
                </a:rPr>
                <a:t>Type II MANOVA Tests: Pillai test statistic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  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test stat </a:t>
              </a:r>
              <a:r>
                <a:rPr lang="en-US" sz="1300" dirty="0" err="1">
                  <a:latin typeface="SAS Monospace" panose="020B0609020202020204" pitchFamily="49" charset="0"/>
                </a:rPr>
                <a:t>approx</a:t>
              </a:r>
              <a:r>
                <a:rPr lang="en-US" sz="1300" dirty="0">
                  <a:latin typeface="SAS Monospace" panose="020B0609020202020204" pitchFamily="49" charset="0"/>
                </a:rPr>
                <a:t> F </a:t>
              </a:r>
              <a:r>
                <a:rPr lang="en-US" sz="1300" dirty="0" err="1">
                  <a:latin typeface="SAS Monospace" panose="020B0609020202020204" pitchFamily="49" charset="0"/>
                </a:rPr>
                <a:t>num</a:t>
              </a:r>
              <a:r>
                <a:rPr lang="en-US" sz="1300" dirty="0">
                  <a:latin typeface="SAS Monospace" panose="020B0609020202020204" pitchFamily="49" charset="0"/>
                </a:rPr>
                <a:t>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den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   </a:t>
              </a:r>
              <a:r>
                <a:rPr lang="en-US" sz="1300" dirty="0" err="1">
                  <a:latin typeface="SAS Monospace" panose="020B0609020202020204" pitchFamily="49" charset="0"/>
                </a:rPr>
                <a:t>Pr</a:t>
              </a:r>
              <a:r>
                <a:rPr lang="en-US" sz="1300" dirty="0">
                  <a:latin typeface="SAS Monospace" panose="020B0609020202020204" pitchFamily="49" charset="0"/>
                </a:rPr>
                <a:t>(&gt;F)    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Dx</a:t>
              </a:r>
              <a:r>
                <a:rPr lang="en-US" sz="1300" dirty="0">
                  <a:latin typeface="SAS Monospace" panose="020B0609020202020204" pitchFamily="49" charset="0"/>
                </a:rPr>
                <a:t>  2    0.2992   6.8902     12    470 1.562e-11 ***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---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Signif</a:t>
              </a:r>
              <a:r>
                <a:rPr lang="en-US" sz="1300" dirty="0">
                  <a:latin typeface="SAS Monospace" panose="020B0609020202020204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66A5E5-7648-48B8-AEDA-91760886D3EB}"/>
                </a:ext>
              </a:extLst>
            </p:cNvPr>
            <p:cNvSpPr/>
            <p:nvPr/>
          </p:nvSpPr>
          <p:spPr>
            <a:xfrm>
              <a:off x="5918765" y="2851478"/>
              <a:ext cx="5068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9CC8E7-19C7-42B8-915A-F6ED24B20C07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 are more straight-forward &amp; comprehensive</a:t>
            </a:r>
          </a:p>
        </p:txBody>
      </p: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measures: Contrasts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print(car::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print(car::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>
                <a:solidFill>
                  <a:srgbClr val="FF0000"/>
                </a:solidFill>
              </a:rPr>
              <a:t>Only 1 dim. of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Manipulating &amp; visualizing models</a:t>
            </a:r>
          </a:p>
          <a:p>
            <a:r>
              <a:rPr lang="en-US" dirty="0"/>
              <a:t>MANOVA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MLMs: down-weighting outliers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(co)variance</a:t>
            </a:r>
          </a:p>
          <a:p>
            <a:pPr lvl="1"/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vars highly +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(</a:t>
            </a:r>
            <a:r>
              <a:rPr lang="en-US" sz="1600" dirty="0" err="1"/>
              <a:t>ProbSolv</a:t>
            </a:r>
            <a:r>
              <a:rPr lang="en-US" sz="1600" dirty="0"/>
              <a:t> vs. Attention)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hematic, box and whisker chart&#10;&#10;Description automatically generated">
            <a:extLst>
              <a:ext uri="{FF2B5EF4-FFF2-40B4-BE49-F238E27FC236}">
                <a16:creationId xmlns:a16="http://schemas.microsoft.com/office/drawing/2014/main" id="{D642B2F4-F740-8C78-0376-DA8630C4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74" y="2032286"/>
            <a:ext cx="5943600" cy="4688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0AFA5-D9AE-0021-4FB7-D91FF27D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SocialCog</a:t>
            </a:r>
            <a:r>
              <a:rPr lang="en-CA" dirty="0"/>
              <a:t>: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23C1-C003-C662-5147-802FA574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1F57F-E6FB-AFB2-6AEC-9B95476B29E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Again, it is helpful to plot the data!</a:t>
            </a:r>
          </a:p>
          <a:p>
            <a:r>
              <a:rPr lang="en-CA" dirty="0"/>
              <a:t>Same steps: (a) Reshape to long; (b) </a:t>
            </a:r>
            <a:r>
              <a:rPr lang="en-CA" dirty="0" err="1"/>
              <a:t>ggplot</a:t>
            </a:r>
            <a:r>
              <a:rPr lang="en-CA" dirty="0"/>
              <a:t>()  + … + </a:t>
            </a:r>
            <a:r>
              <a:rPr lang="en-CA" dirty="0" err="1"/>
              <a:t>facet_wrap</a:t>
            </a:r>
            <a:r>
              <a:rPr lang="en-CA" dirty="0"/>
              <a:t>(~response)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C5FE3-7308-505A-4C9E-5B44775016DE}"/>
              </a:ext>
            </a:extLst>
          </p:cNvPr>
          <p:cNvSpPr txBox="1"/>
          <p:nvPr/>
        </p:nvSpPr>
        <p:spPr>
          <a:xfrm>
            <a:off x="457200" y="2286000"/>
            <a:ext cx="22235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can we see here?</a:t>
            </a:r>
          </a:p>
          <a:p>
            <a:endParaRPr lang="en-CA" dirty="0"/>
          </a:p>
          <a:p>
            <a:r>
              <a:rPr lang="en-CA" sz="1600" dirty="0"/>
              <a:t>How do groups differ?</a:t>
            </a:r>
          </a:p>
          <a:p>
            <a:r>
              <a:rPr lang="en-CA" sz="1600" dirty="0"/>
              <a:t>Unusual features?</a:t>
            </a:r>
          </a:p>
        </p:txBody>
      </p:sp>
    </p:spTree>
    <p:extLst>
      <p:ext uri="{BB962C8B-B14F-4D97-AF65-F5344CB8AC3E}">
        <p14:creationId xmlns:p14="http://schemas.microsoft.com/office/powerpoint/2010/main" val="429011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FFD-18AC-4FE8-87F9-D3D656CD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F3A1D-023A-4D15-A60D-611D1DC6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60626-290E-4530-854D-631C3C7FF3B5}"/>
              </a:ext>
            </a:extLst>
          </p:cNvPr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&gt; car::some(</a:t>
            </a:r>
            <a:r>
              <a:rPr lang="en-US" sz="1200" dirty="0" err="1">
                <a:latin typeface="Lucida Console" panose="020B0609040504020204" pitchFamily="49" charset="0"/>
              </a:rPr>
              <a:t>SocialCog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Dx </a:t>
            </a:r>
            <a:r>
              <a:rPr lang="en-US" sz="1200" dirty="0" err="1">
                <a:latin typeface="Lucida Console" panose="020B0609040504020204" pitchFamily="49" charset="0"/>
              </a:rPr>
              <a:t>MgeEmotions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ToM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ExtBias</a:t>
            </a:r>
            <a:r>
              <a:rPr lang="en-US" sz="1200" dirty="0"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latin typeface="Lucida Console" panose="020B0609040504020204" pitchFamily="49" charset="0"/>
              </a:rPr>
              <a:t>PersBias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24    Schizophrenia          32  18      -2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58    Schizophrenia          32  17       4      0.92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69    Schizophrenia          52  23       2      0.80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85  Schizoaffective          28  12      -5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99  Schizoaffective          40  22       1      0.36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111 Schizoaffective          51  23       6      0.91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124         Control          51  24      -5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155         Control          57  28       1      0.30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168         Control          47  32       0      0.77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216         Control          64  31       3      0.69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C3DBC-88E3-4C78-BA48-34B544B1CE2B}"/>
              </a:ext>
            </a:extLst>
          </p:cNvPr>
          <p:cNvSpPr txBox="1"/>
          <p:nvPr/>
        </p:nvSpPr>
        <p:spPr>
          <a:xfrm>
            <a:off x="672830" y="4004179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diagnostic group      ------- social-cognitive measures 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783C9-6915-4E25-8B94-7A16C3A05408}"/>
              </a:ext>
            </a:extLst>
          </p:cNvPr>
          <p:cNvSpPr txBox="1"/>
          <p:nvPr/>
        </p:nvSpPr>
        <p:spPr>
          <a:xfrm>
            <a:off x="457200" y="1219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39A72-83D1-4233-9FFE-79B39B242D82}"/>
              </a:ext>
            </a:extLst>
          </p:cNvPr>
          <p:cNvSpPr txBox="1"/>
          <p:nvPr/>
        </p:nvSpPr>
        <p:spPr>
          <a:xfrm>
            <a:off x="533400" y="44196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Analyses</a:t>
            </a:r>
          </a:p>
          <a:p>
            <a:r>
              <a:rPr lang="en-US" dirty="0"/>
              <a:t>Standard MANOVA test: </a:t>
            </a:r>
          </a:p>
          <a:p>
            <a:r>
              <a:rPr lang="en-US" dirty="0"/>
              <a:t>     </a:t>
            </a:r>
            <a:r>
              <a:rPr lang="en-US" sz="1600" dirty="0" err="1">
                <a:latin typeface="Lucida Console" panose="020B0609040504020204" pitchFamily="49" charset="0"/>
              </a:rPr>
              <a:t>Anova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SC.mlm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lm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cbind</a:t>
            </a:r>
            <a:r>
              <a:rPr lang="en-US" sz="1600" dirty="0">
                <a:latin typeface="Lucida Console" panose="020B0609040504020204" pitchFamily="49" charset="0"/>
              </a:rPr>
              <a:t>(…) ~ DX, data=</a:t>
            </a:r>
            <a:r>
              <a:rPr lang="en-US" sz="1600" dirty="0" err="1">
                <a:latin typeface="Lucida Console" panose="020B0609040504020204" pitchFamily="49" charset="0"/>
              </a:rPr>
              <a:t>SocialCog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/>
              <a:t>Test contrasts: </a:t>
            </a:r>
          </a:p>
          <a:p>
            <a:r>
              <a:rPr lang="en-US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SC.mlm</a:t>
            </a:r>
            <a:r>
              <a:rPr lang="en-US" sz="1400" dirty="0">
                <a:latin typeface="Lucida Console" panose="020B0609040504020204" pitchFamily="49" charset="0"/>
              </a:rPr>
              <a:t>, “Dx1”)</a:t>
            </a:r>
          </a:p>
          <a:p>
            <a:r>
              <a:rPr lang="en-US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SC.mlm</a:t>
            </a:r>
            <a:r>
              <a:rPr lang="en-US" sz="1400" dirty="0">
                <a:latin typeface="Lucida Console" panose="020B0609040504020204" pitchFamily="49" charset="0"/>
              </a:rPr>
              <a:t>, “Dx2”)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50EA4-A4FE-4B03-A805-EB5B9EE88B39}"/>
              </a:ext>
            </a:extLst>
          </p:cNvPr>
          <p:cNvSpPr txBox="1"/>
          <p:nvPr/>
        </p:nvSpPr>
        <p:spPr>
          <a:xfrm>
            <a:off x="6013324" y="5444452"/>
            <a:ext cx="2572961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AS Monospace" panose="020B0609020202020204" pitchFamily="49" charset="0"/>
              </a:rPr>
              <a:t>&gt; contrasts(</a:t>
            </a:r>
            <a:r>
              <a:rPr lang="en-US" sz="1200" dirty="0" err="1">
                <a:latin typeface="SAS Monospace" panose="020B0609020202020204" pitchFamily="49" charset="0"/>
              </a:rPr>
              <a:t>SocialCog$Dx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B70F4-9673-4F03-8518-F8D0A211BC11}"/>
              </a:ext>
            </a:extLst>
          </p:cNvPr>
          <p:cNvCxnSpPr/>
          <p:nvPr/>
        </p:nvCxnSpPr>
        <p:spPr>
          <a:xfrm>
            <a:off x="3886200" y="4342733"/>
            <a:ext cx="0" cy="8388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39EBE0A-B1FD-43DD-8F62-DD3B8C1AAA03}"/>
              </a:ext>
            </a:extLst>
          </p:cNvPr>
          <p:cNvSpPr/>
          <p:nvPr/>
        </p:nvSpPr>
        <p:spPr>
          <a:xfrm>
            <a:off x="762000" y="5638800"/>
            <a:ext cx="3505185" cy="717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  <a:p>
            <a:endParaRPr lang="en-US" dirty="0"/>
          </a:p>
          <a:p>
            <a:r>
              <a:rPr lang="en-US" dirty="0"/>
              <a:t>Dx1 suggests </a:t>
            </a:r>
            <a:r>
              <a:rPr lang="en-US" dirty="0">
                <a:sym typeface="Symbol" panose="05050102010706020507" pitchFamily="18" charset="2"/>
              </a:rPr>
              <a:t> spacing</a:t>
            </a:r>
          </a:p>
          <a:p>
            <a:r>
              <a:rPr lang="en-US" dirty="0" err="1"/>
              <a:t>Schizo</a:t>
            </a:r>
            <a:r>
              <a:rPr lang="en-US" dirty="0"/>
              <a:t> &lt; </a:t>
            </a:r>
            <a:r>
              <a:rPr lang="en-US" dirty="0" err="1"/>
              <a:t>ScAff</a:t>
            </a:r>
            <a:r>
              <a:rPr lang="en-US" dirty="0"/>
              <a:t> &lt; Control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heplots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::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cqplot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4DA071-210C-4BD1-8F3C-D60690B0157A}"/>
              </a:ext>
            </a:extLst>
          </p:cNvPr>
          <p:cNvCxnSpPr/>
          <p:nvPr/>
        </p:nvCxnSpPr>
        <p:spPr>
          <a:xfrm flipH="1" flipV="1">
            <a:off x="5257800" y="2667000"/>
            <a:ext cx="228600" cy="76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&amp; visualizing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 modeling functions [lm(), </a:t>
            </a:r>
            <a:r>
              <a:rPr lang="en-US" sz="2400" dirty="0" err="1"/>
              <a:t>glm</a:t>
            </a:r>
            <a:r>
              <a:rPr lang="en-US" sz="2400" dirty="0"/>
              <a:t>(), …] return model objects, but these are “messy”</a:t>
            </a:r>
          </a:p>
          <a:p>
            <a:pPr lvl="1"/>
            <a:r>
              <a:rPr lang="en-US" sz="2000" dirty="0"/>
              <a:t>extracting coefficients takes several steps: </a:t>
            </a:r>
            <a:r>
              <a:rPr lang="en-US" sz="2000" dirty="0" err="1"/>
              <a:t>data.frame</a:t>
            </a:r>
            <a:r>
              <a:rPr lang="en-US" sz="2000" dirty="0"/>
              <a:t>(</a:t>
            </a:r>
            <a:r>
              <a:rPr lang="en-US" sz="2000" dirty="0" err="1"/>
              <a:t>coef</a:t>
            </a:r>
            <a:r>
              <a:rPr lang="en-US" sz="2000" dirty="0"/>
              <a:t>(</a:t>
            </a:r>
            <a:r>
              <a:rPr lang="en-US" sz="2000" dirty="0" err="1"/>
              <a:t>mymod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some info (</a:t>
            </a:r>
            <a:r>
              <a:rPr lang="en-US" sz="2000" i="1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dirty="0"/>
              <a:t>, </a:t>
            </a:r>
            <a:r>
              <a:rPr lang="en-US" sz="2000" i="1" dirty="0" err="1"/>
              <a:t>p</a:t>
            </a:r>
            <a:r>
              <a:rPr lang="en-US" sz="2000" dirty="0" err="1"/>
              <a:t>.value</a:t>
            </a:r>
            <a:r>
              <a:rPr lang="en-US" sz="2000" dirty="0"/>
              <a:t>) is computed in print() method, not stored</a:t>
            </a:r>
          </a:p>
          <a:p>
            <a:pPr lvl="1"/>
            <a:r>
              <a:rPr lang="en-US" sz="2000" dirty="0"/>
              <a:t>can’t easily combine models</a:t>
            </a:r>
          </a:p>
          <a:p>
            <a:r>
              <a:rPr lang="en-US" sz="2400" dirty="0"/>
              <a:t>Some have associated plotting functions</a:t>
            </a:r>
          </a:p>
          <a:p>
            <a:pPr lvl="1"/>
            <a:r>
              <a:rPr lang="en-US" sz="2000" dirty="0"/>
              <a:t>plot(model): diagnostic plots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sz="2000" dirty="0"/>
              <a:t> package: many model plot methods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effects</a:t>
            </a:r>
            <a:r>
              <a:rPr lang="en-US" sz="2000" dirty="0"/>
              <a:t> package: plot effects for model terms</a:t>
            </a:r>
          </a:p>
          <a:p>
            <a:r>
              <a:rPr lang="en-US" sz="2400" dirty="0"/>
              <a:t>But what if you want to: </a:t>
            </a:r>
          </a:p>
          <a:p>
            <a:pPr lvl="1"/>
            <a:r>
              <a:rPr lang="en-US" sz="2000" dirty="0"/>
              <a:t>make a table of model summary statistics</a:t>
            </a:r>
          </a:p>
          <a:p>
            <a:pPr lvl="1"/>
            <a:r>
              <a:rPr lang="en-US" sz="2000" dirty="0"/>
              <a:t>fit a </a:t>
            </a:r>
            <a:r>
              <a:rPr lang="en-US" sz="2000" dirty="0">
                <a:solidFill>
                  <a:srgbClr val="FF0000"/>
                </a:solidFill>
              </a:rPr>
              <a:t>collection</a:t>
            </a:r>
            <a:r>
              <a:rPr lang="en-US" sz="2000" dirty="0"/>
              <a:t> of models, compare, summarize or visualize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mvinfluence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::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influencePlot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1534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873F67-9996-4BAB-9873-EE845B408E20}"/>
              </a:ext>
            </a:extLst>
          </p:cNvPr>
          <p:cNvSpPr/>
          <p:nvPr/>
        </p:nvSpPr>
        <p:spPr>
          <a:xfrm>
            <a:off x="838200" y="53721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C7E-20E7-4876-9A2F-20127ED5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Robust MLMs: Pottery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C0A85-77B1-4329-AF4B-4883EE9F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Chemical composition of ancient pottery found at four sites in Great Britain</a:t>
            </a:r>
          </a:p>
          <a:p>
            <a:pPr lvl="1"/>
            <a:r>
              <a:rPr lang="en-US" sz="2000" dirty="0"/>
              <a:t>Sites: </a:t>
            </a:r>
            <a:r>
              <a:rPr lang="en-US" sz="2000" dirty="0" err="1"/>
              <a:t>AshleyRails</a:t>
            </a:r>
            <a:r>
              <a:rPr lang="en-US" sz="2000" dirty="0"/>
              <a:t>, Caldicot, </a:t>
            </a:r>
            <a:r>
              <a:rPr lang="en-US" sz="2000" dirty="0" err="1"/>
              <a:t>IsleThorns</a:t>
            </a:r>
            <a:r>
              <a:rPr lang="en-US" sz="2000" dirty="0"/>
              <a:t>, </a:t>
            </a:r>
            <a:r>
              <a:rPr lang="en-US" sz="2000" dirty="0" err="1"/>
              <a:t>Llanedyrn</a:t>
            </a:r>
            <a:endParaRPr lang="en-US" sz="2000" dirty="0"/>
          </a:p>
          <a:p>
            <a:pPr lvl="1"/>
            <a:r>
              <a:rPr lang="en-US" sz="2000" dirty="0"/>
              <a:t>Measures: Al   Fe   Mg   Ca   Na</a:t>
            </a:r>
          </a:p>
          <a:p>
            <a:r>
              <a:rPr lang="en-US" sz="2400" dirty="0"/>
              <a:t>Analyses:</a:t>
            </a:r>
          </a:p>
          <a:p>
            <a:pPr lvl="1"/>
            <a:r>
              <a:rPr lang="en-US" sz="2000" dirty="0"/>
              <a:t>standard MANOVA    </a:t>
            </a:r>
            <a:r>
              <a:rPr lang="en-US" sz="2000" dirty="0" err="1"/>
              <a:t>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(Al, Fe, Mg, …) ~ Site, data=Pottery)</a:t>
            </a:r>
          </a:p>
          <a:p>
            <a:pPr lvl="1"/>
            <a:r>
              <a:rPr lang="en-US" sz="2000" dirty="0"/>
              <a:t>robust MANOVA        </a:t>
            </a:r>
            <a:r>
              <a:rPr lang="en-US" sz="2000" dirty="0" err="1"/>
              <a:t>robmlm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(Al, Fe, Mg, …) ~ Site, data=Pottery)</a:t>
            </a:r>
          </a:p>
          <a:p>
            <a:pPr lvl="1"/>
            <a:endParaRPr lang="en-US" sz="2000" dirty="0"/>
          </a:p>
          <a:p>
            <a:r>
              <a:rPr lang="en-US" sz="2400" dirty="0"/>
              <a:t>Data: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987B2-6B2F-43AB-AEC2-98E0004C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CE1AC0-8947-4CE0-A0FD-8C5C86DB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893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3DE21-96DB-4198-827F-866208BEF404}"/>
              </a:ext>
            </a:extLst>
          </p:cNvPr>
          <p:cNvSpPr txBox="1"/>
          <p:nvPr/>
        </p:nvSpPr>
        <p:spPr>
          <a:xfrm>
            <a:off x="2819400" y="4257204"/>
            <a:ext cx="5170251" cy="230832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car::some(Pottery)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Site   Al   Fe   Mg   Ca   Na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    </a:t>
            </a:r>
            <a:r>
              <a:rPr lang="en-US" sz="1600" dirty="0" err="1">
                <a:latin typeface="Lucida Console" panose="020B0609040504020204" pitchFamily="49" charset="0"/>
              </a:rPr>
              <a:t>Llanedyrn</a:t>
            </a:r>
            <a:r>
              <a:rPr lang="en-US" sz="1600" dirty="0">
                <a:latin typeface="Lucida Console" panose="020B0609040504020204" pitchFamily="49" charset="0"/>
              </a:rPr>
              <a:t> 13.8 7.08 3.43 0.12 0.17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14   </a:t>
            </a:r>
            <a:r>
              <a:rPr lang="en-US" sz="1600" dirty="0" err="1">
                <a:latin typeface="Lucida Console" panose="020B0609040504020204" pitchFamily="49" charset="0"/>
              </a:rPr>
              <a:t>Llanedyrn</a:t>
            </a:r>
            <a:r>
              <a:rPr lang="en-US" sz="1600" dirty="0">
                <a:latin typeface="Lucida Console" panose="020B0609040504020204" pitchFamily="49" charset="0"/>
              </a:rPr>
              <a:t> 12.5 6.44 3.94 0.22 0.23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17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18.3 1.28 0.67 0.03 0.03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18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15.8 2.39 0.63 0.01 0.04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21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20.8 1.51 0.72 0.07 0.10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22 </a:t>
            </a:r>
            <a:r>
              <a:rPr lang="en-US" sz="1600" dirty="0" err="1">
                <a:latin typeface="Lucida Console" panose="020B0609040504020204" pitchFamily="49" charset="0"/>
              </a:rPr>
              <a:t>AshleyRails</a:t>
            </a:r>
            <a:r>
              <a:rPr lang="en-US" sz="1600" dirty="0">
                <a:latin typeface="Lucida Console" panose="020B0609040504020204" pitchFamily="49" charset="0"/>
              </a:rPr>
              <a:t> 17.7 1.12 0.56 0.06 0.06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23 </a:t>
            </a:r>
            <a:r>
              <a:rPr lang="en-US" sz="1600" dirty="0" err="1">
                <a:latin typeface="Lucida Console" panose="020B0609040504020204" pitchFamily="49" charset="0"/>
              </a:rPr>
              <a:t>AshleyRails</a:t>
            </a:r>
            <a:r>
              <a:rPr lang="en-US" sz="1600" dirty="0">
                <a:latin typeface="Lucida Console" panose="020B0609040504020204" pitchFamily="49" charset="0"/>
              </a:rPr>
              <a:t> 18.3 1.14 0.67 0.06 0.05</a:t>
            </a:r>
          </a:p>
        </p:txBody>
      </p:sp>
    </p:spTree>
    <p:extLst>
      <p:ext uri="{BB962C8B-B14F-4D97-AF65-F5344CB8AC3E}">
        <p14:creationId xmlns:p14="http://schemas.microsoft.com/office/powerpoint/2010/main" val="731189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0DC24-9A75-48D9-BE81-7439D3B2F6B7}"/>
              </a:ext>
            </a:extLst>
          </p:cNvPr>
          <p:cNvSpPr txBox="1"/>
          <p:nvPr/>
        </p:nvSpPr>
        <p:spPr>
          <a:xfrm>
            <a:off x="4800600" y="2057400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 E ellipse shrinks a lot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C0EA0-8E9C-407A-BD91-F96E41923C3C}"/>
              </a:ext>
            </a:extLst>
          </p:cNvPr>
          <p:cNvGrpSpPr/>
          <p:nvPr/>
        </p:nvGrpSpPr>
        <p:grpSpPr>
          <a:xfrm>
            <a:off x="457200" y="1371600"/>
            <a:ext cx="8229600" cy="2308324"/>
            <a:chOff x="457200" y="1371600"/>
            <a:chExt cx="8229600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371600"/>
              <a:ext cx="8229600" cy="230832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 &lt;- lm(</a:t>
              </a:r>
              <a:r>
                <a:rPr lang="en-US" sz="1200" dirty="0" err="1">
                  <a:latin typeface="Lucida Console" pitchFamily="49" charset="0"/>
                </a:rPr>
                <a:t>cbind</a:t>
              </a:r>
              <a:r>
                <a:rPr lang="en-US" sz="1200" dirty="0">
                  <a:latin typeface="Lucida Console" pitchFamily="49" charset="0"/>
                </a:rPr>
                <a:t>(SAT, PPVT, Raven) ~ n + s + ns + 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+ 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, data=Rohwer2)</a:t>
              </a:r>
            </a:p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Anova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Type II MANOVA Tests: </a:t>
              </a:r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test statistic</a:t>
              </a:r>
            </a:p>
            <a:p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</a:t>
              </a:r>
            </a:p>
            <a:p>
              <a:r>
                <a:rPr lang="en-US" sz="1200" dirty="0">
                  <a:latin typeface="Lucida Console" pitchFamily="49" charset="0"/>
                </a:rPr>
                <a:t>n   1     0.202     2.02      3     24 0.1376   </a:t>
              </a:r>
            </a:p>
            <a:p>
              <a:r>
                <a:rPr lang="en-US" sz="1200" dirty="0">
                  <a:latin typeface="Lucida Console" pitchFamily="49" charset="0"/>
                </a:rPr>
                <a:t>s   1     0.310     3.59      3     24 0.0284 * </a:t>
              </a:r>
            </a:p>
            <a:p>
              <a:r>
                <a:rPr lang="en-US" sz="1200" dirty="0">
                  <a:latin typeface="Lucida Console" pitchFamily="49" charset="0"/>
                </a:rPr>
                <a:t>ns  1     0.358     4.46      3     24 0.0126 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 1     0.465     6.96      3     24 0.0016 **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  1     0.089     0.78      3     24 0.5173   </a:t>
              </a:r>
            </a:p>
            <a:p>
              <a:r>
                <a:rPr lang="en-US" sz="1200" dirty="0">
                  <a:latin typeface="Lucida Console" pitchFamily="49" charset="0"/>
                </a:rPr>
                <a:t>---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Signif</a:t>
              </a:r>
              <a:r>
                <a:rPr lang="en-US" sz="1200" dirty="0">
                  <a:latin typeface="Lucida Console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837851"/>
              <a:ext cx="2133600" cy="14773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Much better!</a:t>
              </a:r>
            </a:p>
            <a:p>
              <a:endParaRPr lang="en-US" sz="1600" dirty="0"/>
            </a:p>
            <a:p>
              <a:r>
                <a:rPr lang="en-US" sz="1600" dirty="0"/>
                <a:t>Multivariate tests: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pool evidence for all </a:t>
              </a:r>
              <a:r>
                <a:rPr lang="en-US" sz="1400" dirty="0" err="1"/>
                <a:t>Ys</a:t>
              </a:r>
              <a:endParaRPr lang="en-US" sz="14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take correlations of </a:t>
              </a:r>
              <a:r>
                <a:rPr lang="en-US" sz="1400" dirty="0" err="1"/>
                <a:t>Ys</a:t>
              </a:r>
              <a:r>
                <a:rPr lang="en-US" sz="1400" dirty="0"/>
                <a:t> into account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A8272-4468-4914-8AB7-C9D045A65581}"/>
              </a:ext>
            </a:extLst>
          </p:cNvPr>
          <p:cNvGrpSpPr/>
          <p:nvPr/>
        </p:nvGrpSpPr>
        <p:grpSpPr>
          <a:xfrm>
            <a:off x="527538" y="4753680"/>
            <a:ext cx="8209085" cy="1754326"/>
            <a:chOff x="527538" y="4753680"/>
            <a:chExt cx="8209085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7538" y="4753680"/>
              <a:ext cx="7772400" cy="175432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print(</a:t>
              </a:r>
              <a:r>
                <a:rPr lang="en-US" sz="1200" dirty="0" err="1">
                  <a:latin typeface="Lucida Console" pitchFamily="49" charset="0"/>
                </a:rPr>
                <a:t>linearHypothesis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, </a:t>
              </a:r>
            </a:p>
            <a:p>
              <a:r>
                <a:rPr lang="en-US" sz="1200" dirty="0">
                  <a:latin typeface="Lucida Console" pitchFamily="49" charset="0"/>
                </a:rPr>
                <a:t>+                        c("n", "s", "ns", "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", "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")), SSP=FALSE)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Multivariate Tests: </a:t>
              </a:r>
            </a:p>
            <a:p>
              <a:r>
                <a:rPr lang="en-US" sz="1200" dirty="0">
                  <a:latin typeface="Lucida Console" pitchFamily="49" charset="0"/>
                </a:rPr>
                <a:t>              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           5    1.0386    2.753     15  78.00 0.001912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Wilks</a:t>
              </a:r>
              <a:r>
                <a:rPr lang="en-US" sz="1200" dirty="0">
                  <a:latin typeface="Lucida Console" pitchFamily="49" charset="0"/>
                </a:rPr>
                <a:t>             5    0.2431    2.974     15  66.65 0.001154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Hotelling-Lawley</a:t>
              </a:r>
              <a:r>
                <a:rPr lang="en-US" sz="1200" dirty="0">
                  <a:latin typeface="Lucida Console" pitchFamily="49" charset="0"/>
                </a:rPr>
                <a:t>  5    2.0615    3.115     15  68.00 0.000697 ***</a:t>
              </a:r>
            </a:p>
            <a:p>
              <a:r>
                <a:rPr lang="en-US" sz="1200" dirty="0">
                  <a:latin typeface="Lucida Console" pitchFamily="49" charset="0"/>
                </a:rPr>
                <a:t>Roy               5    1.4654    7.620      5  26.00 0.000160 ***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6600" y="5562600"/>
              <a:ext cx="1650023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Strongly reject H</a:t>
              </a:r>
              <a:r>
                <a:rPr lang="en-US" sz="1600" baseline="-25000" dirty="0"/>
                <a:t>0</a:t>
              </a:r>
              <a:r>
                <a:rPr lang="en-US" sz="1600" dirty="0"/>
                <a:t> by all criteria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</a:t>
            </a:r>
          </a:p>
          <a:p>
            <a:r>
              <a:rPr lang="en-US" dirty="0"/>
              <a:t>         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50902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750902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broom: manipulating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/>
              <a:t>The broom package turns model objects into tidy data frames</a:t>
            </a:r>
          </a:p>
          <a:p>
            <a:pPr lvl="1"/>
            <a:r>
              <a:rPr lang="en-US" sz="2000" b="1" dirty="0"/>
              <a:t>glance</a:t>
            </a:r>
            <a:r>
              <a:rPr lang="en-US" sz="2000" dirty="0"/>
              <a:t>(models) extracts model-level summary statistics (R</a:t>
            </a:r>
            <a:r>
              <a:rPr lang="en-US" sz="2000" baseline="30000" dirty="0"/>
              <a:t>2</a:t>
            </a:r>
            <a:r>
              <a:rPr lang="en-US" sz="2000" dirty="0"/>
              <a:t>, </a:t>
            </a:r>
            <a:r>
              <a:rPr lang="en-US" sz="2000" dirty="0" err="1"/>
              <a:t>df</a:t>
            </a:r>
            <a:r>
              <a:rPr lang="en-US" sz="2000" dirty="0"/>
              <a:t>, AIC, BIC)</a:t>
            </a:r>
          </a:p>
          <a:p>
            <a:pPr lvl="1"/>
            <a:r>
              <a:rPr lang="en-US" sz="2000" b="1" dirty="0"/>
              <a:t>tidy</a:t>
            </a:r>
            <a:r>
              <a:rPr lang="en-US" sz="2000" dirty="0"/>
              <a:t>(models) extracts coefficients, SE, p-values</a:t>
            </a:r>
          </a:p>
          <a:p>
            <a:pPr lvl="1"/>
            <a:r>
              <a:rPr lang="en-US" sz="2000" b="1" dirty="0"/>
              <a:t>augment</a:t>
            </a:r>
            <a:r>
              <a:rPr lang="en-US" sz="2000" dirty="0"/>
              <a:t>(models) extracts observation-level info (residuals,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200400"/>
            <a:ext cx="7725715" cy="272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678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from: </a:t>
            </a:r>
            <a:r>
              <a:rPr lang="en-US" sz="1200" dirty="0">
                <a:hlinkClick r:id="rId3"/>
              </a:rPr>
              <a:t>https://opr.princeton.edu/workshops/Downloads/2016Jan_BroomRobinson.pdf</a:t>
            </a:r>
            <a:r>
              <a:rPr lang="en-US" sz="1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38200" cy="9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99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A3BD0-BC0A-4581-BED4-C58B58C8EF42}"/>
              </a:ext>
            </a:extLst>
          </p:cNvPr>
          <p:cNvSpPr/>
          <p:nvPr/>
        </p:nvSpPr>
        <p:spPr>
          <a:xfrm>
            <a:off x="5638800" y="487166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50E1-58E2-4279-B751-10194416435A}"/>
              </a:ext>
            </a:extLst>
          </p:cNvPr>
          <p:cNvSpPr/>
          <p:nvPr/>
        </p:nvSpPr>
        <p:spPr>
          <a:xfrm>
            <a:off x="5656432" y="512376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1A338D-6FF3-4710-A5DF-866A99C8D13E}"/>
              </a:ext>
            </a:extLst>
          </p:cNvPr>
          <p:cNvSpPr/>
          <p:nvPr/>
        </p:nvSpPr>
        <p:spPr>
          <a:xfrm>
            <a:off x="3238500" y="3776365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</a:t>
            </a:r>
            <a:r>
              <a:rPr lang="en-US" sz="1800" dirty="0">
                <a:solidFill>
                  <a:srgbClr val="FF0000"/>
                </a:solidFill>
              </a:rPr>
              <a:t>same</a:t>
            </a:r>
            <a:r>
              <a:rPr lang="en-US" sz="1800" dirty="0"/>
              <a:t>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</a:t>
            </a:r>
            <a:r>
              <a:rPr lang="en-US" sz="1400" dirty="0">
                <a:latin typeface="Lucida Console" pitchFamily="49" charset="0"/>
              </a:rPr>
              <a:t>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50C2-2FD4-4E36-8262-002D9772FB2A}"/>
              </a:ext>
            </a:extLst>
          </p:cNvPr>
          <p:cNvSpPr txBox="1"/>
          <p:nvPr/>
        </p:nvSpPr>
        <p:spPr>
          <a:xfrm>
            <a:off x="6582310" y="29375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SES: diff in means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b="1" dirty="0">
                <a:latin typeface="Lucida Console" pitchFamily="49" charset="0"/>
              </a:rPr>
              <a:t>(n + s + ns + </a:t>
            </a:r>
            <a:r>
              <a:rPr lang="en-US" sz="1400" b="1" dirty="0" err="1">
                <a:latin typeface="Lucida Console" pitchFamily="49" charset="0"/>
              </a:rPr>
              <a:t>na</a:t>
            </a:r>
            <a:r>
              <a:rPr lang="en-US" sz="1400" b="1" dirty="0">
                <a:latin typeface="Lucida Console" pitchFamily="49" charset="0"/>
              </a:rPr>
              <a:t> + </a:t>
            </a:r>
            <a:r>
              <a:rPr lang="en-US" sz="1400" b="1" dirty="0" err="1">
                <a:latin typeface="Lucida Console" pitchFamily="49" charset="0"/>
              </a:rPr>
              <a:t>ss</a:t>
            </a:r>
            <a:r>
              <a:rPr lang="en-US" sz="1400" b="1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a ‘grep’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ADF4-4F75-4B24-9124-7F483CFE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ctr">
            <a:normAutofit/>
          </a:bodyPr>
          <a:lstStyle/>
          <a:p>
            <a:r>
              <a:rPr lang="en-US" dirty="0"/>
              <a:t>Example: Penguin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0ADD-25E8-4A66-8AC6-7923ABD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10B7604-93B8-4136-B9BD-D1CE89EE20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DCC4ABF3-F358-4FC1-AFBC-7C4449BE5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90842"/>
            <a:ext cx="4336774" cy="3725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4F566E-B4F8-410B-9F0D-57E88D987D68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we want to model the length of penguin bills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predictors: </a:t>
            </a:r>
            <a:r>
              <a:rPr lang="en-US" dirty="0" err="1"/>
              <a:t>body_mass</a:t>
            </a:r>
            <a:r>
              <a:rPr lang="en-US" dirty="0"/>
              <a:t>, species, sex, island,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7ADC1-DBA9-450A-8E9A-9930F507E06B}"/>
              </a:ext>
            </a:extLst>
          </p:cNvPr>
          <p:cNvSpPr txBox="1"/>
          <p:nvPr/>
        </p:nvSpPr>
        <p:spPr>
          <a:xfrm>
            <a:off x="533400" y="332822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extract &amp; plot model statistics?</a:t>
            </a:r>
          </a:p>
          <a:p>
            <a:endParaRPr lang="en-US" dirty="0"/>
          </a:p>
          <a:p>
            <a:r>
              <a:rPr lang="en-US" dirty="0"/>
              <a:t>How to fit multiple models for subsets (by: sex, island)?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7BE4D-A017-466B-8F03-DFF7A9DD2E44}"/>
              </a:ext>
            </a:extLst>
          </p:cNvPr>
          <p:cNvSpPr txBox="1"/>
          <p:nvPr/>
        </p:nvSpPr>
        <p:spPr>
          <a:xfrm>
            <a:off x="533400" y="1949248"/>
            <a:ext cx="8146774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(data=</a:t>
            </a:r>
            <a:r>
              <a:rPr lang="en-US" sz="1600" dirty="0" err="1"/>
              <a:t>peng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dirty="0" err="1"/>
              <a:t>body_mass</a:t>
            </a:r>
            <a:r>
              <a:rPr lang="en-US" sz="1600" dirty="0"/>
              <a:t>, y=</a:t>
            </a:r>
            <a:r>
              <a:rPr lang="en-US" sz="1600" dirty="0" err="1"/>
              <a:t>bill_length</a:t>
            </a:r>
            <a:r>
              <a:rPr lang="en-US" sz="1600" dirty="0"/>
              <a:t>, color=species, fill=species))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geom_point</a:t>
            </a:r>
            <a:r>
              <a:rPr lang="en-US" sz="1600" dirty="0"/>
              <a:t>()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geom_smooth</a:t>
            </a:r>
            <a:r>
              <a:rPr lang="en-US" sz="1600" dirty="0"/>
              <a:t>(method = "</a:t>
            </a:r>
            <a:r>
              <a:rPr lang="en-US" sz="1600" dirty="0" err="1"/>
              <a:t>lm</a:t>
            </a:r>
            <a:r>
              <a:rPr lang="en-US" sz="1600" dirty="0"/>
              <a:t>", size=1.5)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stat_ellipse</a:t>
            </a:r>
            <a:r>
              <a:rPr lang="en-US" sz="1600" dirty="0"/>
              <a:t>(size=1.5) </a:t>
            </a:r>
          </a:p>
        </p:txBody>
      </p:sp>
      <p:pic>
        <p:nvPicPr>
          <p:cNvPr id="13" name="Picture 12" descr="A group of penguins&#10;&#10;Description automatically generated">
            <a:extLst>
              <a:ext uri="{FF2B5EF4-FFF2-40B4-BE49-F238E27FC236}">
                <a16:creationId xmlns:a16="http://schemas.microsoft.com/office/drawing/2014/main" id="{EEAA580C-28C9-46A1-8733-BE9B819314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1019597" cy="7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13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50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" y="2371725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2D mystery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53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C18DF49-7D0B-4E08-BD14-0573E681C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0" y="2371130"/>
            <a:ext cx="5855098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F2C6A-7AFB-4584-8418-896763016634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Reaven</a:t>
            </a:r>
            <a:r>
              <a:rPr lang="en-US" dirty="0"/>
              <a:t> &amp; Miller (1968) found a peculiar “horse shoe” result in analysis of data on the relationship of blood glucose levels and production of insulin in patients with varying degrees of hyperglycemia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17757-AD89-4ACE-8856-FC1476A3329E}"/>
              </a:ext>
            </a:extLst>
          </p:cNvPr>
          <p:cNvSpPr txBox="1"/>
          <p:nvPr/>
        </p:nvSpPr>
        <p:spPr>
          <a:xfrm>
            <a:off x="6629400" y="26670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plot this was a medical mystery.</a:t>
            </a:r>
          </a:p>
          <a:p>
            <a:endParaRPr lang="en-US" dirty="0"/>
          </a:p>
          <a:p>
            <a:r>
              <a:rPr lang="en-US" dirty="0"/>
              <a:t>What could be the explanation?</a:t>
            </a:r>
          </a:p>
        </p:txBody>
      </p:sp>
    </p:spTree>
    <p:extLst>
      <p:ext uri="{BB962C8B-B14F-4D97-AF65-F5344CB8AC3E}">
        <p14:creationId xmlns:p14="http://schemas.microsoft.com/office/powerpoint/2010/main" val="4261711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3D clarity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84BF8-1C81-4F78-8B92-52CF1D59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5394666" cy="4319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FA81B-2E77-42A2-9526-A02E41A99C3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first 3D computer graphics system (PRIM-9)  they rotated the data in 3-space until a hypothesis was suggested.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F6C23-BE68-4F11-B2E8-7892FF076E3F}"/>
              </a:ext>
            </a:extLst>
          </p:cNvPr>
          <p:cNvSpPr txBox="1"/>
          <p:nvPr/>
        </p:nvSpPr>
        <p:spPr>
          <a:xfrm>
            <a:off x="6172200" y="22860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Artist’s view of the data suggests there were actually three groups in the data.</a:t>
            </a:r>
          </a:p>
          <a:p>
            <a:endParaRPr lang="en-US" dirty="0"/>
          </a:p>
          <a:p>
            <a:r>
              <a:rPr lang="en-US" dirty="0"/>
              <a:t>Two categories of Type 2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Overt (advanced)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(latent)</a:t>
            </a:r>
          </a:p>
          <a:p>
            <a:endParaRPr lang="en-US" dirty="0"/>
          </a:p>
          <a:p>
            <a:r>
              <a:rPr lang="en-US" dirty="0"/>
              <a:t>But, these were NOT stages in a progression!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8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D4D-C7C7-4F9B-BBE0-431E0943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Ellipses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CFE1-D078-40D3-885E-F5926E4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55</a:t>
            </a:fld>
            <a:endParaRPr lang="en-US"/>
          </a:p>
        </p:txBody>
      </p:sp>
      <p:sp>
        <p:nvSpPr>
          <p:cNvPr id="8" name="TextBox 7" descr="covEllipses pairs plot for Diabetes data">
            <a:extLst>
              <a:ext uri="{FF2B5EF4-FFF2-40B4-BE49-F238E27FC236}">
                <a16:creationId xmlns:a16="http://schemas.microsoft.com/office/drawing/2014/main" id="{344D1868-570C-4961-A503-A858120BECC5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(Diabetes[,2:5], </a:t>
            </a:r>
            <a:r>
              <a:rPr lang="en-US" dirty="0" err="1"/>
              <a:t>Diabetes$group</a:t>
            </a:r>
            <a:r>
              <a:rPr lang="en-US" dirty="0"/>
              <a:t>, fill=TRUE, pooled=FALSE, </a:t>
            </a:r>
          </a:p>
          <a:p>
            <a:r>
              <a:rPr lang="en-US" dirty="0"/>
              <a:t>                    col=c("blue", "red", "</a:t>
            </a:r>
            <a:r>
              <a:rPr lang="en-US" dirty="0" err="1"/>
              <a:t>darkgreen</a:t>
            </a:r>
            <a:r>
              <a:rPr lang="en-US" dirty="0"/>
              <a:t>"), variables=1:3)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68E40-3307-4FAD-BC7C-379BA37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" y="2139232"/>
            <a:ext cx="4742857" cy="47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12E92-8647-46DD-B251-F39B120D3D9F}"/>
              </a:ext>
            </a:extLst>
          </p:cNvPr>
          <p:cNvSpPr txBox="1"/>
          <p:nvPr/>
        </p:nvSpPr>
        <p:spPr>
          <a:xfrm>
            <a:off x="5410200" y="2286000"/>
            <a:ext cx="3245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pairwise data ellipses show visual summaries of the data</a:t>
            </a:r>
          </a:p>
          <a:p>
            <a:endParaRPr lang="en-US" dirty="0"/>
          </a:p>
          <a:p>
            <a:r>
              <a:rPr lang="en-US" dirty="0"/>
              <a:t>The differences in correlation and variances are dramatic here</a:t>
            </a:r>
          </a:p>
        </p:txBody>
      </p:sp>
    </p:spTree>
    <p:extLst>
      <p:ext uri="{BB962C8B-B14F-4D97-AF65-F5344CB8AC3E}">
        <p14:creationId xmlns:p14="http://schemas.microsoft.com/office/powerpoint/2010/main" val="3045280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 of log determinants for diabetes data&#10;&#10;Description automatically generated">
            <a:extLst>
              <a:ext uri="{FF2B5EF4-FFF2-40B4-BE49-F238E27FC236}">
                <a16:creationId xmlns:a16="http://schemas.microsoft.com/office/drawing/2014/main" id="{C398D016-4C12-4D4F-887E-E886801F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0" y="4113228"/>
            <a:ext cx="5494286" cy="224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45134-50BE-4E7A-BBD8-B1D4A6C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9D79-9EF8-4F0A-893A-E51449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1CC4E-9B59-42C5-BA2E-E0F3F5105CD0}"/>
              </a:ext>
            </a:extLst>
          </p:cNvPr>
          <p:cNvSpPr txBox="1"/>
          <p:nvPr/>
        </p:nvSpPr>
        <p:spPr>
          <a:xfrm>
            <a:off x="457200" y="1155549"/>
            <a:ext cx="82296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diab.boxm</a:t>
            </a:r>
            <a:r>
              <a:rPr lang="en-US" sz="1600" dirty="0"/>
              <a:t> &lt;- </a:t>
            </a:r>
            <a:r>
              <a:rPr lang="en-US" sz="1600" dirty="0" err="1"/>
              <a:t>boxM</a:t>
            </a:r>
            <a:r>
              <a:rPr lang="en-US" sz="1600" dirty="0"/>
              <a:t>(Diabetes[,2:5], </a:t>
            </a:r>
            <a:r>
              <a:rPr lang="en-US" sz="1600" dirty="0" err="1"/>
              <a:t>Diabetes$group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diab.boxm</a:t>
            </a:r>
            <a:endParaRPr lang="en-US" sz="1600" dirty="0"/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 Box's M-test for Homogeneity of Covariance Matrices</a:t>
            </a:r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data:  Diabetes[, 2:5]</a:t>
            </a:r>
          </a:p>
          <a:p>
            <a:r>
              <a:rPr lang="en-US" sz="1600" dirty="0"/>
              <a:t>## Chi-</a:t>
            </a:r>
            <a:r>
              <a:rPr lang="en-US" sz="1600" dirty="0" err="1"/>
              <a:t>Sq</a:t>
            </a:r>
            <a:r>
              <a:rPr lang="en-US" sz="1600" dirty="0"/>
              <a:t> (approx.) = 383, df = 20, p-value &lt;2e-16</a:t>
            </a:r>
          </a:p>
          <a:p>
            <a:endParaRPr lang="en-US" sz="1600" dirty="0"/>
          </a:p>
          <a:p>
            <a:r>
              <a:rPr lang="en-US" sz="1600" dirty="0"/>
              <a:t>plot(</a:t>
            </a:r>
            <a:r>
              <a:rPr lang="en-US" sz="1600" dirty="0" err="1"/>
              <a:t>diab.boxm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14B79-7DB3-48D7-9784-C4EFA563E9C8}"/>
              </a:ext>
            </a:extLst>
          </p:cNvPr>
          <p:cNvSpPr txBox="1"/>
          <p:nvPr/>
        </p:nvSpPr>
        <p:spPr>
          <a:xfrm>
            <a:off x="457200" y="41132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differ!</a:t>
            </a:r>
          </a:p>
        </p:txBody>
      </p:sp>
    </p:spTree>
    <p:extLst>
      <p:ext uri="{BB962C8B-B14F-4D97-AF65-F5344CB8AC3E}">
        <p14:creationId xmlns:p14="http://schemas.microsoft.com/office/powerpoint/2010/main" val="218597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77CF9-6C49-4166-AB9E-4D431965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69FA0-3B97-4B1E-B6D2-8DD37902671B}"/>
              </a:ext>
            </a:extLst>
          </p:cNvPr>
          <p:cNvSpPr txBox="1"/>
          <p:nvPr/>
        </p:nvSpPr>
        <p:spPr>
          <a:xfrm>
            <a:off x="457200" y="897192"/>
            <a:ext cx="81534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peng.mod0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bill_length</a:t>
            </a:r>
            <a:r>
              <a:rPr lang="en-US" dirty="0"/>
              <a:t> ~ </a:t>
            </a:r>
            <a:r>
              <a:rPr lang="en-US" dirty="0" err="1"/>
              <a:t>body_mass</a:t>
            </a:r>
            <a:r>
              <a:rPr lang="en-US" dirty="0"/>
              <a:t> + sex + species + island, data=</a:t>
            </a:r>
            <a:r>
              <a:rPr lang="en-US" dirty="0" err="1"/>
              <a:t>peng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summary(peng.mod0)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1E413-CF39-4A39-9144-D09549B3C600}"/>
              </a:ext>
            </a:extLst>
          </p:cNvPr>
          <p:cNvSpPr txBox="1"/>
          <p:nvPr/>
        </p:nvSpPr>
        <p:spPr>
          <a:xfrm>
            <a:off x="457200" y="37116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 </a:t>
            </a:r>
            <a:r>
              <a:rPr lang="en-US" sz="2400" dirty="0" err="1"/>
              <a:t>bill_length</a:t>
            </a:r>
            <a:r>
              <a:rPr lang="en-US" sz="2400" dirty="0"/>
              <a:t> from </a:t>
            </a:r>
            <a:r>
              <a:rPr lang="en-US" sz="2400" dirty="0" err="1"/>
              <a:t>body_mass</a:t>
            </a:r>
            <a:r>
              <a:rPr lang="en-US" sz="2400" dirty="0"/>
              <a:t>, species, sex, island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F1E0-72C1-4629-B41E-D0777DF3254C}"/>
              </a:ext>
            </a:extLst>
          </p:cNvPr>
          <p:cNvSpPr txBox="1"/>
          <p:nvPr/>
        </p:nvSpPr>
        <p:spPr>
          <a:xfrm>
            <a:off x="457200" y="1892712"/>
            <a:ext cx="8229600" cy="415498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anose="020B0509030504030204" pitchFamily="49" charset="0"/>
              </a:rPr>
              <a:t>Call: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lm</a:t>
            </a:r>
            <a:r>
              <a:rPr lang="en-US" sz="1200" dirty="0">
                <a:latin typeface="Lucida Sans Typewriter" panose="020B0509030504030204" pitchFamily="49" charset="0"/>
              </a:rPr>
              <a:t>(formula = </a:t>
            </a:r>
            <a:r>
              <a:rPr lang="en-US" sz="1200" dirty="0" err="1">
                <a:latin typeface="Lucida Sans Typewriter" panose="020B0509030504030204" pitchFamily="49" charset="0"/>
              </a:rPr>
              <a:t>bill_length</a:t>
            </a:r>
            <a:r>
              <a:rPr lang="en-US" sz="1200" dirty="0">
                <a:latin typeface="Lucida Sans Typewriter" panose="020B0509030504030204" pitchFamily="49" charset="0"/>
              </a:rPr>
              <a:t> ~ </a:t>
            </a:r>
            <a:r>
              <a:rPr lang="en-US" sz="1200" dirty="0" err="1">
                <a:latin typeface="Lucida Sans Typewriter" panose="020B0509030504030204" pitchFamily="49" charset="0"/>
              </a:rPr>
              <a:t>body_mass</a:t>
            </a:r>
            <a:r>
              <a:rPr lang="en-US" sz="1200" dirty="0">
                <a:latin typeface="Lucida Sans Typewriter" panose="020B0509030504030204" pitchFamily="49" charset="0"/>
              </a:rPr>
              <a:t> + sex + species + island, data = </a:t>
            </a:r>
            <a:r>
              <a:rPr lang="en-US" sz="1200" dirty="0" err="1">
                <a:latin typeface="Lucida Sans Typewriter" panose="020B0509030504030204" pitchFamily="49" charset="0"/>
              </a:rPr>
              <a:t>peng</a:t>
            </a:r>
            <a:r>
              <a:rPr lang="en-US" sz="1200" dirty="0">
                <a:latin typeface="Lucida Sans Typewriter" panose="020B0509030504030204" pitchFamily="49" charset="0"/>
              </a:rPr>
              <a:t>)</a:t>
            </a:r>
          </a:p>
          <a:p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Residuals: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Min     1Q Median     3Q    Max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-6.938 -1.473  0.002  1.257 10.490 </a:t>
            </a:r>
          </a:p>
          <a:p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Coefficients: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          Estimate Std. Error t value </a:t>
            </a:r>
            <a:r>
              <a:rPr lang="en-US" sz="1200" dirty="0" err="1">
                <a:latin typeface="Lucida Sans Typewriter" panose="020B0509030504030204" pitchFamily="49" charset="0"/>
              </a:rPr>
              <a:t>Pr</a:t>
            </a:r>
            <a:r>
              <a:rPr lang="en-US" sz="1200" dirty="0">
                <a:latin typeface="Lucida Sans Typewriter" panose="020B0509030504030204" pitchFamily="49" charset="0"/>
              </a:rPr>
              <a:t>(&gt;|t|)   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(Intercept)      31.237676   1.378201   22.67  &lt; 2e-16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body_mass</a:t>
            </a:r>
            <a:r>
              <a:rPr lang="en-US" sz="1200" dirty="0">
                <a:latin typeface="Lucida Sans Typewriter" panose="020B0509030504030204" pitchFamily="49" charset="0"/>
              </a:rPr>
              <a:t>         0.001744   0.000394    4.43  1.3e-05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sexm</a:t>
            </a:r>
            <a:r>
              <a:rPr lang="en-US" sz="1200" dirty="0">
                <a:latin typeface="Lucida Sans Typewriter" panose="020B0509030504030204" pitchFamily="49" charset="0"/>
              </a:rPr>
              <a:t>              2.532799   0.361396    7.01  1.4e-11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speciesChinstrap</a:t>
            </a:r>
            <a:r>
              <a:rPr lang="en-US" sz="1200" dirty="0">
                <a:latin typeface="Lucida Sans Typewriter" panose="020B0509030504030204" pitchFamily="49" charset="0"/>
              </a:rPr>
              <a:t> 10.281510   0.410391   25.05  &lt; 2e-16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speciesGentoo</a:t>
            </a:r>
            <a:r>
              <a:rPr lang="en-US" sz="1200" dirty="0">
                <a:latin typeface="Lucida Sans Typewriter" panose="020B0509030504030204" pitchFamily="49" charset="0"/>
              </a:rPr>
              <a:t>     6.149100   0.672481    9.14  &lt; 2e-16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islandDream</a:t>
            </a:r>
            <a:r>
              <a:rPr lang="en-US" sz="1200" dirty="0">
                <a:latin typeface="Lucida Sans Typewriter" panose="020B0509030504030204" pitchFamily="49" charset="0"/>
              </a:rPr>
              <a:t>      -0.463555   0.457443   -1.01     0.31    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islandTorgersen</a:t>
            </a:r>
            <a:r>
              <a:rPr lang="en-US" sz="1200" dirty="0">
                <a:latin typeface="Lucida Sans Typewriter" panose="020B0509030504030204" pitchFamily="49" charset="0"/>
              </a:rPr>
              <a:t>   0.092246   0.474401    0.19     0.85   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---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Signif</a:t>
            </a:r>
            <a:r>
              <a:rPr lang="en-US" sz="1200" dirty="0">
                <a:latin typeface="Lucida Sans Typewriter" panose="020B05090305040302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Residual standard error: 2.26 on 326 degrees of freedom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Multiple R-squared:  0.832,	Adjusted R-squared:  0.829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F-statistic:  269 on 6 and 326 DF,  p-value: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8F98B-2A6B-4F8F-AD83-DE060899833C}"/>
              </a:ext>
            </a:extLst>
          </p:cNvPr>
          <p:cNvSpPr txBox="1"/>
          <p:nvPr/>
        </p:nvSpPr>
        <p:spPr>
          <a:xfrm>
            <a:off x="6248400" y="255359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B711F-D99F-4C36-B3B1-4C56F86F0100}"/>
              </a:ext>
            </a:extLst>
          </p:cNvPr>
          <p:cNvSpPr txBox="1"/>
          <p:nvPr/>
        </p:nvSpPr>
        <p:spPr>
          <a:xfrm>
            <a:off x="6248400" y="329611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component level (coefficients)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98600-A2F3-4C86-B906-BFB200289FE5}"/>
              </a:ext>
            </a:extLst>
          </p:cNvPr>
          <p:cNvSpPr txBox="1"/>
          <p:nvPr/>
        </p:nvSpPr>
        <p:spPr>
          <a:xfrm>
            <a:off x="6248400" y="533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level</a:t>
            </a:r>
          </a:p>
        </p:txBody>
      </p:sp>
    </p:spTree>
    <p:extLst>
      <p:ext uri="{BB962C8B-B14F-4D97-AF65-F5344CB8AC3E}">
        <p14:creationId xmlns:p14="http://schemas.microsoft.com/office/powerpoint/2010/main" val="358571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11923-48F0-4230-B0D6-2A982220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5B58D-7C97-4A2D-8BFE-1EA7ED4DE8F7}"/>
              </a:ext>
            </a:extLst>
          </p:cNvPr>
          <p:cNvSpPr txBox="1"/>
          <p:nvPr/>
        </p:nvSpPr>
        <p:spPr>
          <a:xfrm>
            <a:off x="533400" y="381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glance() </a:t>
            </a:r>
            <a:r>
              <a:rPr lang="en-US" dirty="0"/>
              <a:t>gives the </a:t>
            </a:r>
            <a:r>
              <a:rPr lang="en-US" dirty="0">
                <a:solidFill>
                  <a:srgbClr val="FF0000"/>
                </a:solidFill>
              </a:rPr>
              <a:t>model level </a:t>
            </a:r>
            <a:r>
              <a:rPr lang="en-US" dirty="0"/>
              <a:t>summary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168BA-79F4-4F0C-8CCD-A8070B359135}"/>
              </a:ext>
            </a:extLst>
          </p:cNvPr>
          <p:cNvSpPr txBox="1"/>
          <p:nvPr/>
        </p:nvSpPr>
        <p:spPr>
          <a:xfrm>
            <a:off x="533400" y="990600"/>
            <a:ext cx="8382000" cy="6001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glance(peng.mod0)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adj.r.squared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sigma statistic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df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AIC   BIC deviance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    0.832         0.829  2.26      269. 4.60e-123    6  -741. 1497. 1528.    1667.         326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8F85-5B85-4112-AF77-867055E5763B}"/>
              </a:ext>
            </a:extLst>
          </p:cNvPr>
          <p:cNvSpPr txBox="1"/>
          <p:nvPr/>
        </p:nvSpPr>
        <p:spPr>
          <a:xfrm>
            <a:off x="533400" y="1846008"/>
            <a:ext cx="80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tidy() </a:t>
            </a:r>
            <a:r>
              <a:rPr lang="en-US" dirty="0"/>
              <a:t>gives the </a:t>
            </a:r>
            <a:r>
              <a:rPr lang="en-US" dirty="0">
                <a:solidFill>
                  <a:srgbClr val="FF0000"/>
                </a:solidFill>
              </a:rPr>
              <a:t>model component </a:t>
            </a:r>
            <a:r>
              <a:rPr lang="en-US" dirty="0"/>
              <a:t>(term)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A6306-3300-4E77-98D8-168548FF7C01}"/>
              </a:ext>
            </a:extLst>
          </p:cNvPr>
          <p:cNvSpPr txBox="1"/>
          <p:nvPr/>
        </p:nvSpPr>
        <p:spPr>
          <a:xfrm>
            <a:off x="609600" y="2337624"/>
            <a:ext cx="8061960" cy="161582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tidy(peng.mod0)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term             estimate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(Intercept)      31.2      1.38        22.7   5.90e-69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body_mass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0.00174  0.000394     4.43  1.29e- 5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2.53     0.361        7.01  1.39e-11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speciesChinstrap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10.3      0.410       25.1   5.61e-78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speciesGentoo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6.15     0.672        9.14  6.65e-18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islandDream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-0.464    0.457       -1.01  3.12e- 1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islandTorgersen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0.0922   0.474        0.194 8.46e- 1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58404-C3D4-4629-9D60-CE87034FBA58}"/>
              </a:ext>
            </a:extLst>
          </p:cNvPr>
          <p:cNvSpPr txBox="1"/>
          <p:nvPr/>
        </p:nvSpPr>
        <p:spPr>
          <a:xfrm>
            <a:off x="563880" y="412034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augment() </a:t>
            </a:r>
            <a:r>
              <a:rPr lang="en-US" dirty="0"/>
              <a:t>gives the </a:t>
            </a:r>
            <a:r>
              <a:rPr lang="en-US" dirty="0">
                <a:solidFill>
                  <a:srgbClr val="FF0000"/>
                </a:solidFill>
              </a:rPr>
              <a:t>observation level </a:t>
            </a:r>
            <a:r>
              <a:rPr lang="en-US" dirty="0"/>
              <a:t>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681AC-81D4-4323-9C5C-6D50320525BB}"/>
              </a:ext>
            </a:extLst>
          </p:cNvPr>
          <p:cNvSpPr txBox="1"/>
          <p:nvPr/>
        </p:nvSpPr>
        <p:spPr>
          <a:xfrm>
            <a:off x="609600" y="4700311"/>
            <a:ext cx="8305800" cy="14465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augment(peng.mod0) %&gt;%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bill_length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body_mass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sex   species   island .fitted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.hat .sigma  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cooksd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std.resid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&lt;int&gt;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35.7      3150 f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Biscoe    36.7 -1.03  0.0273   2.26 0.000858      -0.463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39.7      3550 m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Biscoe    40.0 -0.263 0.0331   2.26 0.0000684     -0.118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41.1      4050 m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Biscoe    40.8  0.265 0.0257   2.26 0.0000532      0.119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49.3      4050 m     Chinstrap Dream     50.7 -1.35  0.0177   2.26 0.000939      -0.604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48.4      5850 m     Gentoo    Biscoe    50.1 -1.72  0.0169   2.26 0.00145       -0.769 </a:t>
            </a:r>
          </a:p>
        </p:txBody>
      </p:sp>
    </p:spTree>
    <p:extLst>
      <p:ext uri="{BB962C8B-B14F-4D97-AF65-F5344CB8AC3E}">
        <p14:creationId xmlns:p14="http://schemas.microsoft.com/office/powerpoint/2010/main" val="315243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C7EF5-9AB5-4ED8-B777-EB876213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2E3AFF-FF4E-4E93-B2B6-D7DBD850A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023065"/>
            <a:ext cx="7559040" cy="425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69051-9C2B-42EB-9D64-337939F249E1}"/>
              </a:ext>
            </a:extLst>
          </p:cNvPr>
          <p:cNvSpPr txBox="1"/>
          <p:nvPr/>
        </p:nvSpPr>
        <p:spPr>
          <a:xfrm>
            <a:off x="685800" y="3810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Schizophrenia</a:t>
            </a:r>
            <a:r>
              <a:rPr lang="en-US" dirty="0"/>
              <a:t> symptoms: Hallucinations, disorganized thinking, delusions, …</a:t>
            </a:r>
          </a:p>
          <a:p>
            <a:r>
              <a:rPr lang="en-US" dirty="0">
                <a:solidFill>
                  <a:srgbClr val="FF0000"/>
                </a:solidFill>
              </a:rPr>
              <a:t>Schizoaffective</a:t>
            </a:r>
            <a:r>
              <a:rPr lang="en-US" dirty="0"/>
              <a:t> disorder combines symptoms of schizophrenia with mood disorder (bipolar or depression)</a:t>
            </a:r>
          </a:p>
        </p:txBody>
      </p:sp>
    </p:spTree>
    <p:extLst>
      <p:ext uri="{BB962C8B-B14F-4D97-AF65-F5344CB8AC3E}">
        <p14:creationId xmlns:p14="http://schemas.microsoft.com/office/powerpoint/2010/main" val="1144866827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6709</Words>
  <Application>Microsoft Office PowerPoint</Application>
  <PresentationFormat>On-screen Show (4:3)</PresentationFormat>
  <Paragraphs>820</Paragraphs>
  <Slides>57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Cambria Math</vt:lpstr>
      <vt:lpstr>Courier New</vt:lpstr>
      <vt:lpstr>SAS Monospace</vt:lpstr>
      <vt:lpstr>Lucida Sans Typewriter</vt:lpstr>
      <vt:lpstr>Calibri</vt:lpstr>
      <vt:lpstr>Lucida Console</vt:lpstr>
      <vt:lpstr>Wingdings</vt:lpstr>
      <vt:lpstr>CHF</vt:lpstr>
      <vt:lpstr>Equation</vt:lpstr>
      <vt:lpstr>Visualizing Linear Models:  An R Bag of Tricks Session 3: Examples &amp; Extensions</vt:lpstr>
      <vt:lpstr>Today’s topics</vt:lpstr>
      <vt:lpstr>Manipulating &amp; visualizing models</vt:lpstr>
      <vt:lpstr>broom: manipulating models</vt:lpstr>
      <vt:lpstr>Example: Penguin data</vt:lpstr>
      <vt:lpstr>PowerPoint Presentation</vt:lpstr>
      <vt:lpstr>PowerPoint Presentation</vt:lpstr>
      <vt:lpstr>Ex: Neuro- &amp; Social-Cognitive measures in psychiatric groups</vt:lpstr>
      <vt:lpstr>PowerPoint Presentation</vt:lpstr>
      <vt:lpstr>Neuro-cognitive measures</vt:lpstr>
      <vt:lpstr>NeuroCog: EDA</vt:lpstr>
      <vt:lpstr>PowerPoint Presentation</vt:lpstr>
      <vt:lpstr>PowerPoint Presentation</vt:lpstr>
      <vt:lpstr>Neuro-cognitive measures: Analyses</vt:lpstr>
      <vt:lpstr>Tidy univariate analyses: F-tests</vt:lpstr>
      <vt:lpstr>Tidy univariate analyses: t-tests</vt:lpstr>
      <vt:lpstr>Neuro-cognitive measures: MANOVA</vt:lpstr>
      <vt:lpstr>Neuro-cognitive measures: Contrasts</vt:lpstr>
      <vt:lpstr>Visualize me: in data space</vt:lpstr>
      <vt:lpstr>Visualize me: in canonical space</vt:lpstr>
      <vt:lpstr>Visualize me: canonical HE plots</vt:lpstr>
      <vt:lpstr>Social cognitive measures</vt:lpstr>
      <vt:lpstr>SocialCog: EDA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Diabetes data: 2D mystery</vt:lpstr>
      <vt:lpstr>Diabetes data: 3D clarity</vt:lpstr>
      <vt:lpstr>Diabetes data: Ellipses</vt:lpstr>
      <vt:lpstr>Box’s M test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Linear Models:  An R Bag of Tricks Session 3: Examples &amp; Extensions</dc:title>
  <dc:creator>Michael L Friendly</dc:creator>
  <cp:lastModifiedBy>Michael L Friendly</cp:lastModifiedBy>
  <cp:revision>20</cp:revision>
  <dcterms:created xsi:type="dcterms:W3CDTF">2022-08-30T16:24:55Z</dcterms:created>
  <dcterms:modified xsi:type="dcterms:W3CDTF">2022-08-30T22:06:43Z</dcterms:modified>
</cp:coreProperties>
</file>