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5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AEC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8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8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6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1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6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6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7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9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20A9CA9-3696-4DDF-AFB8-516AFBEE39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096800"/>
            <a:ext cx="7772400" cy="2161000"/>
          </a:xfrm>
        </p:spPr>
        <p:txBody>
          <a:bodyPr anchor="ctr">
            <a:normAutofit/>
          </a:bodyPr>
          <a:lstStyle/>
          <a:p>
            <a:r>
              <a:rPr lang="en-US" altLang="en-US" sz="4800" dirty="0"/>
              <a:t>Travels in 3D space</a:t>
            </a:r>
            <a:br>
              <a:rPr lang="en-US" altLang="en-US" dirty="0"/>
            </a:br>
            <a:r>
              <a:rPr lang="en-US" altLang="en-US" sz="3600" dirty="0"/>
              <a:t>Data ellipsoids, biplots, and </a:t>
            </a:r>
            <a:r>
              <a:rPr lang="en-US" altLang="en-US" sz="3600" dirty="0" err="1"/>
              <a:t>rgl</a:t>
            </a:r>
            <a:r>
              <a:rPr lang="en-US" altLang="en-US" sz="3600" dirty="0"/>
              <a:t> movies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42DF58C-7F01-432C-B79A-DFD228F82A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00100" y="5334000"/>
            <a:ext cx="7543800" cy="1066800"/>
          </a:xfrm>
        </p:spPr>
        <p:txBody>
          <a:bodyPr/>
          <a:lstStyle/>
          <a:p>
            <a:r>
              <a:rPr lang="en-US" altLang="en-US" sz="2800" dirty="0"/>
              <a:t>Michael Friendly</a:t>
            </a:r>
          </a:p>
          <a:p>
            <a:r>
              <a:rPr lang="en-US" altLang="en-US" sz="2800" dirty="0"/>
              <a:t>datavis.ca                         @</a:t>
            </a:r>
            <a:r>
              <a:rPr lang="en-US" altLang="en-US" sz="2800" dirty="0" err="1"/>
              <a:t>datavisFriendly</a:t>
            </a:r>
            <a:endParaRPr lang="en-US" altLang="en-US" sz="2800" dirty="0"/>
          </a:p>
          <a:p>
            <a:endParaRPr lang="en-US" altLang="en-US" sz="28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B708883-4DBD-4E76-A238-5E2F73BF4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3604260" cy="226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D03B4-1711-4C6E-A26A-D97459425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89" y="381000"/>
            <a:ext cx="3604260" cy="226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ax, vector graphics, tool, pinwheel&#10;&#10;Description automatically generated">
            <a:extLst>
              <a:ext uri="{FF2B5EF4-FFF2-40B4-BE49-F238E27FC236}">
                <a16:creationId xmlns:a16="http://schemas.microsoft.com/office/drawing/2014/main" id="{AB14219B-676B-4092-A18C-42D197546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27" y="5999252"/>
            <a:ext cx="350996" cy="285750"/>
          </a:xfrm>
          <a:prstGeom prst="rect">
            <a:avLst/>
          </a:prstGeom>
        </p:spPr>
      </p:pic>
      <p:pic>
        <p:nvPicPr>
          <p:cNvPr id="1026" name="Picture 2" descr="Free Icons in SVG and PNG">
            <a:extLst>
              <a:ext uri="{FF2B5EF4-FFF2-40B4-BE49-F238E27FC236}">
                <a16:creationId xmlns:a16="http://schemas.microsoft.com/office/drawing/2014/main" id="{9A6F8A97-69C1-4E86-A13A-3663C6F9E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0" y="5919242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101D9F5E-F424-487A-9F80-89F3FC658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Biplot movie: rotation to PC coordinates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D039D606-6505-4A97-B16B-29B1A20DCF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153400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Text Box 7">
            <a:extLst>
              <a:ext uri="{FF2B5EF4-FFF2-40B4-BE49-F238E27FC236}">
                <a16:creationId xmlns:a16="http://schemas.microsoft.com/office/drawing/2014/main" id="{D21E3A83-651A-474F-B265-FD35BB576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943600"/>
            <a:ext cx="8001000" cy="7302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1400" dirty="0" err="1">
                <a:latin typeface="Courier New" panose="02070309020205020404" pitchFamily="49" charset="0"/>
              </a:rPr>
              <a:t>interp</a:t>
            </a:r>
            <a:r>
              <a:rPr lang="en-US" altLang="en-US" sz="1400" dirty="0">
                <a:latin typeface="Courier New" panose="02070309020205020404" pitchFamily="49" charset="0"/>
              </a:rPr>
              <a:t> &lt;-par3dinterp( </a:t>
            </a:r>
            <a:r>
              <a:rPr lang="en-US" altLang="en-US" sz="1400" dirty="0" err="1">
                <a:latin typeface="Courier New" panose="02070309020205020404" pitchFamily="49" charset="0"/>
              </a:rPr>
              <a:t>userMatrix</a:t>
            </a:r>
            <a:r>
              <a:rPr lang="en-US" altLang="en-US" sz="1400" dirty="0">
                <a:latin typeface="Courier New" panose="02070309020205020404" pitchFamily="49" charset="0"/>
              </a:rPr>
              <a:t>=list(M1, M2), 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                  extrapolate="constant", method="linear")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movie3d(</a:t>
            </a:r>
            <a:r>
              <a:rPr lang="en-US" altLang="en-US" sz="1400" dirty="0" err="1">
                <a:latin typeface="Courier New" panose="02070309020205020404" pitchFamily="49" charset="0"/>
              </a:rPr>
              <a:t>interp</a:t>
            </a:r>
            <a:r>
              <a:rPr lang="en-US" altLang="en-US" sz="1400" dirty="0">
                <a:latin typeface="Courier New" panose="02070309020205020404" pitchFamily="49" charset="0"/>
              </a:rPr>
              <a:t>, duration=4, fps=8, movie="biplot3d-iris")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>
            <a:extLst>
              <a:ext uri="{FF2B5EF4-FFF2-40B4-BE49-F238E27FC236}">
                <a16:creationId xmlns:a16="http://schemas.microsoft.com/office/drawing/2014/main" id="{E77CB34C-4BDB-4824-A8CA-7B5C9BE41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Grand tour: Interpolation thru multiple views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FA657D51-1BF3-4360-BF5F-67CA0A598DA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219200"/>
            <a:ext cx="8153400" cy="48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1" name="Text Box 7">
            <a:extLst>
              <a:ext uri="{FF2B5EF4-FFF2-40B4-BE49-F238E27FC236}">
                <a16:creationId xmlns:a16="http://schemas.microsoft.com/office/drawing/2014/main" id="{4B38FB6A-D858-4F0B-9D6D-F1E8165BB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943600"/>
            <a:ext cx="8534400" cy="7302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1400" dirty="0">
                <a:latin typeface="Courier New" panose="02070309020205020404" pitchFamily="49" charset="0"/>
              </a:rPr>
              <a:t>interp3 &lt;-par3dinterp(</a:t>
            </a:r>
            <a:r>
              <a:rPr lang="en-US" altLang="en-US" sz="1400" dirty="0" err="1">
                <a:latin typeface="Courier New" panose="02070309020205020404" pitchFamily="49" charset="0"/>
              </a:rPr>
              <a:t>userMatrix</a:t>
            </a:r>
            <a:r>
              <a:rPr lang="en-US" altLang="en-US" sz="1400" dirty="0">
                <a:latin typeface="Courier New" panose="02070309020205020404" pitchFamily="49" charset="0"/>
              </a:rPr>
              <a:t>=list(M1, M2, M3, M4, M3, M2, M1),  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                  extrapolate="constant", method="linear" 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movie3d(interp3, duration=6, fps=8, movie="biplot3d-iris3", </a:t>
            </a:r>
            <a:r>
              <a:rPr lang="en-US" altLang="en-US" sz="1400" dirty="0" err="1">
                <a:latin typeface="Courier New" panose="02070309020205020404" pitchFamily="49" charset="0"/>
              </a:rPr>
              <a:t>dir</a:t>
            </a:r>
            <a:r>
              <a:rPr lang="en-US" altLang="en-US" sz="1400" dirty="0">
                <a:latin typeface="Courier New" panose="02070309020205020404" pitchFamily="49" charset="0"/>
              </a:rPr>
              <a:t>="../</a:t>
            </a:r>
            <a:r>
              <a:rPr lang="en-US" altLang="en-US" sz="1400" dirty="0" err="1">
                <a:latin typeface="Courier New" panose="02070309020205020404" pitchFamily="49" charset="0"/>
              </a:rPr>
              <a:t>anim</a:t>
            </a:r>
            <a:r>
              <a:rPr lang="en-US" altLang="en-US" sz="1400" dirty="0">
                <a:latin typeface="Courier New" panose="02070309020205020404" pitchFamily="49" charset="0"/>
              </a:rPr>
              <a:t>")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>
            <a:extLst>
              <a:ext uri="{FF2B5EF4-FFF2-40B4-BE49-F238E27FC236}">
                <a16:creationId xmlns:a16="http://schemas.microsoft.com/office/drawing/2014/main" id="{76045C50-3479-4389-9B59-8BCE06C5A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 in PCA space: bpca package</a:t>
            </a:r>
          </a:p>
        </p:txBody>
      </p:sp>
      <p:pic>
        <p:nvPicPr>
          <p:cNvPr id="18439" name="Picture 7">
            <a:extLst>
              <a:ext uri="{FF2B5EF4-FFF2-40B4-BE49-F238E27FC236}">
                <a16:creationId xmlns:a16="http://schemas.microsoft.com/office/drawing/2014/main" id="{92DD3FC0-A73C-4400-A37C-500FE23842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400800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CB8F533-079D-4C37-A48E-F9A3B37C3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Prelude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9F5460-8BC7-417F-9C93-E0F0FF844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Multivariate data often needs &gt; 2D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Usually reduced to multiple 2D views (</a:t>
            </a:r>
            <a:r>
              <a:rPr lang="en-US" altLang="en-US" sz="2400" dirty="0" err="1"/>
              <a:t>scatplot</a:t>
            </a:r>
            <a:r>
              <a:rPr lang="en-US" altLang="en-US" sz="2400" dirty="0"/>
              <a:t> matrix)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Static 3D visualization often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Badly rendered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Lacks control of perspective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Lacks direct manipulation of viewpoint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Dynamic 3D visualization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err="1"/>
              <a:t>ggobi</a:t>
            </a:r>
            <a:r>
              <a:rPr lang="en-US" altLang="en-US" sz="2400" dirty="0"/>
              <a:t> / </a:t>
            </a:r>
            <a:r>
              <a:rPr lang="en-US" altLang="en-US" sz="2400" dirty="0" err="1"/>
              <a:t>rggobi</a:t>
            </a:r>
            <a:r>
              <a:rPr lang="en-US" altLang="en-US" sz="2400" dirty="0"/>
              <a:t> – powerful dynamic graphics, but crummy rendering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err="1"/>
              <a:t>rgl</a:t>
            </a:r>
            <a:r>
              <a:rPr lang="en-US" altLang="en-US" sz="2400" dirty="0"/>
              <a:t> – beautiful rendering, good interactive control of perspective, viewpoint, etc., weak 3D “tours”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Goal: Explore 3D vis &amp; animation with </a:t>
            </a:r>
            <a:r>
              <a:rPr lang="en-US" altLang="en-US" sz="2800" dirty="0" err="1"/>
              <a:t>rgl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AE78-6FAE-4E5E-8F17-7327726B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animation: 2D +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DA970-1FD8-4E45-B4FA-654A5A214C50}"/>
              </a:ext>
            </a:extLst>
          </p:cNvPr>
          <p:cNvSpPr txBox="1"/>
          <p:nvPr/>
        </p:nvSpPr>
        <p:spPr>
          <a:xfrm>
            <a:off x="304800" y="1143000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PC1 is the direction along which points have max.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Equivalently, the perp. deviations from the line have min. residual 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12009-E164-4984-B302-A408A1C75D38}"/>
              </a:ext>
            </a:extLst>
          </p:cNvPr>
          <p:cNvSpPr txBox="1"/>
          <p:nvPr/>
        </p:nvSpPr>
        <p:spPr>
          <a:xfrm>
            <a:off x="304800" y="2438400"/>
            <a:ext cx="3124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PCA by springs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Imagine each </a:t>
            </a:r>
            <a:r>
              <a:rPr lang="en-US" dirty="0" err="1"/>
              <a:t>pt</a:t>
            </a:r>
            <a:r>
              <a:rPr lang="en-US" dirty="0"/>
              <a:t> connected to a possible PC1 line by springs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~ deviation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/>
              <a:t>Forces balance, naturally seek the min. residual SS position.</a:t>
            </a:r>
          </a:p>
          <a:p>
            <a:endParaRPr lang="en-US" dirty="0"/>
          </a:p>
          <a:p>
            <a:r>
              <a:rPr lang="en-US" dirty="0"/>
              <a:t>Voila, QED!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visual proof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D1715E8-C30E-4100-A80A-BB4C49CCC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061" y="2438400"/>
            <a:ext cx="4833358" cy="42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3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0E918FC6-C67D-4EA5-9F6A-121AD3EBE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Iris data: rgl:::plot3d()</a:t>
            </a: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9E8B977F-1D5E-46F7-93E0-F2EBC48BD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86318"/>
            <a:ext cx="7569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Text Box 6">
            <a:extLst>
              <a:ext uri="{FF2B5EF4-FFF2-40B4-BE49-F238E27FC236}">
                <a16:creationId xmlns:a16="http://schemas.microsoft.com/office/drawing/2014/main" id="{BA4C061C-E79C-4421-A9EB-0F87603A8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019800"/>
            <a:ext cx="7924800" cy="67786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200" dirty="0">
                <a:latin typeface="Courier New" panose="02070309020205020404" pitchFamily="49" charset="0"/>
              </a:rPr>
              <a:t>data(iris); library(</a:t>
            </a:r>
            <a:r>
              <a:rPr lang="en-US" altLang="en-US" sz="1200" dirty="0" err="1">
                <a:latin typeface="Courier New" panose="02070309020205020404" pitchFamily="49" charset="0"/>
              </a:rPr>
              <a:t>rgl</a:t>
            </a:r>
            <a:r>
              <a:rPr lang="en-US" altLang="en-US" sz="1200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en-US" sz="1200" dirty="0">
                <a:latin typeface="Courier New" panose="02070309020205020404" pitchFamily="49" charset="0"/>
              </a:rPr>
              <a:t>col &lt;-c("blue", "green", "red")[</a:t>
            </a:r>
            <a:r>
              <a:rPr lang="en-US" altLang="en-US" sz="1200" dirty="0" err="1">
                <a:latin typeface="Courier New" panose="02070309020205020404" pitchFamily="49" charset="0"/>
              </a:rPr>
              <a:t>iris$Species</a:t>
            </a:r>
            <a:r>
              <a:rPr lang="en-US" altLang="en-US" sz="1200" dirty="0">
                <a:latin typeface="Courier New" panose="02070309020205020404" pitchFamily="49" charset="0"/>
              </a:rPr>
              <a:t>]</a:t>
            </a:r>
          </a:p>
          <a:p>
            <a:pPr>
              <a:spcBef>
                <a:spcPct val="10000"/>
              </a:spcBef>
            </a:pPr>
            <a:r>
              <a:rPr lang="en-US" altLang="en-US" sz="1200" dirty="0">
                <a:latin typeface="Courier New" panose="02070309020205020404" pitchFamily="49" charset="0"/>
              </a:rPr>
              <a:t>plot3d(iris, type="s", size=0.4, col=col, </a:t>
            </a:r>
            <a:r>
              <a:rPr lang="en-US" altLang="en-US" sz="1200" dirty="0" err="1">
                <a:latin typeface="Courier New" panose="02070309020205020404" pitchFamily="49" charset="0"/>
              </a:rPr>
              <a:t>cex</a:t>
            </a:r>
            <a:r>
              <a:rPr lang="en-US" altLang="en-US" sz="1200" dirty="0">
                <a:latin typeface="Courier New" panose="02070309020205020404" pitchFamily="49" charset="0"/>
              </a:rPr>
              <a:t>=2, box=FALSE, aspect="iso")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0768E99-1EDC-4E0E-8325-E20F6CB5C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 data ellipse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C1F11B2-4FDB-4A14-935C-8D9F2F1F0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86318"/>
            <a:ext cx="7569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Text Box 5">
            <a:extLst>
              <a:ext uri="{FF2B5EF4-FFF2-40B4-BE49-F238E27FC236}">
                <a16:creationId xmlns:a16="http://schemas.microsoft.com/office/drawing/2014/main" id="{F50D47D9-2620-4DB3-97BF-B93E4F0F3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096000"/>
            <a:ext cx="7924800" cy="4762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200" dirty="0" err="1">
                <a:latin typeface="Courier New" panose="02070309020205020404" pitchFamily="49" charset="0"/>
              </a:rPr>
              <a:t>cov</a:t>
            </a:r>
            <a:r>
              <a:rPr lang="en-US" altLang="en-US" sz="1200" dirty="0">
                <a:latin typeface="Courier New" panose="02070309020205020404" pitchFamily="49" charset="0"/>
              </a:rPr>
              <a:t> &lt;- </a:t>
            </a:r>
            <a:r>
              <a:rPr lang="en-US" altLang="en-US" sz="1200" dirty="0" err="1">
                <a:latin typeface="Courier New" panose="02070309020205020404" pitchFamily="49" charset="0"/>
              </a:rPr>
              <a:t>cov</a:t>
            </a:r>
            <a:r>
              <a:rPr lang="en-US" altLang="en-US" sz="1200" dirty="0">
                <a:latin typeface="Courier New" panose="02070309020205020404" pitchFamily="49" charset="0"/>
              </a:rPr>
              <a:t>(iris); mu &lt;- mean(iris)</a:t>
            </a:r>
          </a:p>
          <a:p>
            <a:pPr>
              <a:spcBef>
                <a:spcPct val="10000"/>
              </a:spcBef>
            </a:pPr>
            <a:r>
              <a:rPr lang="en-US" altLang="en-US" sz="1200" dirty="0">
                <a:latin typeface="Courier New" panose="02070309020205020404" pitchFamily="49" charset="0"/>
              </a:rPr>
              <a:t>plot3d( ellipse3d(</a:t>
            </a:r>
            <a:r>
              <a:rPr lang="en-US" altLang="en-US" sz="1200" dirty="0" err="1">
                <a:latin typeface="Courier New" panose="02070309020205020404" pitchFamily="49" charset="0"/>
              </a:rPr>
              <a:t>cov</a:t>
            </a:r>
            <a:r>
              <a:rPr lang="en-US" altLang="en-US" sz="1200" dirty="0">
                <a:latin typeface="Courier New" panose="02070309020205020404" pitchFamily="49" charset="0"/>
              </a:rPr>
              <a:t>, </a:t>
            </a:r>
            <a:r>
              <a:rPr lang="en-US" altLang="en-US" sz="1200" dirty="0" err="1">
                <a:latin typeface="Courier New" panose="02070309020205020404" pitchFamily="49" charset="0"/>
              </a:rPr>
              <a:t>centre</a:t>
            </a:r>
            <a:r>
              <a:rPr lang="en-US" altLang="en-US" sz="1200" dirty="0">
                <a:latin typeface="Courier New" panose="02070309020205020404" pitchFamily="49" charset="0"/>
              </a:rPr>
              <a:t>=mu, level=0.68), col="gray", alpha=0.2,  add = TRUE)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6EB9F54D-F3AB-4CD0-9D1B-5DED35834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 PC axes</a:t>
            </a:r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BE4836FF-8E07-41DF-BEEB-EB560089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86318"/>
            <a:ext cx="7569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Text Box 6">
            <a:extLst>
              <a:ext uri="{FF2B5EF4-FFF2-40B4-BE49-F238E27FC236}">
                <a16:creationId xmlns:a16="http://schemas.microsoft.com/office/drawing/2014/main" id="{D3FC9517-6ECB-47B0-B554-553F652F2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43600"/>
            <a:ext cx="7620000" cy="7620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1400" dirty="0">
                <a:latin typeface="Courier New" panose="02070309020205020404" pitchFamily="49" charset="0"/>
              </a:rPr>
              <a:t>source("c:/R/functions/ellipse3d.axes.R")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axes &lt;- ellipse3d.axes(</a:t>
            </a:r>
            <a:r>
              <a:rPr lang="en-US" altLang="en-US" sz="1400" dirty="0" err="1">
                <a:latin typeface="Courier New" panose="02070309020205020404" pitchFamily="49" charset="0"/>
              </a:rPr>
              <a:t>cov</a:t>
            </a:r>
            <a:r>
              <a:rPr lang="en-US" altLang="en-US" sz="1400" dirty="0">
                <a:latin typeface="Courier New" panose="02070309020205020404" pitchFamily="49" charset="0"/>
              </a:rPr>
              <a:t>, </a:t>
            </a:r>
            <a:r>
              <a:rPr lang="en-US" altLang="en-US" sz="1400" dirty="0" err="1">
                <a:latin typeface="Courier New" panose="02070309020205020404" pitchFamily="49" charset="0"/>
              </a:rPr>
              <a:t>centre</a:t>
            </a:r>
            <a:r>
              <a:rPr lang="en-US" altLang="en-US" sz="1400" dirty="0">
                <a:latin typeface="Courier New" panose="02070309020205020404" pitchFamily="49" charset="0"/>
              </a:rPr>
              <a:t>=mu, level=0.72, labels=TRUE)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M1 &lt;- par3d("</a:t>
            </a:r>
            <a:r>
              <a:rPr lang="en-US" altLang="en-US" sz="1600" dirty="0" err="1">
                <a:latin typeface="Courier New" panose="02070309020205020404" pitchFamily="49" charset="0"/>
              </a:rPr>
              <a:t>userMatrix</a:t>
            </a:r>
            <a:r>
              <a:rPr lang="en-US" altLang="en-US" sz="1600" dirty="0">
                <a:latin typeface="Courier New" panose="02070309020205020404" pitchFamily="49" charset="0"/>
              </a:rPr>
              <a:t>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8051E72-E9E3-4205-A84D-8D8F6EC64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Rotate to show PC1 &amp; PC2: Biplot view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20EF69AE-E8FD-4026-A341-7D722A5CF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569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9" name="Text Box 5">
            <a:extLst>
              <a:ext uri="{FF2B5EF4-FFF2-40B4-BE49-F238E27FC236}">
                <a16:creationId xmlns:a16="http://schemas.microsoft.com/office/drawing/2014/main" id="{98DD30E6-64CB-462C-B06B-E1A41A805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172200"/>
            <a:ext cx="6705600" cy="58102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1600" dirty="0">
                <a:latin typeface="Courier New" panose="02070309020205020404" pitchFamily="49" charset="0"/>
              </a:rPr>
              <a:t># hand rotate / zoom, then save current position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M2 &lt;- par3d("</a:t>
            </a:r>
            <a:r>
              <a:rPr lang="en-US" altLang="en-US" sz="1600" dirty="0" err="1">
                <a:latin typeface="Courier New" panose="02070309020205020404" pitchFamily="49" charset="0"/>
              </a:rPr>
              <a:t>userMatrix</a:t>
            </a:r>
            <a:r>
              <a:rPr lang="en-US" altLang="en-US" sz="1600" dirty="0">
                <a:latin typeface="Courier New" panose="02070309020205020404" pitchFamily="49" charset="0"/>
              </a:rPr>
              <a:t>")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7D67B-E399-460C-AB52-07EAC3F728E9}"/>
              </a:ext>
            </a:extLst>
          </p:cNvPr>
          <p:cNvSpPr txBox="1"/>
          <p:nvPr/>
        </p:nvSpPr>
        <p:spPr>
          <a:xfrm>
            <a:off x="393843" y="1190625"/>
            <a:ext cx="2501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NB: In PCA space, scores are uncorrelated!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7797E1D-290B-4300-A82C-75719728C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Rotate to show PC1 &amp; PC3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36E25CA0-DF04-40A2-8DD6-011AC22E6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8128"/>
            <a:ext cx="7569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Text Box 5">
            <a:extLst>
              <a:ext uri="{FF2B5EF4-FFF2-40B4-BE49-F238E27FC236}">
                <a16:creationId xmlns:a16="http://schemas.microsoft.com/office/drawing/2014/main" id="{36578DA2-6067-4140-ADD9-F4098357C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96000"/>
            <a:ext cx="6781800" cy="3365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M3 &lt;- par3d("</a:t>
            </a:r>
            <a:r>
              <a:rPr lang="en-US" altLang="en-US" sz="1600" dirty="0" err="1">
                <a:latin typeface="Courier New" panose="02070309020205020404" pitchFamily="49" charset="0"/>
              </a:rPr>
              <a:t>userMatrix</a:t>
            </a:r>
            <a:r>
              <a:rPr lang="en-US" altLang="en-US" sz="1600" dirty="0">
                <a:latin typeface="Courier New" panose="02070309020205020404" pitchFamily="49" charset="0"/>
              </a:rPr>
              <a:t>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4BB22CA-FDF9-4E62-BB37-225E981C4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Rotate to show PC2 &amp; PC3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85A3C9B2-DA70-4AA5-996F-6644BD632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914400"/>
            <a:ext cx="7569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1" name="Rectangle 5">
            <a:extLst>
              <a:ext uri="{FF2B5EF4-FFF2-40B4-BE49-F238E27FC236}">
                <a16:creationId xmlns:a16="http://schemas.microsoft.com/office/drawing/2014/main" id="{B31AD08B-53C8-42CE-A6A9-3D2AE8DA0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096000"/>
            <a:ext cx="4343400" cy="3365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Courier New" panose="02070309020205020404" pitchFamily="49" charset="0"/>
              </a:rPr>
              <a:t>M4 &lt;- par3d("</a:t>
            </a:r>
            <a:r>
              <a:rPr lang="en-US" altLang="en-US" sz="1600" dirty="0" err="1">
                <a:latin typeface="Courier New" panose="02070309020205020404" pitchFamily="49" charset="0"/>
              </a:rPr>
              <a:t>userMatrix</a:t>
            </a:r>
            <a:r>
              <a:rPr lang="en-US" altLang="en-US" sz="1600" dirty="0">
                <a:latin typeface="Courier New" panose="02070309020205020404" pitchFamily="49" charset="0"/>
              </a:rPr>
              <a:t>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476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CHF</vt:lpstr>
      <vt:lpstr>Travels in 3D space Data ellipsoids, biplots, and rgl movies</vt:lpstr>
      <vt:lpstr>Prelude</vt:lpstr>
      <vt:lpstr>PCA animation: 2D + time</vt:lpstr>
      <vt:lpstr>Iris data: rgl:::plot3d()</vt:lpstr>
      <vt:lpstr>Add data ellipse</vt:lpstr>
      <vt:lpstr>Add PC axes</vt:lpstr>
      <vt:lpstr>Rotate to show PC1 &amp; PC2: Biplot view</vt:lpstr>
      <vt:lpstr>Rotate to show PC1 &amp; PC3</vt:lpstr>
      <vt:lpstr>Rotate to show PC2 &amp; PC3</vt:lpstr>
      <vt:lpstr>Biplot movie: rotation to PC coordinates</vt:lpstr>
      <vt:lpstr>Grand tour: Interpolation thru multiple views</vt:lpstr>
      <vt:lpstr>View in PCA space: bpca package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animations</dc:title>
  <dc:creator>Psychology</dc:creator>
  <cp:lastModifiedBy>Michael L Friendly</cp:lastModifiedBy>
  <cp:revision>31</cp:revision>
  <dcterms:created xsi:type="dcterms:W3CDTF">2008-10-02T15:42:27Z</dcterms:created>
  <dcterms:modified xsi:type="dcterms:W3CDTF">2021-03-15T17:43:02Z</dcterms:modified>
</cp:coreProperties>
</file>