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88" r:id="rId4"/>
    <p:sldId id="289" r:id="rId5"/>
    <p:sldId id="295" r:id="rId6"/>
    <p:sldId id="290" r:id="rId7"/>
    <p:sldId id="291" r:id="rId8"/>
    <p:sldId id="292" r:id="rId9"/>
    <p:sldId id="296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3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22" r:id="rId36"/>
    <p:sldId id="323" r:id="rId37"/>
    <p:sldId id="324" r:id="rId38"/>
    <p:sldId id="325" r:id="rId39"/>
    <p:sldId id="28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288"/>
            <p14:sldId id="289"/>
            <p14:sldId id="295"/>
            <p14:sldId id="290"/>
            <p14:sldId id="291"/>
            <p14:sldId id="292"/>
            <p14:sldId id="296"/>
            <p14:sldId id="293"/>
            <p14:sldId id="294"/>
            <p14:sldId id="297"/>
            <p14:sldId id="298"/>
            <p14:sldId id="299"/>
            <p14:sldId id="300"/>
            <p14:sldId id="301"/>
            <p14:sldId id="303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89" d="100"/>
          <a:sy n="89" d="100"/>
        </p:scale>
        <p:origin x="3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Oct. 22, 29, Nov. 5, 2020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heplots</a:t>
            </a:r>
            <a:r>
              <a:rPr lang="en-US" sz="1600" dirty="0">
                <a:latin typeface="Lucida Console" pitchFamily="49" charset="0"/>
              </a:rPr>
              <a:t>::</a:t>
            </a:r>
            <a:r>
              <a:rPr lang="en-US" sz="1600" dirty="0" err="1">
                <a:latin typeface="Lucida Console" pitchFamily="49" charset="0"/>
              </a:rPr>
              <a:t>cqplot</a:t>
            </a:r>
            <a:r>
              <a:rPr lang="en-US" sz="1600" dirty="0"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mvinfluence</a:t>
            </a:r>
            <a:r>
              <a:rPr lang="en-US" dirty="0"/>
              <a:t>::</a:t>
            </a:r>
            <a:r>
              <a:rPr lang="en-US" dirty="0" err="1"/>
              <a:t>influencePlot</a:t>
            </a:r>
            <a:r>
              <a:rPr lang="en-US" dirty="0"/>
              <a:t>() 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65532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Manova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2308324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 &lt;- lm(</a:t>
            </a:r>
            <a:r>
              <a:rPr lang="en-US" sz="1200" dirty="0" err="1">
                <a:latin typeface="Lucida Console" pitchFamily="49" charset="0"/>
              </a:rPr>
              <a:t>cbind</a:t>
            </a:r>
            <a:r>
              <a:rPr lang="en-US" sz="1200" dirty="0">
                <a:latin typeface="Lucida Console" pitchFamily="49" charset="0"/>
              </a:rPr>
              <a:t>(SAT, PPVT, Raven) ~ n + s + ns +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+ 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, data=Rohwer2)</a:t>
            </a:r>
          </a:p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Anova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)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Type II MANOVA Tests: </a:t>
            </a:r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test statistic</a:t>
            </a:r>
          </a:p>
          <a:p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>
                <a:latin typeface="Lucida Console" pitchFamily="49" charset="0"/>
              </a:rPr>
              <a:t>n   1     0.202     2.02      3     24 0.1376   </a:t>
            </a:r>
          </a:p>
          <a:p>
            <a:r>
              <a:rPr lang="en-US" sz="1200" dirty="0">
                <a:latin typeface="Lucida Console" pitchFamily="49" charset="0"/>
              </a:rPr>
              <a:t>s   1     0.310     3.59      3     24 0.0284 * </a:t>
            </a:r>
          </a:p>
          <a:p>
            <a:r>
              <a:rPr lang="en-US" sz="1200" dirty="0">
                <a:latin typeface="Lucida Console" pitchFamily="49" charset="0"/>
              </a:rPr>
              <a:t>ns  1     0.358     4.46      3     24 0.0126 *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1     0.465     6.96      3     24 0.0016 **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1     0.089     0.78      3     24 0.5173   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538" y="4753680"/>
            <a:ext cx="7772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")), SSP=FALSE)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1.0386    2.753     15  78.00 0.001912 **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0.2431    2.974     15  66.65 0.001154 **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2.0615    3.115     15  68.00 0.000697 ***</a:t>
            </a:r>
          </a:p>
          <a:p>
            <a:r>
              <a:rPr lang="en-US" sz="1200" dirty="0">
                <a:latin typeface="Lucida Console" pitchFamily="49" charset="0"/>
              </a:rPr>
              <a:t>Roy               5    1.4654    7.620      5  26.00 0.000160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1837851"/>
            <a:ext cx="2133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Much better!</a:t>
            </a:r>
          </a:p>
          <a:p>
            <a:endParaRPr lang="en-US" sz="1600" dirty="0"/>
          </a:p>
          <a:p>
            <a:r>
              <a:rPr lang="en-US" sz="1600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pool evidence for all </a:t>
            </a:r>
            <a:r>
              <a:rPr lang="en-US" sz="1400" dirty="0" err="1"/>
              <a:t>Ys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take correlations of </a:t>
            </a:r>
            <a:r>
              <a:rPr lang="en-US" sz="1400" dirty="0" err="1"/>
              <a:t>Ys</a:t>
            </a:r>
            <a:r>
              <a:rPr lang="en-US" sz="1400" dirty="0"/>
              <a:t> into account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6600" y="5562600"/>
            <a:ext cx="165002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Strongly reject H</a:t>
            </a:r>
            <a:r>
              <a:rPr lang="en-US" sz="1600" baseline="-25000" dirty="0"/>
              <a:t>0</a:t>
            </a:r>
            <a:r>
              <a:rPr lang="en-US" sz="1600" dirty="0"/>
              <a:t> by all criteria</a:t>
            </a:r>
          </a:p>
        </p:txBody>
      </p: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51460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same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SES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dirty="0">
                <a:latin typeface="Lucida Console" pitchFamily="49" charset="0"/>
              </a:rPr>
              <a:t>(n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),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‘</a:t>
            </a:r>
            <a:r>
              <a:rPr lang="en-US" dirty="0" err="1"/>
              <a:t>grep</a:t>
            </a:r>
            <a:r>
              <a:rPr lang="en-US" dirty="0"/>
              <a:t>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some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small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" y="2371725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D4D-C7C7-4F9B-BBE0-431E0943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CFE1-D078-40D3-885E-F5926E4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 descr="covEllipses pairs plot for Diabetes data">
            <a:extLst>
              <a:ext uri="{FF2B5EF4-FFF2-40B4-BE49-F238E27FC236}">
                <a16:creationId xmlns:a16="http://schemas.microsoft.com/office/drawing/2014/main" id="{344D1868-570C-4961-A503-A858120BECC5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(Diabetes[,2:5], </a:t>
            </a:r>
            <a:r>
              <a:rPr lang="en-US" dirty="0" err="1"/>
              <a:t>Diabetes$group</a:t>
            </a:r>
            <a:r>
              <a:rPr lang="en-US" dirty="0"/>
              <a:t>, fill=TRUE, pooled=FALSE, </a:t>
            </a:r>
          </a:p>
          <a:p>
            <a:r>
              <a:rPr lang="en-US" dirty="0"/>
              <a:t>                    col=c("blue", "red", "</a:t>
            </a:r>
            <a:r>
              <a:rPr lang="en-US" dirty="0" err="1"/>
              <a:t>darkgreen</a:t>
            </a:r>
            <a:r>
              <a:rPr lang="en-US" dirty="0"/>
              <a:t>"), variables=1:3)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68E40-3307-4FAD-BC7C-379BA37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" y="2139232"/>
            <a:ext cx="4742857" cy="47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12E92-8647-46DD-B251-F39B120D3D9F}"/>
              </a:ext>
            </a:extLst>
          </p:cNvPr>
          <p:cNvSpPr txBox="1"/>
          <p:nvPr/>
        </p:nvSpPr>
        <p:spPr>
          <a:xfrm>
            <a:off x="5410200" y="2286000"/>
            <a:ext cx="3245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diabetic patients and a normal group were measured on blood glucose and insulin</a:t>
            </a:r>
          </a:p>
          <a:p>
            <a:endParaRPr lang="en-US" dirty="0"/>
          </a:p>
          <a:p>
            <a:r>
              <a:rPr lang="en-US" dirty="0"/>
              <a:t>The differences in correlation and variances are dramatic here</a:t>
            </a:r>
          </a:p>
        </p:txBody>
      </p:sp>
    </p:spTree>
    <p:extLst>
      <p:ext uri="{BB962C8B-B14F-4D97-AF65-F5344CB8AC3E}">
        <p14:creationId xmlns:p14="http://schemas.microsoft.com/office/powerpoint/2010/main" val="3045280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 of log determinants for diabetes data&#10;&#10;Description automatically generated">
            <a:extLst>
              <a:ext uri="{FF2B5EF4-FFF2-40B4-BE49-F238E27FC236}">
                <a16:creationId xmlns:a16="http://schemas.microsoft.com/office/drawing/2014/main" id="{C398D016-4C12-4D4F-887E-E886801F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0" y="4113228"/>
            <a:ext cx="5494286" cy="224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45134-50BE-4E7A-BBD8-B1D4A6C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9D79-9EF8-4F0A-893A-E51449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1CC4E-9B59-42C5-BA2E-E0F3F5105CD0}"/>
              </a:ext>
            </a:extLst>
          </p:cNvPr>
          <p:cNvSpPr txBox="1"/>
          <p:nvPr/>
        </p:nvSpPr>
        <p:spPr>
          <a:xfrm>
            <a:off x="457200" y="1155549"/>
            <a:ext cx="82296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diab.boxm</a:t>
            </a:r>
            <a:r>
              <a:rPr lang="en-US" sz="1600" dirty="0"/>
              <a:t> &lt;- </a:t>
            </a:r>
            <a:r>
              <a:rPr lang="en-US" sz="1600" dirty="0" err="1"/>
              <a:t>boxM</a:t>
            </a:r>
            <a:r>
              <a:rPr lang="en-US" sz="1600" dirty="0"/>
              <a:t>(Diabetes[,2:5], </a:t>
            </a:r>
            <a:r>
              <a:rPr lang="en-US" sz="1600" dirty="0" err="1"/>
              <a:t>Diabetes$group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diab.boxm</a:t>
            </a:r>
            <a:endParaRPr lang="en-US" sz="1600" dirty="0"/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 Box's M-test for Homogeneity of Covariance Matrices</a:t>
            </a:r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data:  Diabetes[, 2:5]</a:t>
            </a:r>
          </a:p>
          <a:p>
            <a:r>
              <a:rPr lang="en-US" sz="1600" dirty="0"/>
              <a:t>## Chi-</a:t>
            </a:r>
            <a:r>
              <a:rPr lang="en-US" sz="1600" dirty="0" err="1"/>
              <a:t>Sq</a:t>
            </a:r>
            <a:r>
              <a:rPr lang="en-US" sz="1600" dirty="0"/>
              <a:t> (approx.) = 383, df = 20, p-value &lt;2e-16</a:t>
            </a:r>
          </a:p>
          <a:p>
            <a:endParaRPr lang="en-US" sz="1600" dirty="0"/>
          </a:p>
          <a:p>
            <a:r>
              <a:rPr lang="en-US" sz="1600" dirty="0"/>
              <a:t>plot(</a:t>
            </a:r>
            <a:r>
              <a:rPr lang="en-US" sz="1600" dirty="0" err="1"/>
              <a:t>diab.boxm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14B79-7DB3-48D7-9784-C4EFA563E9C8}"/>
              </a:ext>
            </a:extLst>
          </p:cNvPr>
          <p:cNvSpPr txBox="1"/>
          <p:nvPr/>
        </p:nvSpPr>
        <p:spPr>
          <a:xfrm>
            <a:off x="457200" y="41132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differ!</a:t>
            </a:r>
          </a:p>
        </p:txBody>
      </p:sp>
    </p:spTree>
    <p:extLst>
      <p:ext uri="{BB962C8B-B14F-4D97-AF65-F5344CB8AC3E}">
        <p14:creationId xmlns:p14="http://schemas.microsoft.com/office/powerpoint/2010/main" val="21859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8229600" cy="332398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library(</a:t>
            </a:r>
            <a:r>
              <a:rPr lang="en-US" sz="1400" dirty="0" err="1">
                <a:latin typeface="SAS Monospace" panose="020B0609020202020204" pitchFamily="49" charset="0"/>
              </a:rPr>
              <a:t>candisc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data(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SAS Monospace" panose="020B0609020202020204" pitchFamily="49" charset="0"/>
              </a:rPr>
              <a:t># fit the MANOVA model, test hypotheses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(Speed, Attention, Memory, Verbal, </a:t>
            </a:r>
            <a:r>
              <a:rPr lang="en-US" sz="1400" dirty="0" err="1">
                <a:latin typeface="SAS Monospace" panose="020B0609020202020204" pitchFamily="49" charset="0"/>
              </a:rPr>
              <a:t>Visual,ProbSolv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data=</a:t>
            </a:r>
            <a:r>
              <a:rPr lang="en-US" sz="1400" dirty="0" err="1">
                <a:latin typeface="SAS Monospace" panose="020B0609020202020204" pitchFamily="49" charset="0"/>
              </a:rPr>
              <a:t>NeuroCog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NC.mlm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0.2992   6.8902     12    470 1.562e-11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5181600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groups differ.  But how?</a:t>
            </a:r>
          </a:p>
          <a:p>
            <a:r>
              <a:rPr lang="en-US" dirty="0"/>
              <a:t>What about the research hypotheses?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520" y="5105400"/>
            <a:ext cx="33528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contrasts(</a:t>
            </a:r>
            <a:r>
              <a:rPr lang="en-US" sz="1400" dirty="0" err="1">
                <a:latin typeface="SAS Monospace" panose="020B0609020202020204" pitchFamily="49" charset="0"/>
              </a:rPr>
              <a:t>NeuroCog$Dx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36720" y="5690175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</a:t>
            </a:r>
            <a:r>
              <a:rPr lang="en-US" dirty="0"/>
              <a:t>-cognitive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/>
              <a:t>Only 1 dim. of </a:t>
            </a:r>
            <a:r>
              <a:rPr lang="en-US" b="1" dirty="0"/>
              <a:t>H</a:t>
            </a:r>
            <a:r>
              <a:rPr lang="en-US" dirty="0"/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</a:t>
            </a:r>
            <a:r>
              <a:rPr lang="en-US" sz="1600" dirty="0" err="1"/>
              <a:t>vars</a:t>
            </a:r>
            <a:r>
              <a:rPr lang="en-US" sz="1600" dirty="0"/>
              <a:t> highly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42955</TotalTime>
  <Words>4132</Words>
  <Application>Microsoft Office PowerPoint</Application>
  <PresentationFormat>On-screen Show (4:3)</PresentationFormat>
  <Paragraphs>522</Paragraphs>
  <Slides>39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Lucida Console</vt:lpstr>
      <vt:lpstr>SAS Monospace</vt:lpstr>
      <vt:lpstr>Wingdings</vt:lpstr>
      <vt:lpstr>CHF</vt:lpstr>
      <vt:lpstr>Equation</vt:lpstr>
      <vt:lpstr>Visualizing Linear Models:  An R Bag of Tricks Session 3: Examples &amp; Extensions</vt:lpstr>
      <vt:lpstr>Today’s topics</vt:lpstr>
      <vt:lpstr>Ex: Neuro- &amp; Social-Cognitive measures in psychiatric groups</vt:lpstr>
      <vt:lpstr>Neuro-cognitive measures</vt:lpstr>
      <vt:lpstr>Neuro-cognitive measures</vt:lpstr>
      <vt:lpstr>Visualize me: in data space</vt:lpstr>
      <vt:lpstr>Visualize me: in canonical space</vt:lpstr>
      <vt:lpstr>Visualize me: canonical HE plots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Diabetes data</vt:lpstr>
      <vt:lpstr>Box’s M test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</dc:title>
  <dc:creator>Michael Friendly</dc:creator>
  <cp:lastModifiedBy>Michael L Friendly</cp:lastModifiedBy>
  <cp:revision>201</cp:revision>
  <dcterms:created xsi:type="dcterms:W3CDTF">2020-08-24T13:25:42Z</dcterms:created>
  <dcterms:modified xsi:type="dcterms:W3CDTF">2020-10-14T21:17:36Z</dcterms:modified>
</cp:coreProperties>
</file>