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88" r:id="rId4"/>
    <p:sldId id="326" r:id="rId5"/>
    <p:sldId id="289" r:id="rId6"/>
    <p:sldId id="295" r:id="rId7"/>
    <p:sldId id="290" r:id="rId8"/>
    <p:sldId id="291" r:id="rId9"/>
    <p:sldId id="292" r:id="rId10"/>
    <p:sldId id="296" r:id="rId11"/>
    <p:sldId id="293" r:id="rId12"/>
    <p:sldId id="294" r:id="rId13"/>
    <p:sldId id="297" r:id="rId14"/>
    <p:sldId id="298" r:id="rId15"/>
    <p:sldId id="299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20" r:id="rId35"/>
    <p:sldId id="321" r:id="rId36"/>
    <p:sldId id="322" r:id="rId37"/>
    <p:sldId id="323" r:id="rId38"/>
    <p:sldId id="327" r:id="rId39"/>
    <p:sldId id="328" r:id="rId40"/>
    <p:sldId id="324" r:id="rId41"/>
    <p:sldId id="325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326"/>
            <p14:sldId id="289"/>
            <p14:sldId id="295"/>
            <p14:sldId id="290"/>
            <p14:sldId id="291"/>
            <p14:sldId id="292"/>
            <p14:sldId id="296"/>
            <p14:sldId id="293"/>
            <p14:sldId id="294"/>
            <p14:sldId id="297"/>
            <p14:sldId id="298"/>
            <p14:sldId id="299"/>
            <p14:sldId id="300"/>
            <p14:sldId id="301"/>
            <p14:sldId id="303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7"/>
            <p14:sldId id="328"/>
            <p14:sldId id="324"/>
            <p14:sldId id="32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 Friendly" initials="MLF" lastIdx="1" clrIdx="0">
    <p:extLst>
      <p:ext uri="{19B8F6BF-5375-455C-9EA6-DF929625EA0E}">
        <p15:presenceInfo xmlns:p15="http://schemas.microsoft.com/office/powerpoint/2012/main" userId="Michael L Frien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93" d="100"/>
          <a:sy n="93" d="100"/>
        </p:scale>
        <p:origin x="8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0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  <a:p>
            <a:endParaRPr lang="en-US" dirty="0"/>
          </a:p>
          <a:p>
            <a:r>
              <a:rPr lang="en-US" dirty="0"/>
              <a:t>Dx1 suggests </a:t>
            </a:r>
            <a:r>
              <a:rPr lang="en-US" dirty="0">
                <a:sym typeface="Symbol" panose="05050102010706020507" pitchFamily="18" charset="2"/>
              </a:rPr>
              <a:t> spacing</a:t>
            </a:r>
          </a:p>
          <a:p>
            <a:r>
              <a:rPr lang="en-US" dirty="0" err="1"/>
              <a:t>Schizo</a:t>
            </a:r>
            <a:r>
              <a:rPr lang="en-US" dirty="0"/>
              <a:t> &lt; </a:t>
            </a:r>
            <a:r>
              <a:rPr lang="en-US" dirty="0" err="1"/>
              <a:t>ScAff</a:t>
            </a:r>
            <a:r>
              <a:rPr lang="en-US" dirty="0"/>
              <a:t> &lt; Control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heplots</a:t>
            </a:r>
            <a:r>
              <a:rPr lang="en-US" sz="1600" dirty="0">
                <a:latin typeface="Lucida Console" pitchFamily="49" charset="0"/>
              </a:rPr>
              <a:t>::</a:t>
            </a:r>
            <a:r>
              <a:rPr lang="en-US" sz="1600" dirty="0" err="1">
                <a:latin typeface="Lucida Console" pitchFamily="49" charset="0"/>
              </a:rPr>
              <a:t>cqplot</a:t>
            </a:r>
            <a:r>
              <a:rPr lang="en-US" sz="1600" dirty="0"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4DA071-210C-4BD1-8F3C-D60690B0157A}"/>
              </a:ext>
            </a:extLst>
          </p:cNvPr>
          <p:cNvCxnSpPr/>
          <p:nvPr/>
        </p:nvCxnSpPr>
        <p:spPr>
          <a:xfrm flipH="1" flipV="1">
            <a:off x="5257800" y="2667000"/>
            <a:ext cx="228600" cy="76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mvinfluence</a:t>
            </a:r>
            <a:r>
              <a:rPr lang="en-US" dirty="0"/>
              <a:t>::</a:t>
            </a:r>
            <a:r>
              <a:rPr lang="en-US" dirty="0" err="1"/>
              <a:t>influencePlot</a:t>
            </a:r>
            <a:r>
              <a:rPr lang="en-US" dirty="0"/>
              <a:t>() 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873F67-9996-4BAB-9873-EE845B408E20}"/>
              </a:ext>
            </a:extLst>
          </p:cNvPr>
          <p:cNvSpPr/>
          <p:nvPr/>
        </p:nvSpPr>
        <p:spPr>
          <a:xfrm>
            <a:off x="838200" y="53721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Manova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C0EA0-8E9C-407A-BD91-F96E41923C3C}"/>
              </a:ext>
            </a:extLst>
          </p:cNvPr>
          <p:cNvGrpSpPr/>
          <p:nvPr/>
        </p:nvGrpSpPr>
        <p:grpSpPr>
          <a:xfrm>
            <a:off x="457200" y="1371600"/>
            <a:ext cx="8229600" cy="2308324"/>
            <a:chOff x="457200" y="1371600"/>
            <a:chExt cx="8229600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371600"/>
              <a:ext cx="8229600" cy="230832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 &lt;- lm(</a:t>
              </a:r>
              <a:r>
                <a:rPr lang="en-US" sz="1200" dirty="0" err="1">
                  <a:latin typeface="Lucida Console" pitchFamily="49" charset="0"/>
                </a:rPr>
                <a:t>cbind</a:t>
              </a:r>
              <a:r>
                <a:rPr lang="en-US" sz="1200" dirty="0">
                  <a:latin typeface="Lucida Console" pitchFamily="49" charset="0"/>
                </a:rPr>
                <a:t>(SAT, PPVT, Raven) ~ n + s + ns + 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+ 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, data=Rohwer2)</a:t>
              </a:r>
            </a:p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Anova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Type II MANOVA Tests: </a:t>
              </a:r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test statistic</a:t>
              </a:r>
            </a:p>
            <a:p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</a:t>
              </a:r>
            </a:p>
            <a:p>
              <a:r>
                <a:rPr lang="en-US" sz="1200" dirty="0">
                  <a:latin typeface="Lucida Console" pitchFamily="49" charset="0"/>
                </a:rPr>
                <a:t>n   1     0.202     2.02      3     24 0.1376   </a:t>
              </a:r>
            </a:p>
            <a:p>
              <a:r>
                <a:rPr lang="en-US" sz="1200" dirty="0">
                  <a:latin typeface="Lucida Console" pitchFamily="49" charset="0"/>
                </a:rPr>
                <a:t>s   1     0.310     3.59      3     24 0.0284 * </a:t>
              </a:r>
            </a:p>
            <a:p>
              <a:r>
                <a:rPr lang="en-US" sz="1200" dirty="0">
                  <a:latin typeface="Lucida Console" pitchFamily="49" charset="0"/>
                </a:rPr>
                <a:t>ns  1     0.358     4.46      3     24 0.0126 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 1     0.465     6.96      3     24 0.0016 **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  1     0.089     0.78      3     24 0.5173   </a:t>
              </a:r>
            </a:p>
            <a:p>
              <a:r>
                <a:rPr lang="en-US" sz="1200" dirty="0">
                  <a:latin typeface="Lucida Console" pitchFamily="49" charset="0"/>
                </a:rPr>
                <a:t>---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Signif</a:t>
              </a:r>
              <a:r>
                <a:rPr lang="en-US" sz="1200" dirty="0">
                  <a:latin typeface="Lucida Console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837851"/>
              <a:ext cx="2133600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Much better!</a:t>
              </a:r>
            </a:p>
            <a:p>
              <a:endParaRPr lang="en-US" sz="1600" dirty="0"/>
            </a:p>
            <a:p>
              <a:r>
                <a:rPr lang="en-US" sz="1600" dirty="0"/>
                <a:t>Multivariate tests: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pool evidence for all </a:t>
              </a:r>
              <a:r>
                <a:rPr lang="en-US" sz="1400" dirty="0" err="1"/>
                <a:t>Ys</a:t>
              </a:r>
              <a:endParaRPr lang="en-US" sz="1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take correlations of </a:t>
              </a:r>
              <a:r>
                <a:rPr lang="en-US" sz="1400" dirty="0" err="1"/>
                <a:t>Ys</a:t>
              </a:r>
              <a:r>
                <a:rPr lang="en-US" sz="1400" dirty="0"/>
                <a:t> into account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A8272-4468-4914-8AB7-C9D045A65581}"/>
              </a:ext>
            </a:extLst>
          </p:cNvPr>
          <p:cNvGrpSpPr/>
          <p:nvPr/>
        </p:nvGrpSpPr>
        <p:grpSpPr>
          <a:xfrm>
            <a:off x="527538" y="4753680"/>
            <a:ext cx="8209085" cy="1754326"/>
            <a:chOff x="527538" y="4753680"/>
            <a:chExt cx="8209085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7538" y="4753680"/>
              <a:ext cx="7772400" cy="175432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print(</a:t>
              </a:r>
              <a:r>
                <a:rPr lang="en-US" sz="1200" dirty="0" err="1">
                  <a:latin typeface="Lucida Console" pitchFamily="49" charset="0"/>
                </a:rPr>
                <a:t>linearHypothesis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, </a:t>
              </a:r>
            </a:p>
            <a:p>
              <a:r>
                <a:rPr lang="en-US" sz="1200" dirty="0">
                  <a:latin typeface="Lucida Console" pitchFamily="49" charset="0"/>
                </a:rPr>
                <a:t>+                        c("n", "s", "ns", "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", "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")), SSP=FALSE)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Multivariate Tests: </a:t>
              </a:r>
            </a:p>
            <a:p>
              <a:r>
                <a:rPr lang="en-US" sz="1200" dirty="0">
                  <a:latin typeface="Lucida Console" pitchFamily="49" charset="0"/>
                </a:rPr>
                <a:t>              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           5    1.0386    2.753     15  78.00 0.001912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Wilks</a:t>
              </a:r>
              <a:r>
                <a:rPr lang="en-US" sz="1200" dirty="0">
                  <a:latin typeface="Lucida Console" pitchFamily="49" charset="0"/>
                </a:rPr>
                <a:t>             5    0.2431    2.974     15  66.65 0.001154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Hotelling-Lawley</a:t>
              </a:r>
              <a:r>
                <a:rPr lang="en-US" sz="1200" dirty="0">
                  <a:latin typeface="Lucida Console" pitchFamily="49" charset="0"/>
                </a:rPr>
                <a:t>  5    2.0615    3.115     15  68.00 0.000697 ***</a:t>
              </a:r>
            </a:p>
            <a:p>
              <a:r>
                <a:rPr lang="en-US" sz="1200" dirty="0">
                  <a:latin typeface="Lucida Console" pitchFamily="49" charset="0"/>
                </a:rPr>
                <a:t>Roy               5    1.4654    7.620      5  26.00 0.000160 ***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600" y="5562600"/>
              <a:ext cx="1650023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Strongly reject H</a:t>
              </a:r>
              <a:r>
                <a:rPr lang="en-US" sz="1600" baseline="-25000" dirty="0"/>
                <a:t>0</a:t>
              </a:r>
              <a:r>
                <a:rPr lang="en-US" sz="1600" dirty="0"/>
                <a:t> by all criteria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</a:t>
            </a:r>
          </a:p>
          <a:p>
            <a:r>
              <a:rPr lang="en-US" dirty="0"/>
              <a:t>         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50902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750902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A3BD0-BC0A-4581-BED4-C58B58C8EF42}"/>
              </a:ext>
            </a:extLst>
          </p:cNvPr>
          <p:cNvSpPr/>
          <p:nvPr/>
        </p:nvSpPr>
        <p:spPr>
          <a:xfrm>
            <a:off x="5638800" y="487166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50E1-58E2-4279-B751-10194416435A}"/>
              </a:ext>
            </a:extLst>
          </p:cNvPr>
          <p:cNvSpPr/>
          <p:nvPr/>
        </p:nvSpPr>
        <p:spPr>
          <a:xfrm>
            <a:off x="5656432" y="512376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same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</a:t>
            </a:r>
            <a:r>
              <a:rPr lang="en-US" sz="1400" dirty="0">
                <a:latin typeface="Lucida Console" pitchFamily="49" charset="0"/>
              </a:rPr>
              <a:t>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50C2-2FD4-4E36-8262-002D9772FB2A}"/>
              </a:ext>
            </a:extLst>
          </p:cNvPr>
          <p:cNvSpPr txBox="1"/>
          <p:nvPr/>
        </p:nvSpPr>
        <p:spPr>
          <a:xfrm>
            <a:off x="6582310" y="29375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SES: diff in means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b="1" dirty="0">
                <a:latin typeface="Lucida Console" pitchFamily="49" charset="0"/>
              </a:rPr>
              <a:t>(n + s + ns + </a:t>
            </a:r>
            <a:r>
              <a:rPr lang="en-US" sz="1400" b="1" dirty="0" err="1">
                <a:latin typeface="Lucida Console" pitchFamily="49" charset="0"/>
              </a:rPr>
              <a:t>na</a:t>
            </a:r>
            <a:r>
              <a:rPr lang="en-US" sz="1400" b="1" dirty="0">
                <a:latin typeface="Lucida Console" pitchFamily="49" charset="0"/>
              </a:rPr>
              <a:t> + </a:t>
            </a:r>
            <a:r>
              <a:rPr lang="en-US" sz="1400" b="1" dirty="0" err="1">
                <a:latin typeface="Lucida Console" pitchFamily="49" charset="0"/>
              </a:rPr>
              <a:t>ss</a:t>
            </a:r>
            <a:r>
              <a:rPr lang="en-US" sz="1400" b="1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‘</a:t>
            </a:r>
            <a:r>
              <a:rPr lang="en-US" dirty="0" err="1"/>
              <a:t>grep</a:t>
            </a:r>
            <a:r>
              <a:rPr lang="en-US" dirty="0"/>
              <a:t>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small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2D mystery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C18DF49-7D0B-4E08-BD14-0573E681C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0" y="2371130"/>
            <a:ext cx="5855098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F2C6A-7AFB-4584-8418-896763016634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Reaven</a:t>
            </a:r>
            <a:r>
              <a:rPr lang="en-US" dirty="0"/>
              <a:t> &amp; Miller (1968) found a peculiar “horse shoe” result in analysis of data on the relationship of blood glucose levels and production of insulin in patients with varying degrees of hyperglycemia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17757-AD89-4ACE-8856-FC1476A3329E}"/>
              </a:ext>
            </a:extLst>
          </p:cNvPr>
          <p:cNvSpPr txBox="1"/>
          <p:nvPr/>
        </p:nvSpPr>
        <p:spPr>
          <a:xfrm>
            <a:off x="6629400" y="26670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plot this was a medical mystery.</a:t>
            </a:r>
          </a:p>
          <a:p>
            <a:endParaRPr lang="en-US" dirty="0"/>
          </a:p>
          <a:p>
            <a:r>
              <a:rPr lang="en-US" dirty="0"/>
              <a:t>What could be the explanation?</a:t>
            </a:r>
          </a:p>
        </p:txBody>
      </p:sp>
    </p:spTree>
    <p:extLst>
      <p:ext uri="{BB962C8B-B14F-4D97-AF65-F5344CB8AC3E}">
        <p14:creationId xmlns:p14="http://schemas.microsoft.com/office/powerpoint/2010/main" val="4261711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3D clarity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84BF8-1C81-4F78-8B92-52CF1D59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5394666" cy="4319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FA81B-2E77-42A2-9526-A02E41A99C3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first 3D computer graphics system (PRIM-9)  they rotated the data in 3-space until a hypothesis was suggested.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F6C23-BE68-4F11-B2E8-7892FF076E3F}"/>
              </a:ext>
            </a:extLst>
          </p:cNvPr>
          <p:cNvSpPr txBox="1"/>
          <p:nvPr/>
        </p:nvSpPr>
        <p:spPr>
          <a:xfrm>
            <a:off x="6172200" y="22860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Artist’s view of the data suggests there were actually three groups in the data.</a:t>
            </a:r>
          </a:p>
          <a:p>
            <a:endParaRPr lang="en-US" dirty="0"/>
          </a:p>
          <a:p>
            <a:r>
              <a:rPr lang="en-US" dirty="0"/>
              <a:t>Two categories of Type 2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Overt (advanced)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(latent)</a:t>
            </a:r>
          </a:p>
          <a:p>
            <a:endParaRPr lang="en-US" dirty="0"/>
          </a:p>
          <a:p>
            <a:r>
              <a:rPr lang="en-US" dirty="0"/>
              <a:t>But, these were NOT stages in a progression!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C7EF5-9AB5-4ED8-B777-EB876213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2E3AFF-FF4E-4E93-B2B6-D7DBD850A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565860"/>
            <a:ext cx="7559040" cy="425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69051-9C2B-42EB-9D64-337939F249E1}"/>
              </a:ext>
            </a:extLst>
          </p:cNvPr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Schizoaffective disorder combines symptoms of schizophrenia with mood disorder (bipolar or depression)</a:t>
            </a:r>
          </a:p>
        </p:txBody>
      </p:sp>
    </p:spTree>
    <p:extLst>
      <p:ext uri="{BB962C8B-B14F-4D97-AF65-F5344CB8AC3E}">
        <p14:creationId xmlns:p14="http://schemas.microsoft.com/office/powerpoint/2010/main" val="114486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Ellipses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pairwise data ellipses show visual summaries of the data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 of log determinants for diabetes data&#10;&#10;Description automatically generated">
            <a:extLst>
              <a:ext uri="{FF2B5EF4-FFF2-40B4-BE49-F238E27FC236}">
                <a16:creationId xmlns:a16="http://schemas.microsoft.com/office/drawing/2014/main" id="{C398D016-4C12-4D4F-887E-E886801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0" y="4113228"/>
            <a:ext cx="5494286" cy="224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candisc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data(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SAS Monospace" panose="020B0609020202020204" pitchFamily="49" charset="0"/>
              </a:rPr>
              <a:t># fit the MANOVA model, test hypotheses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(Speed, Attention, Memory, Verbal, </a:t>
            </a:r>
            <a:r>
              <a:rPr lang="en-US" sz="1400" dirty="0" err="1">
                <a:latin typeface="SAS Monospace" panose="020B0609020202020204" pitchFamily="49" charset="0"/>
              </a:rPr>
              <a:t>Visual,ProbSolv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data=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0.2992   6.8902     12    470 1.562e-11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groups differ.  But how?</a:t>
            </a:r>
          </a:p>
          <a:p>
            <a:r>
              <a:rPr lang="en-US" dirty="0"/>
              <a:t>What about the research hypotheses?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0" y="5105400"/>
            <a:ext cx="3352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contrasts(</a:t>
            </a:r>
            <a:r>
              <a:rPr lang="en-US" sz="1400" dirty="0" err="1">
                <a:latin typeface="SAS Monospace" panose="020B0609020202020204" pitchFamily="49" charset="0"/>
              </a:rPr>
              <a:t>NeuroCog$Dx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6720" y="5690175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C92716-079D-4CEB-9157-BD88D9483112}"/>
              </a:ext>
            </a:extLst>
          </p:cNvPr>
          <p:cNvSpPr txBox="1"/>
          <p:nvPr/>
        </p:nvSpPr>
        <p:spPr>
          <a:xfrm>
            <a:off x="2362200" y="627495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Dx1 = Control – (</a:t>
            </a:r>
            <a:r>
              <a:rPr lang="en-US" dirty="0" err="1"/>
              <a:t>Schiz</a:t>
            </a:r>
            <a:r>
              <a:rPr lang="en-US" dirty="0"/>
              <a:t> + </a:t>
            </a:r>
            <a:r>
              <a:rPr lang="en-US" dirty="0" err="1"/>
              <a:t>SchizAff</a:t>
            </a:r>
            <a:r>
              <a:rPr lang="en-US" dirty="0"/>
              <a:t>)/2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1C647F-2115-451E-BB7C-00594F2FDF05}"/>
              </a:ext>
            </a:extLst>
          </p:cNvPr>
          <p:cNvCxnSpPr/>
          <p:nvPr/>
        </p:nvCxnSpPr>
        <p:spPr>
          <a:xfrm>
            <a:off x="6172200" y="6412706"/>
            <a:ext cx="1219200" cy="0"/>
          </a:xfrm>
          <a:prstGeom prst="line">
            <a:avLst/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2B64E-0010-4E7D-8868-9ABF80A3046C}"/>
              </a:ext>
            </a:extLst>
          </p:cNvPr>
          <p:cNvCxnSpPr>
            <a:cxnSpLocks/>
          </p:cNvCxnSpPr>
          <p:nvPr/>
        </p:nvCxnSpPr>
        <p:spPr>
          <a:xfrm flipV="1">
            <a:off x="7391400" y="6172200"/>
            <a:ext cx="0" cy="2405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-cognitive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/>
              <a:t>Only 1 dim. of </a:t>
            </a:r>
            <a:r>
              <a:rPr lang="en-US" b="1" dirty="0"/>
              <a:t>H</a:t>
            </a:r>
            <a:r>
              <a:rPr lang="en-US" dirty="0"/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</a:t>
            </a:r>
            <a:r>
              <a:rPr lang="en-US" sz="1600" dirty="0" err="1"/>
              <a:t>vars</a:t>
            </a:r>
            <a:r>
              <a:rPr lang="en-US" sz="1600" dirty="0"/>
              <a:t> highly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43173</TotalTime>
  <Words>4288</Words>
  <Application>Microsoft Office PowerPoint</Application>
  <PresentationFormat>On-screen Show (4:3)</PresentationFormat>
  <Paragraphs>548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Lucida Console</vt:lpstr>
      <vt:lpstr>SAS Monospace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PowerPoint Presentation</vt:lpstr>
      <vt:lpstr>Neuro-cognitive measures</vt:lpstr>
      <vt:lpstr>Neuro-cognitive measures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data: 2D mystery</vt:lpstr>
      <vt:lpstr>Diabetes data: 3D clarity</vt:lpstr>
      <vt:lpstr>Diabetes data: Ellipses</vt:lpstr>
      <vt:lpstr>Box’s M test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dc:creator>Michael Friendly</dc:creator>
  <cp:lastModifiedBy>Michael L Friendly</cp:lastModifiedBy>
  <cp:revision>216</cp:revision>
  <dcterms:created xsi:type="dcterms:W3CDTF">2020-08-24T13:25:42Z</dcterms:created>
  <dcterms:modified xsi:type="dcterms:W3CDTF">2021-03-15T16:53:07Z</dcterms:modified>
</cp:coreProperties>
</file>