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88" r:id="rId4"/>
    <p:sldId id="289" r:id="rId5"/>
    <p:sldId id="295" r:id="rId6"/>
    <p:sldId id="290" r:id="rId7"/>
    <p:sldId id="291" r:id="rId8"/>
    <p:sldId id="292" r:id="rId9"/>
    <p:sldId id="296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3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108" d="100"/>
          <a:sy n="108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R Bag of </a:t>
            </a:r>
            <a:r>
              <a:rPr lang="en-US" dirty="0" smtClean="0"/>
              <a:t>Tricks</a:t>
            </a:r>
            <a:br>
              <a:rPr lang="en-US" dirty="0" smtClean="0"/>
            </a:br>
            <a:r>
              <a:rPr lang="en-US" dirty="0" smtClean="0"/>
              <a:t>Session 3: Examples &amp;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 smtClean="0"/>
              <a:t>SCS Short Course</a:t>
            </a:r>
          </a:p>
          <a:p>
            <a:r>
              <a:rPr lang="en-US" dirty="0" smtClean="0"/>
              <a:t>Oct.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cognitive measures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AS Monospace" panose="020B0609020202020204" pitchFamily="49" charset="0"/>
              </a:rPr>
              <a:t>&gt; data(</a:t>
            </a:r>
            <a:r>
              <a:rPr lang="en-US" sz="1400" dirty="0" err="1" smtClean="0">
                <a:latin typeface="SAS Monospace" panose="020B0609020202020204" pitchFamily="49" charset="0"/>
              </a:rPr>
              <a:t>SocialCog</a:t>
            </a:r>
            <a:r>
              <a:rPr lang="en-US" sz="1400" dirty="0" smtClean="0">
                <a:latin typeface="SAS Monospace" panose="020B0609020202020204" pitchFamily="49" charset="0"/>
              </a:rPr>
              <a:t>, package="</a:t>
            </a:r>
            <a:r>
              <a:rPr lang="en-US" sz="1400" dirty="0" err="1" smtClean="0">
                <a:latin typeface="SAS Monospace" panose="020B0609020202020204" pitchFamily="49" charset="0"/>
              </a:rPr>
              <a:t>heplots</a:t>
            </a:r>
            <a:r>
              <a:rPr lang="en-US" sz="1400" dirty="0" smtClean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&gt; </a:t>
            </a:r>
            <a:r>
              <a:rPr lang="en-US" sz="1400" dirty="0" err="1" smtClean="0">
                <a:latin typeface="SAS Monospace" panose="020B0609020202020204" pitchFamily="49" charset="0"/>
              </a:rPr>
              <a:t>SC.mlm</a:t>
            </a:r>
            <a:r>
              <a:rPr lang="en-US" sz="1400" dirty="0" smtClean="0">
                <a:latin typeface="SAS Monospace" panose="020B0609020202020204" pitchFamily="49" charset="0"/>
              </a:rPr>
              <a:t> &lt;-  lm(</a:t>
            </a:r>
            <a:r>
              <a:rPr lang="en-US" sz="1400" dirty="0" err="1" smtClean="0">
                <a:latin typeface="SAS Monospace" panose="020B0609020202020204" pitchFamily="49" charset="0"/>
              </a:rPr>
              <a:t>cbind</a:t>
            </a:r>
            <a:r>
              <a:rPr lang="en-US" sz="1400" dirty="0" smtClean="0">
                <a:latin typeface="SAS Monospace" panose="020B0609020202020204" pitchFamily="49" charset="0"/>
              </a:rPr>
              <a:t>(</a:t>
            </a:r>
            <a:r>
              <a:rPr lang="en-US" sz="1400" dirty="0" err="1" smtClean="0">
                <a:latin typeface="SAS Monospace" panose="020B0609020202020204" pitchFamily="49" charset="0"/>
              </a:rPr>
              <a:t>MgeEmotions,ToM</a:t>
            </a:r>
            <a:r>
              <a:rPr lang="en-US" sz="1400" dirty="0" smtClean="0">
                <a:latin typeface="SAS Monospace" panose="020B0609020202020204" pitchFamily="49" charset="0"/>
              </a:rPr>
              <a:t>, </a:t>
            </a:r>
            <a:r>
              <a:rPr lang="en-US" sz="1400" dirty="0" err="1" smtClean="0">
                <a:latin typeface="SAS Monospace" panose="020B0609020202020204" pitchFamily="49" charset="0"/>
              </a:rPr>
              <a:t>ExtBias</a:t>
            </a:r>
            <a:r>
              <a:rPr lang="en-US" sz="1400" dirty="0" smtClean="0">
                <a:latin typeface="SAS Monospace" panose="020B0609020202020204" pitchFamily="49" charset="0"/>
              </a:rPr>
              <a:t>, </a:t>
            </a:r>
            <a:r>
              <a:rPr lang="en-US" sz="1400" dirty="0" err="1" smtClean="0">
                <a:latin typeface="SAS Monospace" panose="020B0609020202020204" pitchFamily="49" charset="0"/>
              </a:rPr>
              <a:t>PersBias</a:t>
            </a:r>
            <a:r>
              <a:rPr lang="en-US" sz="1400" dirty="0" smtClean="0">
                <a:latin typeface="SAS Monospace" panose="020B0609020202020204" pitchFamily="49" charset="0"/>
              </a:rPr>
              <a:t>) ~ </a:t>
            </a:r>
            <a:r>
              <a:rPr lang="en-US" sz="1400" dirty="0" err="1" smtClean="0">
                <a:latin typeface="SAS Monospace" panose="020B0609020202020204" pitchFamily="49" charset="0"/>
              </a:rPr>
              <a:t>Dx</a:t>
            </a:r>
            <a:r>
              <a:rPr lang="en-US" sz="1400" dirty="0" smtClean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 smtClean="0">
                <a:latin typeface="SAS Monospace" panose="020B0609020202020204" pitchFamily="49" charset="0"/>
              </a:rPr>
              <a:t>SocialCog</a:t>
            </a:r>
            <a:r>
              <a:rPr lang="en-US" sz="1400" dirty="0" smtClean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&gt; </a:t>
            </a:r>
            <a:r>
              <a:rPr lang="en-US" sz="1400" dirty="0" err="1" smtClean="0">
                <a:latin typeface="SAS Monospace" panose="020B0609020202020204" pitchFamily="49" charset="0"/>
              </a:rPr>
              <a:t>Anova</a:t>
            </a:r>
            <a:r>
              <a:rPr lang="en-US" sz="1400" dirty="0" smtClean="0">
                <a:latin typeface="SAS Monospace" panose="020B0609020202020204" pitchFamily="49" charset="0"/>
              </a:rPr>
              <a:t>(</a:t>
            </a:r>
            <a:r>
              <a:rPr lang="en-US" sz="1400" dirty="0" err="1" smtClean="0">
                <a:latin typeface="SAS Monospace" panose="020B0609020202020204" pitchFamily="49" charset="0"/>
              </a:rPr>
              <a:t>SC.mlm</a:t>
            </a:r>
            <a:r>
              <a:rPr lang="en-US" sz="1400" dirty="0" smtClean="0">
                <a:latin typeface="SAS Monospace" panose="020B0609020202020204" pitchFamily="49" charset="0"/>
              </a:rPr>
              <a:t>)</a:t>
            </a:r>
          </a:p>
          <a:p>
            <a:endParaRPr lang="en-US" sz="1400" dirty="0" smtClean="0">
              <a:latin typeface="SAS Monospace" panose="020B0609020202020204" pitchFamily="49" charset="0"/>
            </a:endParaRPr>
          </a:p>
          <a:p>
            <a:r>
              <a:rPr lang="en-US" sz="1400" dirty="0" smtClean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 smtClean="0">
                <a:latin typeface="SAS Monospace" panose="020B0609020202020204" pitchFamily="49" charset="0"/>
              </a:rPr>
              <a:t>Pillai</a:t>
            </a:r>
            <a:r>
              <a:rPr lang="en-US" sz="1400" dirty="0" smtClean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  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test stat </a:t>
            </a:r>
            <a:r>
              <a:rPr lang="en-US" sz="1400" dirty="0" err="1" smtClean="0">
                <a:latin typeface="SAS Monospace" panose="020B0609020202020204" pitchFamily="49" charset="0"/>
              </a:rPr>
              <a:t>approx</a:t>
            </a:r>
            <a:r>
              <a:rPr lang="en-US" sz="1400" dirty="0" smtClean="0">
                <a:latin typeface="SAS Monospace" panose="020B0609020202020204" pitchFamily="49" charset="0"/>
              </a:rPr>
              <a:t> F </a:t>
            </a:r>
            <a:r>
              <a:rPr lang="en-US" sz="1400" dirty="0" err="1" smtClean="0">
                <a:latin typeface="SAS Monospace" panose="020B0609020202020204" pitchFamily="49" charset="0"/>
              </a:rPr>
              <a:t>num</a:t>
            </a:r>
            <a:r>
              <a:rPr lang="en-US" sz="1400" dirty="0" smtClean="0">
                <a:latin typeface="SAS Monospace" panose="020B0609020202020204" pitchFamily="49" charset="0"/>
              </a:rPr>
              <a:t>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den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 </a:t>
            </a:r>
            <a:r>
              <a:rPr lang="en-US" sz="1400" dirty="0" err="1" smtClean="0">
                <a:latin typeface="SAS Monospace" panose="020B0609020202020204" pitchFamily="49" charset="0"/>
              </a:rPr>
              <a:t>Pr</a:t>
            </a:r>
            <a:r>
              <a:rPr lang="en-US" sz="1400" dirty="0" smtClean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 smtClean="0">
                <a:latin typeface="SAS Monospace" panose="020B0609020202020204" pitchFamily="49" charset="0"/>
              </a:rPr>
              <a:t>Dx</a:t>
            </a:r>
            <a:r>
              <a:rPr lang="en-US" sz="1400" dirty="0" smtClean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 smtClean="0">
                <a:latin typeface="SAS Monospace" panose="020B0609020202020204" pitchFamily="49" charset="0"/>
              </a:rPr>
              <a:t>Signif</a:t>
            </a:r>
            <a:r>
              <a:rPr lang="en-US" sz="1400" dirty="0" smtClean="0">
                <a:latin typeface="SAS Monospace" panose="020B0609020202020204" pitchFamily="49" charset="0"/>
              </a:rPr>
              <a:t>. codes:  0 ‘***’ 0.001 ‘**’ 0.01 ‘*’ 0.05 ‘.’ 0.1 ‘ ’ 1</a:t>
            </a:r>
            <a:endParaRPr lang="en-US" sz="1400" dirty="0">
              <a:latin typeface="SAS Monospace" panose="020B0609020202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contrasts: Dx1 = Normal vs. Patient; Dx2 = </a:t>
            </a:r>
            <a:r>
              <a:rPr lang="en-US" sz="2000" dirty="0" err="1" smtClean="0"/>
              <a:t>Schizo</a:t>
            </a:r>
            <a:r>
              <a:rPr lang="en-US" sz="2000" dirty="0" smtClean="0"/>
              <a:t> vs. Schizoaffective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AS Monospace" panose="020B0609020202020204" pitchFamily="49" charset="0"/>
              </a:rPr>
              <a:t>&gt; print(</a:t>
            </a:r>
            <a:r>
              <a:rPr lang="en-US" sz="1400" dirty="0" err="1" smtClean="0">
                <a:latin typeface="SAS Monospace" panose="020B0609020202020204" pitchFamily="49" charset="0"/>
              </a:rPr>
              <a:t>linearHypothesis</a:t>
            </a:r>
            <a:r>
              <a:rPr lang="en-US" sz="1400" dirty="0" smtClean="0">
                <a:latin typeface="SAS Monospace" panose="020B0609020202020204" pitchFamily="49" charset="0"/>
              </a:rPr>
              <a:t>(</a:t>
            </a:r>
            <a:r>
              <a:rPr lang="en-US" sz="1400" dirty="0" err="1" smtClean="0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 smtClean="0">
              <a:latin typeface="SAS Monospace" panose="020B0609020202020204" pitchFamily="49" charset="0"/>
            </a:endParaRPr>
          </a:p>
          <a:p>
            <a:r>
              <a:rPr lang="en-US" sz="1400" dirty="0" smtClean="0">
                <a:latin typeface="SAS Monospace" panose="020B0609020202020204" pitchFamily="49" charset="0"/>
              </a:rPr>
              <a:t>&gt; </a:t>
            </a:r>
            <a:r>
              <a:rPr lang="en-US" sz="1400" dirty="0">
                <a:latin typeface="SAS Monospace" panose="020B06090202020202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</a:t>
            </a:r>
            <a:r>
              <a:rPr lang="en-US" sz="1400" dirty="0" smtClean="0">
                <a:latin typeface="SAS Monospace" panose="020B0609020202020204" pitchFamily="49" charset="0"/>
              </a:rPr>
              <a:t>*</a:t>
            </a:r>
            <a:endParaRPr lang="en-US" sz="1400" dirty="0">
              <a:latin typeface="SAS Monospace" panose="020B0609020202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me: data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</a:t>
            </a:r>
            <a:r>
              <a:rPr lang="en-US" sz="1400" dirty="0" smtClean="0">
                <a:latin typeface="SAS Monospace" panose="020B0609020202020204" pitchFamily="49" charset="0"/>
              </a:rPr>
              <a:t>", </a:t>
            </a:r>
            <a:r>
              <a:rPr lang="en-US" sz="1400" dirty="0">
                <a:latin typeface="SAS Monospace" panose="020B0609020202020204" pitchFamily="49" charset="0"/>
              </a:rPr>
              <a:t>"Dx2</a:t>
            </a:r>
            <a:r>
              <a:rPr lang="en-US" sz="1400" dirty="0" smtClean="0">
                <a:latin typeface="SAS Monospace" panose="020B0609020202020204" pitchFamily="49" charset="0"/>
              </a:rPr>
              <a:t>"),...)</a:t>
            </a:r>
            <a:endParaRPr lang="en-US" sz="1400" dirty="0">
              <a:latin typeface="SAS Monospace" panose="020B0609020202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 smtClean="0">
                <a:latin typeface="SAS Monospace" panose="020B0609020202020204" pitchFamily="49" charset="0"/>
              </a:rPr>
              <a:t>, </a:t>
            </a:r>
            <a:r>
              <a:rPr lang="en-US" sz="1400" dirty="0">
                <a:latin typeface="SAS Monospace" panose="020B0609020202020204" pitchFamily="49" charset="0"/>
              </a:rPr>
              <a:t>hypotheses=list("Dx1", "Dx2"),...)</a:t>
            </a:r>
            <a:r>
              <a:rPr lang="en-US" sz="1400" dirty="0" smtClean="0">
                <a:latin typeface="SAS Monospace" panose="020B0609020202020204" pitchFamily="49" charset="0"/>
              </a:rPr>
              <a:t> </a:t>
            </a:r>
            <a:endParaRPr lang="en-US" sz="1400" dirty="0">
              <a:latin typeface="SAS Monospace" panose="020B0609020202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groups are ordered </a:t>
            </a:r>
            <a:r>
              <a:rPr lang="en-US" sz="1600" dirty="0" err="1" smtClean="0"/>
              <a:t>Schizo</a:t>
            </a:r>
            <a:r>
              <a:rPr lang="en-US" sz="1600" dirty="0" smtClean="0"/>
              <a:t> &lt; </a:t>
            </a:r>
            <a:r>
              <a:rPr lang="en-US" sz="1600" dirty="0" err="1" smtClean="0"/>
              <a:t>ScAffective</a:t>
            </a:r>
            <a:r>
              <a:rPr lang="en-US" sz="1600" dirty="0" smtClean="0"/>
              <a:t> &lt; Control on these measures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of these </a:t>
            </a:r>
            <a:r>
              <a:rPr lang="en-US" sz="1600" dirty="0" err="1" smtClean="0"/>
              <a:t>vars</a:t>
            </a:r>
            <a:r>
              <a:rPr lang="en-US" sz="1600" dirty="0" smtClean="0"/>
              <a:t> is not like the others!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me: canonical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Contrasts:</a:t>
            </a:r>
          </a:p>
          <a:p>
            <a:r>
              <a:rPr lang="en-US" dirty="0" smtClean="0"/>
              <a:t>Dx1 : Control vs. patients. Controls &gt; patients on </a:t>
            </a:r>
            <a:r>
              <a:rPr lang="en-US" dirty="0" err="1" smtClean="0"/>
              <a:t>MgeEmotions</a:t>
            </a:r>
            <a:r>
              <a:rPr lang="en-US" dirty="0" smtClean="0"/>
              <a:t>, </a:t>
            </a:r>
            <a:r>
              <a:rPr lang="en-US" dirty="0" err="1" smtClean="0"/>
              <a:t>ExtBias</a:t>
            </a:r>
            <a:r>
              <a:rPr lang="en-US" dirty="0" smtClean="0"/>
              <a:t>, </a:t>
            </a:r>
            <a:r>
              <a:rPr lang="en-US" dirty="0" err="1" smtClean="0"/>
              <a:t>ToM</a:t>
            </a:r>
            <a:endParaRPr lang="en-US" dirty="0" smtClean="0"/>
          </a:p>
          <a:p>
            <a:r>
              <a:rPr lang="en-US" dirty="0" smtClean="0"/>
              <a:t>Dx2 : </a:t>
            </a:r>
            <a:r>
              <a:rPr lang="en-US" dirty="0" err="1" smtClean="0"/>
              <a:t>Schizo</a:t>
            </a:r>
            <a:r>
              <a:rPr lang="en-US" dirty="0" smtClean="0"/>
              <a:t> vs. schizoaffective.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Can1: group order</a:t>
            </a:r>
          </a:p>
          <a:p>
            <a:endParaRPr lang="en-US" dirty="0"/>
          </a:p>
          <a:p>
            <a:r>
              <a:rPr lang="en-US" dirty="0" smtClean="0"/>
              <a:t>Can2: Schizoaffective vs.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&amp;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MLM assumes residuals are multivariate normal</a:t>
            </a:r>
          </a:p>
          <a:p>
            <a:pPr lvl="1"/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Squared </a:t>
            </a:r>
            <a:r>
              <a:rPr lang="en-US" sz="2400" dirty="0" err="1" smtClean="0"/>
              <a:t>Mahalanobis</a:t>
            </a:r>
            <a:r>
              <a:rPr lang="en-US" sz="2400" dirty="0" smtClean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D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= (</a:t>
            </a:r>
            <a:r>
              <a:rPr lang="en-US" sz="2400" b="1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-</a:t>
            </a:r>
            <a:r>
              <a:rPr lang="en-US" sz="2400" b="1" dirty="0" smtClean="0"/>
              <a:t>y</a:t>
            </a:r>
            <a:r>
              <a:rPr lang="en-US" sz="2400" b="1" dirty="0"/>
              <a:t>̅</a:t>
            </a:r>
            <a:r>
              <a:rPr lang="en-US" sz="2400" dirty="0"/>
              <a:t>)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 </a:t>
            </a:r>
            <a:r>
              <a:rPr lang="en-US" sz="2400" b="1" dirty="0" smtClean="0"/>
              <a:t>S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</a:t>
            </a:r>
            <a:r>
              <a:rPr lang="en-US" sz="2400" b="1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-</a:t>
            </a:r>
            <a:r>
              <a:rPr lang="en-US" sz="2400" b="1" dirty="0"/>
              <a:t>y</a:t>
            </a:r>
            <a:r>
              <a:rPr lang="en-US" sz="2400" b="1" dirty="0" smtClean="0"/>
              <a:t>̅</a:t>
            </a:r>
            <a:r>
              <a:rPr lang="en-US" sz="2400" dirty="0" smtClean="0"/>
              <a:t>)    </a:t>
            </a:r>
            <a:r>
              <a:rPr lang="en-US" sz="2400" dirty="0" smtClean="0">
                <a:sym typeface="Symbol"/>
              </a:rPr>
              <a:t>    </a:t>
            </a:r>
            <a:r>
              <a:rPr lang="el-GR" sz="2400" dirty="0" smtClean="0">
                <a:sym typeface="Symbol"/>
              </a:rPr>
              <a:t>χ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baseline="-25000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with p </a:t>
            </a:r>
            <a:r>
              <a:rPr lang="en-US" sz="2400" dirty="0" err="1" smtClean="0">
                <a:sym typeface="Symbol"/>
              </a:rPr>
              <a:t>d.f.</a:t>
            </a:r>
            <a:endParaRPr lang="en-US" sz="2400" dirty="0" smtClean="0">
              <a:sym typeface="Symbol"/>
            </a:endParaRPr>
          </a:p>
          <a:p>
            <a:pPr lvl="1"/>
            <a:r>
              <a:rPr lang="en-US" sz="2400" dirty="0" smtClean="0">
                <a:sym typeface="Symbol"/>
              </a:rPr>
              <a:t> a </a:t>
            </a:r>
            <a:r>
              <a:rPr lang="en-US" sz="2400" dirty="0" err="1" smtClean="0">
                <a:sym typeface="Symbol"/>
              </a:rPr>
              <a:t>quantile</a:t>
            </a:r>
            <a:r>
              <a:rPr lang="en-US" sz="2400" dirty="0" smtClean="0">
                <a:sym typeface="Symbol"/>
              </a:rPr>
              <a:t> – </a:t>
            </a:r>
            <a:r>
              <a:rPr lang="en-US" sz="2400" dirty="0" err="1" smtClean="0">
                <a:sym typeface="Symbol"/>
              </a:rPr>
              <a:t>quantile</a:t>
            </a:r>
            <a:r>
              <a:rPr lang="en-US" sz="2400" dirty="0" smtClean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vs. </a:t>
            </a:r>
            <a:r>
              <a:rPr lang="en-US" sz="2400" dirty="0" err="1" smtClean="0"/>
              <a:t>quantiles</a:t>
            </a:r>
            <a:r>
              <a:rPr lang="en-US" sz="2400" dirty="0" smtClean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should plot as straight line</a:t>
            </a:r>
          </a:p>
          <a:p>
            <a:pPr lvl="1"/>
            <a:r>
              <a:rPr lang="en-US" sz="2400" dirty="0" smtClean="0">
                <a:sym typeface="Symbol"/>
              </a:rPr>
              <a:t>Outliers are readily apparent</a:t>
            </a:r>
          </a:p>
          <a:p>
            <a:pPr lvl="1"/>
            <a:r>
              <a:rPr lang="en-US" sz="2400" dirty="0" smtClean="0">
                <a:sym typeface="Symbol"/>
              </a:rPr>
              <a:t>plots: </a:t>
            </a:r>
            <a:r>
              <a:rPr lang="en-US" sz="2400" dirty="0" err="1" smtClean="0">
                <a:sym typeface="Symbol"/>
              </a:rPr>
              <a:t>heplots</a:t>
            </a:r>
            <a:r>
              <a:rPr lang="en-US" sz="2400" dirty="0" smtClean="0">
                <a:sym typeface="Symbol"/>
              </a:rPr>
              <a:t>::</a:t>
            </a:r>
            <a:r>
              <a:rPr lang="en-US" sz="2400" dirty="0" err="1" smtClean="0">
                <a:sym typeface="Symbol"/>
              </a:rPr>
              <a:t>cqplot</a:t>
            </a:r>
            <a:r>
              <a:rPr lang="en-US" sz="2400" dirty="0" smtClean="0">
                <a:sym typeface="Symbol"/>
              </a:rPr>
              <a:t>()</a:t>
            </a:r>
          </a:p>
          <a:p>
            <a:r>
              <a:rPr lang="en-US" sz="2800" dirty="0" smtClean="0">
                <a:sym typeface="Symbol"/>
              </a:rPr>
              <a:t>Influence plots</a:t>
            </a:r>
          </a:p>
          <a:p>
            <a:pPr lvl="1"/>
            <a:r>
              <a:rPr lang="en-US" sz="2400" dirty="0" err="1" smtClean="0">
                <a:sym typeface="Symbol"/>
              </a:rPr>
              <a:t>mvinfluence</a:t>
            </a:r>
            <a:r>
              <a:rPr lang="en-US" sz="2400" dirty="0" smtClean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cog: </a:t>
            </a:r>
            <a:r>
              <a:rPr lang="en-US" dirty="0" err="1" smtClean="0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heplots</a:t>
            </a:r>
            <a:r>
              <a:rPr lang="en-US" sz="1600" dirty="0" smtClean="0">
                <a:latin typeface="Lucida Console" pitchFamily="49" charset="0"/>
              </a:rPr>
              <a:t>::</a:t>
            </a:r>
            <a:r>
              <a:rPr lang="en-US" sz="1600" dirty="0" err="1" smtClean="0">
                <a:latin typeface="Lucida Console" pitchFamily="49" charset="0"/>
              </a:rPr>
              <a:t>cqplot</a:t>
            </a:r>
            <a:r>
              <a:rPr lang="en-US" sz="1600" dirty="0" smtClean="0">
                <a:latin typeface="Lucida Console" pitchFamily="49" charset="0"/>
              </a:rPr>
              <a:t>() </a:t>
            </a:r>
            <a:r>
              <a:rPr lang="en-US" dirty="0" smtClean="0"/>
              <a:t>creates a chi-square QQ plot from a MLM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id.n</a:t>
            </a:r>
            <a:r>
              <a:rPr lang="en-US" dirty="0" smtClean="0">
                <a:latin typeface="Lucida Console" pitchFamily="49" charset="0"/>
              </a:rPr>
              <a:t>=2)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observation appears as an extreme outlier.</a:t>
            </a:r>
          </a:p>
          <a:p>
            <a:endParaRPr lang="en-US" dirty="0"/>
          </a:p>
          <a:p>
            <a:r>
              <a:rPr lang="en-US" dirty="0" smtClean="0"/>
              <a:t>This was a case w/ </a:t>
            </a:r>
            <a:r>
              <a:rPr lang="en-US" dirty="0" err="1" smtClean="0"/>
              <a:t>ExtBias</a:t>
            </a:r>
            <a:r>
              <a:rPr lang="en-US" dirty="0"/>
              <a:t> </a:t>
            </a:r>
            <a:r>
              <a:rPr lang="en-US" dirty="0" smtClean="0"/>
              <a:t>= -33,</a:t>
            </a:r>
          </a:p>
          <a:p>
            <a:r>
              <a:rPr lang="en-US" dirty="0" smtClean="0"/>
              <a:t>but valid range = (-10, +10)</a:t>
            </a:r>
          </a:p>
          <a:p>
            <a:endParaRPr lang="en-US" dirty="0"/>
          </a:p>
          <a:p>
            <a:r>
              <a:rPr lang="en-US" dirty="0" smtClean="0"/>
              <a:t>Refitting w/o case 15:</a:t>
            </a:r>
          </a:p>
          <a:p>
            <a:r>
              <a:rPr lang="en-US" dirty="0" smtClean="0"/>
              <a:t>Overall &amp; DX1 tests still OK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r>
              <a:rPr lang="en-US" dirty="0" smtClean="0"/>
              <a:t>Dx2 test: </a:t>
            </a:r>
            <a:r>
              <a:rPr lang="en-US" i="1" dirty="0" smtClean="0"/>
              <a:t>p</a:t>
            </a:r>
            <a:r>
              <a:rPr lang="en-US" dirty="0" smtClean="0"/>
              <a:t>=0.074, now NS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cog: Influence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mvinfluence</a:t>
            </a:r>
            <a:r>
              <a:rPr lang="en-US" dirty="0" smtClean="0"/>
              <a:t>::</a:t>
            </a:r>
            <a:r>
              <a:rPr lang="en-US" dirty="0" err="1" smtClean="0"/>
              <a:t>influencePlot</a:t>
            </a:r>
            <a:r>
              <a:rPr lang="en-US" dirty="0" smtClean="0"/>
              <a:t>() creates a multivariate analog of an influence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&gt;library(</a:t>
            </a:r>
            <a:r>
              <a:rPr lang="en-US" dirty="0" err="1" smtClean="0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latin typeface="Lucida Console" pitchFamily="49" charset="0"/>
              </a:rPr>
              <a:t>&gt;</a:t>
            </a:r>
            <a:r>
              <a:rPr lang="en-US" dirty="0" err="1" smtClean="0">
                <a:latin typeface="Lucida Console" pitchFamily="49" charset="0"/>
              </a:rPr>
              <a:t>influencePlot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smtClean="0">
                <a:latin typeface="Lucida Console" pitchFamily="49" charset="0"/>
              </a:rPr>
              <a:t>…)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</a:t>
            </a:r>
            <a:r>
              <a:rPr lang="pt-BR" sz="1400" dirty="0" smtClean="0">
                <a:latin typeface="Lucida Console" pitchFamily="49" charset="0"/>
              </a:rPr>
              <a:t>  H      </a:t>
            </a:r>
            <a:r>
              <a:rPr lang="pt-BR" sz="1400" dirty="0">
                <a:latin typeface="Lucida Console" pitchFamily="49" charset="0"/>
              </a:rPr>
              <a:t>Q  </a:t>
            </a:r>
            <a:r>
              <a:rPr lang="pt-BR" sz="1400" dirty="0" smtClean="0">
                <a:latin typeface="Lucida Console" pitchFamily="49" charset="0"/>
              </a:rPr>
              <a:t>    CookD  L      </a:t>
            </a:r>
            <a:r>
              <a:rPr lang="pt-BR" sz="1400" dirty="0">
                <a:latin typeface="Lucida Console" pitchFamily="49" charset="0"/>
              </a:rPr>
              <a:t>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15 stands out as hugely influential</a:t>
            </a:r>
          </a:p>
          <a:p>
            <a:endParaRPr lang="en-US" dirty="0"/>
          </a:p>
          <a:p>
            <a:r>
              <a:rPr lang="en-US" dirty="0" smtClean="0"/>
              <a:t>The 3 columns of circles correspond to the 3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MLMs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65532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ucida Console" pitchFamily="49" charset="0"/>
              </a:rPr>
              <a:t>&gt; print(</a:t>
            </a:r>
            <a:r>
              <a:rPr lang="en-US" sz="1000" dirty="0" err="1" smtClean="0">
                <a:latin typeface="Lucida Console" pitchFamily="49" charset="0"/>
              </a:rPr>
              <a:t>linearHypothesis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err="1" smtClean="0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 smtClean="0">
                <a:latin typeface="Lucida Console" pitchFamily="49" charset="0"/>
              </a:rPr>
              <a:t>Df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</a:t>
            </a:r>
            <a:r>
              <a:rPr lang="en-US" sz="1000" dirty="0" smtClean="0">
                <a:latin typeface="Lucida Console" pitchFamily="49" charset="0"/>
              </a:rPr>
              <a:t>1     </a:t>
            </a:r>
            <a:r>
              <a:rPr lang="en-US" sz="1000" dirty="0">
                <a:latin typeface="Lucida Console" pitchFamily="49" charset="0"/>
              </a:rPr>
              <a:t>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</a:t>
            </a:r>
            <a:r>
              <a:rPr lang="en-US" sz="1000" dirty="0" smtClean="0">
                <a:latin typeface="Lucida Console" pitchFamily="49" charset="0"/>
              </a:rPr>
              <a:t>1     </a:t>
            </a:r>
            <a:r>
              <a:rPr lang="en-US" sz="1000" dirty="0">
                <a:latin typeface="Lucida Console" pitchFamily="49" charset="0"/>
              </a:rPr>
              <a:t>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Approx</a:t>
            </a:r>
            <a:r>
              <a:rPr lang="en-US" dirty="0" smtClean="0"/>
              <a:t> test of Dx2 in robust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</a:t>
            </a:r>
            <a:r>
              <a:rPr lang="en-US" altLang="en-US" sz="3200" dirty="0" smtClean="0"/>
              <a:t>Pottery data</a:t>
            </a:r>
            <a:endParaRPr lang="en-US" altLang="en-US" sz="3200" dirty="0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MMRA example: PA tasks &amp;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Rohwer</a:t>
            </a:r>
            <a:r>
              <a:rPr lang="en-US" sz="2000" dirty="0" smtClean="0"/>
              <a:t> data from </a:t>
            </a:r>
            <a:r>
              <a:rPr lang="en-US" sz="2000" dirty="0" err="1" smtClean="0"/>
              <a:t>Timm</a:t>
            </a:r>
            <a:r>
              <a:rPr lang="en-US" sz="2000" dirty="0" smtClean="0"/>
              <a:t> (1975)</a:t>
            </a:r>
          </a:p>
          <a:p>
            <a:r>
              <a:rPr lang="en-US" sz="2000" dirty="0" smtClean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 smtClean="0"/>
              <a:t>Samples: 69 children in two groups (schools): ‘Lo’ | ‘Hi’ SES</a:t>
            </a:r>
          </a:p>
          <a:p>
            <a:pPr lvl="1"/>
            <a:r>
              <a:rPr lang="en-US" sz="2000" dirty="0" smtClean="0"/>
              <a:t>Outcomes (Y): </a:t>
            </a:r>
          </a:p>
          <a:p>
            <a:pPr lvl="2"/>
            <a:r>
              <a:rPr lang="en-US" sz="1600" dirty="0" smtClean="0"/>
              <a:t>Scholastic aptitude test (SAT)</a:t>
            </a:r>
          </a:p>
          <a:p>
            <a:pPr lvl="2"/>
            <a:r>
              <a:rPr lang="en-US" sz="1600" dirty="0" smtClean="0"/>
              <a:t>Peabody picture vocabulary test (PPVT)</a:t>
            </a:r>
          </a:p>
          <a:p>
            <a:pPr lvl="2"/>
            <a:r>
              <a:rPr lang="en-US" sz="1600" dirty="0" smtClean="0"/>
              <a:t>Raven progressive matrices (Raven)</a:t>
            </a:r>
          </a:p>
          <a:p>
            <a:pPr lvl="1"/>
            <a:r>
              <a:rPr lang="en-US" sz="2000" dirty="0" smtClean="0"/>
              <a:t>Predictors (X): Scores (0—40) on PA tasks where the stimuli were:</a:t>
            </a:r>
          </a:p>
          <a:p>
            <a:pPr lvl="2"/>
            <a:r>
              <a:rPr lang="en-US" sz="1600" dirty="0" smtClean="0"/>
              <a:t>named (n), still (s), named-still (ns), named-action (</a:t>
            </a:r>
            <a:r>
              <a:rPr lang="en-US" sz="1600" dirty="0" err="1" smtClean="0"/>
              <a:t>na</a:t>
            </a:r>
            <a:r>
              <a:rPr lang="en-US" sz="1600" dirty="0" smtClean="0"/>
              <a:t>), sentence-still (</a:t>
            </a:r>
            <a:r>
              <a:rPr lang="en-US" sz="1600" dirty="0" err="1" smtClean="0"/>
              <a:t>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&gt; data</a:t>
            </a:r>
            <a:r>
              <a:rPr lang="en-US" sz="1200" dirty="0">
                <a:latin typeface="Lucida Console" pitchFamily="49" charset="0"/>
              </a:rPr>
              <a:t>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&gt; car::some(</a:t>
            </a:r>
            <a:r>
              <a:rPr lang="en-US" sz="1200" dirty="0" err="1" smtClean="0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with analysis of the Hi SES 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&gt; Rohwer2 </a:t>
            </a:r>
            <a:r>
              <a:rPr lang="en-US" sz="1200" dirty="0">
                <a:latin typeface="Lucida Console" pitchFamily="49" charset="0"/>
              </a:rPr>
              <a:t>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dirty="0" smtClean="0">
                <a:latin typeface="Lucida Console" pitchFamily="49" charset="0"/>
              </a:rPr>
              <a:t>subset=SES==“HI”)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Manova</a:t>
            </a:r>
            <a:r>
              <a:rPr lang="en-US" dirty="0" smtClean="0"/>
              <a:t> examples</a:t>
            </a:r>
          </a:p>
          <a:p>
            <a:pPr lvl="1"/>
            <a:r>
              <a:rPr lang="en-US" dirty="0" smtClean="0"/>
              <a:t>Distinguishing among psychiatric groups</a:t>
            </a:r>
          </a:p>
          <a:p>
            <a:pPr lvl="1"/>
            <a:r>
              <a:rPr lang="en-US" dirty="0" smtClean="0"/>
              <a:t>Robust MLMs</a:t>
            </a:r>
          </a:p>
          <a:p>
            <a:r>
              <a:rPr lang="en-US" dirty="0" smtClean="0"/>
              <a:t>Multivariate regression</a:t>
            </a:r>
          </a:p>
          <a:p>
            <a:pPr lvl="1"/>
            <a:r>
              <a:rPr lang="en-US" dirty="0" smtClean="0"/>
              <a:t>PA tests &amp; ability</a:t>
            </a:r>
          </a:p>
          <a:p>
            <a:pPr lvl="1"/>
            <a:r>
              <a:rPr lang="en-US" dirty="0" smtClean="0"/>
              <a:t>Canonical correlation</a:t>
            </a:r>
          </a:p>
          <a:p>
            <a:pPr lvl="1"/>
            <a:r>
              <a:rPr lang="en-US" dirty="0" smtClean="0"/>
              <a:t>MANCOVA &amp; homogeneity of regression</a:t>
            </a:r>
          </a:p>
          <a:p>
            <a:r>
              <a:rPr lang="en-US" dirty="0" smtClean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univariate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 smtClean="0">
                <a:latin typeface="Lucida Console" pitchFamily="49" charset="0"/>
              </a:rPr>
              <a:t>library(stargazer)</a:t>
            </a:r>
          </a:p>
          <a:p>
            <a:r>
              <a:rPr lang="en-US" sz="1600" dirty="0" smtClean="0">
                <a:latin typeface="Lucida Console" pitchFamily="49" charset="0"/>
              </a:rPr>
              <a:t>stargazer(rohwer.mod1</a:t>
            </a:r>
            <a:r>
              <a:rPr lang="en-US" sz="1600" dirty="0">
                <a:latin typeface="Lucida Console" pitchFamily="49" charset="0"/>
              </a:rPr>
              <a:t>, rohwer.mod2, rohwer.mod3</a:t>
            </a:r>
            <a:r>
              <a:rPr lang="en-US" sz="1600" dirty="0" smtClean="0">
                <a:latin typeface="Lucida Console" pitchFamily="49" charset="0"/>
              </a:rPr>
              <a:t>, type=“text”, …)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are disappointing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Only model for SAT highly </a:t>
            </a:r>
            <a:r>
              <a:rPr lang="en-US" sz="1600" dirty="0" err="1" smtClean="0"/>
              <a:t>signif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Only a few </a:t>
            </a:r>
            <a:r>
              <a:rPr lang="en-US" sz="1600" dirty="0" err="1" smtClean="0"/>
              <a:t>coefs</a:t>
            </a:r>
            <a:r>
              <a:rPr lang="en-US" sz="1600" dirty="0" smtClean="0"/>
              <a:t>. </a:t>
            </a:r>
            <a:r>
              <a:rPr lang="en-US" sz="1600" dirty="0" err="1" smtClean="0"/>
              <a:t>signif</a:t>
            </a:r>
            <a:r>
              <a:rPr lang="en-US" sz="1600" dirty="0" smtClean="0"/>
              <a:t>. </a:t>
            </a:r>
            <a:r>
              <a:rPr lang="en-US" sz="1600" dirty="0" smtClean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308324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&gt; </a:t>
            </a:r>
            <a:r>
              <a:rPr lang="en-US" sz="1200" dirty="0" err="1" smtClean="0">
                <a:latin typeface="Lucida Console" pitchFamily="49" charset="0"/>
              </a:rPr>
              <a:t>rohwer.mlm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>
                <a:latin typeface="Lucida Console" pitchFamily="49" charset="0"/>
              </a:rPr>
              <a:t>&lt;- lm(</a:t>
            </a:r>
            <a:r>
              <a:rPr lang="en-US" sz="1200" dirty="0" err="1">
                <a:latin typeface="Lucida Console" pitchFamily="49" charset="0"/>
              </a:rPr>
              <a:t>cbind</a:t>
            </a:r>
            <a:r>
              <a:rPr lang="en-US" sz="1200" dirty="0">
                <a:latin typeface="Lucida Console" pitchFamily="49" charset="0"/>
              </a:rPr>
              <a:t>(SAT, PPVT, Raven) ~ n + s + ns +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+ 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, data=Rohwer2)</a:t>
            </a:r>
          </a:p>
          <a:p>
            <a:r>
              <a:rPr lang="en-US" sz="1200" dirty="0" smtClean="0">
                <a:latin typeface="Lucida Console" pitchFamily="49" charset="0"/>
              </a:rPr>
              <a:t>&gt; </a:t>
            </a:r>
            <a:r>
              <a:rPr lang="en-US" sz="1200" dirty="0" err="1" smtClean="0">
                <a:latin typeface="Lucida Console" pitchFamily="49" charset="0"/>
              </a:rPr>
              <a:t>Anova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rohwer.mlm</a:t>
            </a:r>
            <a:r>
              <a:rPr lang="en-US" sz="1200" dirty="0" smtClean="0">
                <a:latin typeface="Lucida Console" pitchFamily="49" charset="0"/>
              </a:rPr>
              <a:t>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Type II MANOVA Tests: </a:t>
            </a:r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test statistic</a:t>
            </a: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>
                <a:latin typeface="Lucida Console" pitchFamily="49" charset="0"/>
              </a:rPr>
              <a:t>n   1     0.202     2.02      3     24 0.1376   </a:t>
            </a:r>
          </a:p>
          <a:p>
            <a:r>
              <a:rPr lang="en-US" sz="1200" dirty="0">
                <a:latin typeface="Lucida Console" pitchFamily="49" charset="0"/>
              </a:rPr>
              <a:t>s   1     0.310     3.59      3     24 0.0284 * </a:t>
            </a:r>
          </a:p>
          <a:p>
            <a:r>
              <a:rPr lang="en-US" sz="1200" dirty="0">
                <a:latin typeface="Lucida Console" pitchFamily="49" charset="0"/>
              </a:rPr>
              <a:t>ns  1     0.358     4.46      3     24 0.0126 *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1     0.465     6.96      3     24 0.0016 **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1     0.089     0.78      3     24 0.5173   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538" y="4753680"/>
            <a:ext cx="7772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smtClean="0">
                <a:latin typeface="Lucida Console" pitchFamily="49" charset="0"/>
              </a:rPr>
              <a:t>print(</a:t>
            </a:r>
            <a:r>
              <a:rPr lang="en-US" sz="1200" dirty="0" err="1" smtClean="0">
                <a:latin typeface="Lucida Console" pitchFamily="49" charset="0"/>
              </a:rPr>
              <a:t>linearHypothesis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rohwer.mlm</a:t>
            </a:r>
            <a:r>
              <a:rPr lang="en-US" sz="1200" dirty="0" smtClean="0">
                <a:latin typeface="Lucida Console" pitchFamily="49" charset="0"/>
              </a:rPr>
              <a:t>, 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+                       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")), </a:t>
            </a:r>
            <a:r>
              <a:rPr lang="en-US" sz="1200" dirty="0" smtClean="0">
                <a:latin typeface="Lucida Console" pitchFamily="49" charset="0"/>
              </a:rPr>
              <a:t>SSP=FALSE)</a:t>
            </a:r>
            <a:endParaRPr lang="en-US" sz="1200" dirty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1.0386    2.753     15  78.00 0.001912 **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0.2431    2.974     15  66.65 0.001154 **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2.0615    3.115     15  68.00 0.000697 ***</a:t>
            </a:r>
          </a:p>
          <a:p>
            <a:r>
              <a:rPr lang="en-US" sz="1200" dirty="0">
                <a:latin typeface="Lucida Console" pitchFamily="49" charset="0"/>
              </a:rPr>
              <a:t>Roy               5    1.4654    7.620      5  26.00 0.000160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 also test overall hypothesis, 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b="1" dirty="0" smtClean="0"/>
              <a:t>B</a:t>
            </a:r>
            <a:r>
              <a:rPr lang="en-US" dirty="0" smtClean="0"/>
              <a:t> = </a:t>
            </a:r>
            <a:r>
              <a:rPr lang="en-US" b="1" dirty="0" smtClean="0"/>
              <a:t>0</a:t>
            </a:r>
            <a:r>
              <a:rPr lang="en-US" dirty="0" smtClean="0"/>
              <a:t> (all </a:t>
            </a:r>
            <a:r>
              <a:rPr lang="en-US" dirty="0" err="1" smtClean="0"/>
              <a:t>coefs</a:t>
            </a:r>
            <a:r>
              <a:rPr lang="en-US" dirty="0" smtClean="0"/>
              <a:t> = 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837851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Much better!</a:t>
            </a:r>
          </a:p>
          <a:p>
            <a:endParaRPr lang="en-US" sz="1600" dirty="0" smtClean="0"/>
          </a:p>
          <a:p>
            <a:r>
              <a:rPr lang="en-US" sz="1600" dirty="0" smtClean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pool evidence for all </a:t>
            </a:r>
            <a:r>
              <a:rPr lang="en-US" sz="1400" dirty="0" err="1" smtClean="0"/>
              <a:t>Ys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take correlations of </a:t>
            </a:r>
            <a:r>
              <a:rPr lang="en-US" sz="1400" dirty="0" err="1" smtClean="0"/>
              <a:t>Ys</a:t>
            </a:r>
            <a:r>
              <a:rPr lang="en-US" sz="1400" dirty="0" smtClean="0"/>
              <a:t> into account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5562600"/>
            <a:ext cx="165002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Strongly reject H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by all criteria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me!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  <a:r>
              <a:rPr lang="en-US" sz="1200" dirty="0" smtClean="0">
                <a:latin typeface="Lucida Console" pitchFamily="49" charset="0"/>
              </a:rPr>
              <a:t>"</a:t>
            </a:r>
            <a:r>
              <a:rPr lang="en-US" sz="1200" dirty="0">
                <a:latin typeface="Lucida Console" pitchFamily="49" charset="0"/>
              </a:rPr>
              <a:t>magenta", "gray20")</a:t>
            </a:r>
          </a:p>
          <a:p>
            <a:r>
              <a:rPr lang="en-US" sz="1200" dirty="0" err="1" smtClean="0">
                <a:latin typeface="Lucida Console" pitchFamily="49" charset="0"/>
              </a:rPr>
              <a:t>hyp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>
                <a:latin typeface="Lucida Console" pitchFamily="49" charset="0"/>
              </a:rPr>
              <a:t>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 smtClean="0">
                <a:latin typeface="Lucida Console" pitchFamily="49" charset="0"/>
              </a:rPr>
              <a:t>"))   </a:t>
            </a:r>
            <a:r>
              <a:rPr lang="en-US" sz="1200" dirty="0" smtClean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  <a:endParaRPr lang="en-US" sz="1200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heplot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rohwer.mlm</a:t>
            </a:r>
            <a:r>
              <a:rPr lang="en-US" sz="1200" dirty="0" smtClean="0">
                <a:latin typeface="Lucida Console" pitchFamily="49" charset="0"/>
              </a:rPr>
              <a:t>, 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</a:t>
            </a:r>
            <a:r>
              <a:rPr lang="en-US" sz="1200" dirty="0" smtClean="0">
                <a:latin typeface="Lucida Console" pitchFamily="49" charset="0"/>
              </a:rPr>
              <a:t>col=</a:t>
            </a:r>
            <a:r>
              <a:rPr lang="en-US" sz="1200" dirty="0" err="1" smtClean="0">
                <a:latin typeface="Lucida Console" pitchFamily="49" charset="0"/>
              </a:rPr>
              <a:t>cols,lwd</a:t>
            </a:r>
            <a:r>
              <a:rPr lang="en-US" sz="1200" dirty="0" smtClean="0">
                <a:latin typeface="Lucida Console" pitchFamily="49" charset="0"/>
              </a:rPr>
              <a:t>=c(1,3))</a:t>
            </a:r>
            <a:endParaRPr lang="en-US" sz="1200" dirty="0">
              <a:latin typeface="Lucida Console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predictor gives a 1 </a:t>
            </a:r>
            <a:r>
              <a:rPr lang="en-US" dirty="0" err="1" smtClean="0"/>
              <a:t>df</a:t>
            </a:r>
            <a:r>
              <a:rPr lang="en-US" dirty="0" smtClean="0"/>
              <a:t> test -&gt; </a:t>
            </a:r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ellipse is a line</a:t>
            </a:r>
            <a:endParaRPr lang="en-US" dirty="0"/>
          </a:p>
          <a:p>
            <a:r>
              <a:rPr lang="en-US" b="1" dirty="0" smtClean="0"/>
              <a:t>E</a:t>
            </a:r>
            <a:r>
              <a:rPr lang="en-US" dirty="0" smtClean="0"/>
              <a:t> here is a 3D ellipsoid (rank(</a:t>
            </a:r>
            <a:r>
              <a:rPr lang="en-US" b="1" dirty="0" smtClean="0"/>
              <a:t>E</a:t>
            </a:r>
            <a:r>
              <a:rPr lang="en-US" dirty="0" smtClean="0"/>
              <a:t>) = min(</a:t>
            </a:r>
            <a:r>
              <a:rPr lang="en-US" dirty="0" err="1" smtClean="0"/>
              <a:t>p,q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 </a:t>
            </a:r>
            <a:r>
              <a:rPr lang="en-US" b="1" dirty="0" smtClean="0"/>
              <a:t>H</a:t>
            </a:r>
            <a:r>
              <a:rPr lang="en-US" dirty="0" smtClean="0"/>
              <a:t> ellipse that protrudes outside </a:t>
            </a:r>
            <a:r>
              <a:rPr lang="en-US" b="1" dirty="0" smtClean="0"/>
              <a:t>E</a:t>
            </a:r>
            <a:r>
              <a:rPr lang="en-US" dirty="0" smtClean="0"/>
              <a:t> ellipse is significant by Roy’s test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Length of each </a:t>
            </a:r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line </a:t>
            </a:r>
            <a:r>
              <a:rPr lang="en-US" dirty="0" smtClean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Orientation of each </a:t>
            </a:r>
            <a:r>
              <a:rPr lang="en-US" b="1" dirty="0" smtClean="0">
                <a:sym typeface="Symbol"/>
              </a:rPr>
              <a:t>H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line shows relation of 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to the two 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pairs.mlm</a:t>
            </a:r>
            <a:r>
              <a:rPr lang="en-US" dirty="0" smtClean="0"/>
              <a:t>()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pairs(</a:t>
            </a:r>
            <a:r>
              <a:rPr lang="en-US" dirty="0" err="1" smtClean="0"/>
              <a:t>rohwer.mlm</a:t>
            </a:r>
            <a:r>
              <a:rPr lang="en-US" dirty="0" smtClean="0"/>
              <a:t>, </a:t>
            </a:r>
            <a:r>
              <a:rPr lang="en-US" dirty="0"/>
              <a:t>hypotheses=</a:t>
            </a:r>
            <a:r>
              <a:rPr lang="en-US" dirty="0" err="1"/>
              <a:t>hyp</a:t>
            </a:r>
            <a:r>
              <a:rPr lang="en-US" dirty="0"/>
              <a:t>, col=cols, </a:t>
            </a:r>
            <a:r>
              <a:rPr lang="en-US" dirty="0" smtClean="0"/>
              <a:t>fill=TRUE</a:t>
            </a:r>
            <a:r>
              <a:rPr lang="en-US" dirty="0"/>
              <a:t>, </a:t>
            </a:r>
            <a:r>
              <a:rPr lang="en-US" dirty="0" err="1" smtClean="0"/>
              <a:t>fill.alpha</a:t>
            </a:r>
            <a:r>
              <a:rPr lang="en-US" dirty="0" smtClean="0"/>
              <a:t>=0.1, …)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all pairwise HE plots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25146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now understand more subtle aspects</a:t>
            </a:r>
          </a:p>
          <a:p>
            <a:endParaRPr lang="en-US" dirty="0"/>
          </a:p>
          <a:p>
            <a:r>
              <a:rPr lang="en-US" dirty="0" smtClean="0"/>
              <a:t>SAT is best predicted overall, but relation with PA tests varies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na</a:t>
            </a:r>
            <a:r>
              <a:rPr lang="en-US" dirty="0" smtClean="0"/>
              <a:t> &amp; ns tasks  are strongest for SAT</a:t>
            </a:r>
          </a:p>
          <a:p>
            <a:endParaRPr lang="en-US" dirty="0"/>
          </a:p>
          <a:p>
            <a:r>
              <a:rPr lang="en-US" dirty="0" smtClean="0"/>
              <a:t>Raven is weakly 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correlations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quantitative (X, Y) data, canonical correlation analysis is an alternative to MMRA</a:t>
            </a:r>
          </a:p>
          <a:p>
            <a:r>
              <a:rPr lang="en-US" dirty="0" smtClean="0"/>
              <a:t>It finds the weighted sums of the Y variables most highly correlated with the </a:t>
            </a:r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</a:t>
            </a:r>
            <a:r>
              <a:rPr lang="en-US" sz="1100" dirty="0" smtClean="0">
                <a:latin typeface="Lucida Console" pitchFamily="49" charset="0"/>
              </a:rPr>
              <a:t>(</a:t>
            </a:r>
            <a:r>
              <a:rPr lang="en-US" sz="1100" b="1" dirty="0" smtClean="0">
                <a:latin typeface="Lucida Console" pitchFamily="49" charset="0"/>
              </a:rPr>
              <a:t>cc</a:t>
            </a:r>
            <a:r>
              <a:rPr lang="en-US" sz="1100" dirty="0" smtClean="0">
                <a:latin typeface="Lucida Console" pitchFamily="49" charset="0"/>
              </a:rPr>
              <a:t> </a:t>
            </a:r>
            <a:r>
              <a:rPr lang="en-US" sz="1100" dirty="0">
                <a:latin typeface="Lucida Console" pitchFamily="49" charset="0"/>
              </a:rPr>
              <a:t>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</a:t>
            </a:r>
            <a:r>
              <a:rPr lang="en-US" sz="1100" dirty="0" smtClean="0">
                <a:latin typeface="Lucida Console" pitchFamily="49" charset="0"/>
              </a:rPr>
              <a:t>")))</a:t>
            </a:r>
            <a:endParaRPr lang="en-US" sz="1100" dirty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dimensions acct for 91.7% of (X,Y) 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Can1 is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CCA in HE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 smtClean="0">
                <a:latin typeface="Lucida Console" pitchFamily="49" charset="0"/>
              </a:rPr>
              <a:t>heplot</a:t>
            </a:r>
            <a:r>
              <a:rPr lang="en-US" sz="1200" dirty="0" smtClean="0">
                <a:latin typeface="Lucida Console" pitchFamily="49" charset="0"/>
              </a:rPr>
              <a:t>(cc</a:t>
            </a:r>
            <a:r>
              <a:rPr lang="en-US" sz="1200" dirty="0">
                <a:latin typeface="Lucida Console" pitchFamily="49" charset="0"/>
              </a:rPr>
              <a:t>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</a:t>
            </a:r>
            <a:r>
              <a:rPr lang="en-US" sz="1200" dirty="0" smtClean="0">
                <a:latin typeface="Lucida Console" pitchFamily="49" charset="0"/>
              </a:rPr>
              <a:t>")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Residuals are uncorrelated in canonical space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</a:t>
            </a:r>
            <a:r>
              <a:rPr lang="en-US" sz="1600" dirty="0" smtClean="0"/>
              <a:t> ellipses for X terms same as in ordinary HE plots – outside </a:t>
            </a:r>
            <a:r>
              <a:rPr lang="en-US" sz="1600" b="1" dirty="0" smtClean="0"/>
              <a:t>E</a:t>
            </a:r>
            <a:r>
              <a:rPr lang="en-US" sz="1600" dirty="0" smtClean="0"/>
              <a:t> ellipse </a:t>
            </a:r>
            <a:r>
              <a:rPr lang="en-US" sz="1600" i="1" dirty="0" err="1" smtClean="0"/>
              <a:t>iff</a:t>
            </a:r>
            <a:r>
              <a:rPr lang="en-US" sz="1600" dirty="0" smtClean="0"/>
              <a:t> </a:t>
            </a:r>
            <a:r>
              <a:rPr lang="en-US" sz="1600" dirty="0" err="1" smtClean="0"/>
              <a:t>signif</a:t>
            </a:r>
            <a:r>
              <a:rPr lang="en-US" sz="1600" dirty="0" smtClean="0"/>
              <a:t>. by Roy’s test</a:t>
            </a:r>
          </a:p>
          <a:p>
            <a:endParaRPr lang="en-US" sz="1600" dirty="0"/>
          </a:p>
          <a:p>
            <a:r>
              <a:rPr lang="en-US" sz="1600" dirty="0" smtClean="0"/>
              <a:t>Variable vectors for </a:t>
            </a:r>
            <a:r>
              <a:rPr lang="en-US" sz="1600" dirty="0" err="1" smtClean="0"/>
              <a:t>Ys</a:t>
            </a:r>
            <a:r>
              <a:rPr lang="en-US" sz="1600" dirty="0" smtClean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Raven: more aligned with Ycan2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MANCOVA &amp; homogeneity of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 smtClean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 smtClean="0"/>
              <a:t>ss</a:t>
            </a:r>
            <a:r>
              <a:rPr lang="en-US" sz="1800" dirty="0" smtClean="0"/>
              <a:t>, data=</a:t>
            </a:r>
            <a:r>
              <a:rPr lang="en-US" sz="1800" dirty="0" err="1" smtClean="0"/>
              <a:t>Rohwer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This assumes that slopes (B) are the same for both groups (homogeneity of regression)</a:t>
            </a:r>
          </a:p>
          <a:p>
            <a:r>
              <a:rPr lang="en-US" sz="2200" dirty="0" smtClean="0"/>
              <a:t>Can test for equal slopes by adding interactions of SES with </a:t>
            </a:r>
            <a:r>
              <a:rPr lang="en-US" sz="2200" dirty="0" err="1" smtClean="0"/>
              <a:t>Xs</a:t>
            </a:r>
            <a:endParaRPr lang="en-US" sz="2200" dirty="0" smtClean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)</a:t>
            </a:r>
          </a:p>
          <a:p>
            <a:r>
              <a:rPr lang="en-US" sz="2200" dirty="0" smtClean="0"/>
              <a:t>Or, fit separate models for each group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MANCOVA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the MANCOVA model &amp; test hypotheses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SES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effects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SES effect is positive for all Y variables</a:t>
            </a:r>
          </a:p>
          <a:p>
            <a:r>
              <a:rPr lang="en-US" dirty="0" smtClean="0"/>
              <a:t>Hi SES group &gt; Lo SES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 with interactions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dirty="0">
                <a:latin typeface="Lucida Console" pitchFamily="49" charset="0"/>
              </a:rPr>
              <a:t>(n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),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OK, as expected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Hmm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Ex: Neuro- </a:t>
            </a:r>
            <a:r>
              <a:rPr lang="en-US" sz="2400" dirty="0"/>
              <a:t>&amp;</a:t>
            </a:r>
            <a:r>
              <a:rPr lang="en-US" sz="2400" dirty="0" smtClean="0"/>
              <a:t> Social-Cognitive measures in psychiatric groups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Neuro</a:t>
            </a:r>
            <a:r>
              <a:rPr lang="en-US" sz="2000" dirty="0" smtClean="0">
                <a:solidFill>
                  <a:srgbClr val="FF0000"/>
                </a:solidFill>
              </a:rPr>
              <a:t>-Cognitive</a:t>
            </a:r>
            <a:r>
              <a:rPr lang="en-US" sz="2000" dirty="0" smtClean="0"/>
              <a:t>: processing speed, attention, verbal learning, visual learning, problem solving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Social-cognitive</a:t>
            </a:r>
            <a:r>
              <a:rPr lang="en-US" sz="2000" dirty="0" smtClean="0"/>
              <a:t>: managing emotions, theory of mind, externalizing bias, personalizing bias</a:t>
            </a:r>
          </a:p>
          <a:p>
            <a:r>
              <a:rPr lang="en-US" sz="2800" dirty="0" smtClean="0"/>
              <a:t>Research questions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MANOVA contrasts</a:t>
            </a:r>
          </a:p>
          <a:p>
            <a:pPr lvl="1"/>
            <a:r>
              <a:rPr lang="en-US" sz="2000" dirty="0" smtClean="0"/>
              <a:t>Analyze </a:t>
            </a:r>
            <a:r>
              <a:rPr lang="en-US" sz="2000" dirty="0" err="1" smtClean="0"/>
              <a:t>neuro</a:t>
            </a:r>
            <a:r>
              <a:rPr lang="en-US" sz="2000" dirty="0" smtClean="0"/>
              <a:t>-cog (NC) and social-cog (SC) separately</a:t>
            </a:r>
          </a:p>
          <a:p>
            <a:pPr lvl="1"/>
            <a:r>
              <a:rPr lang="en-US" sz="2000" dirty="0" smtClean="0"/>
              <a:t>Do the two psychiatric groups differ from the controls?</a:t>
            </a:r>
          </a:p>
          <a:p>
            <a:pPr lvl="1"/>
            <a:r>
              <a:rPr lang="en-US" sz="2000" dirty="0" smtClean="0"/>
              <a:t>Do the psychiatric groups differ from each other?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See: Friendly</a:t>
            </a:r>
            <a:r>
              <a:rPr lang="en-US" sz="1200" dirty="0"/>
              <a:t> </a:t>
            </a:r>
            <a:r>
              <a:rPr lang="en-US" sz="1200" dirty="0" smtClean="0"/>
              <a:t>&amp; </a:t>
            </a:r>
            <a:r>
              <a:rPr lang="en-US" sz="1200" dirty="0" err="1" smtClean="0"/>
              <a:t>Sigal</a:t>
            </a:r>
            <a:r>
              <a:rPr lang="en-US" sz="1200" dirty="0"/>
              <a:t> </a:t>
            </a:r>
            <a:r>
              <a:rPr lang="en-US" sz="1200" dirty="0" smtClean="0"/>
              <a:t>(2017), Graphical </a:t>
            </a:r>
            <a:r>
              <a:rPr lang="en-US" sz="1200" dirty="0"/>
              <a:t>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</a:t>
            </a:r>
            <a:r>
              <a:rPr lang="en-US" sz="1200" i="1" dirty="0" smtClean="0"/>
              <a:t> 13</a:t>
            </a:r>
            <a:r>
              <a:rPr lang="en-US" sz="1200" dirty="0"/>
              <a:t>, </a:t>
            </a:r>
            <a:r>
              <a:rPr lang="en-US" sz="1200" dirty="0" smtClean="0"/>
              <a:t>20-45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dx.doi.org/10.20982/tqmp.13.1.p020</a:t>
            </a:r>
            <a:r>
              <a:rPr lang="en-US" sz="1200" dirty="0" smtClean="0"/>
              <a:t>  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interactions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test all interactions </a:t>
            </a:r>
            <a:r>
              <a:rPr lang="en-US" dirty="0" smtClean="0">
                <a:solidFill>
                  <a:srgbClr val="FF0000"/>
                </a:solidFill>
              </a:rPr>
              <a:t>simultaneously</a:t>
            </a:r>
            <a:r>
              <a:rPr lang="en-US" dirty="0" smtClean="0"/>
              <a:t> with </a:t>
            </a:r>
            <a:r>
              <a:rPr lang="en-US" dirty="0" err="1" smtClean="0"/>
              <a:t>linearHypothesis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 I need any interaction terms?</a:t>
            </a:r>
          </a:p>
          <a:p>
            <a:endParaRPr lang="en-US" dirty="0" smtClean="0"/>
          </a:p>
          <a:p>
            <a:r>
              <a:rPr lang="en-US" dirty="0" smtClean="0"/>
              <a:t>I use ‘</a:t>
            </a:r>
            <a:r>
              <a:rPr lang="en-US" dirty="0" err="1" smtClean="0"/>
              <a:t>grep</a:t>
            </a:r>
            <a:r>
              <a:rPr lang="en-US" dirty="0" smtClean="0"/>
              <a:t>’ trick here to find the names of coefficients like ‘SES:’ containing a ‘:’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Evidence shows that some slopes differ for Hi/Lo 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separate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</a:t>
            </a:r>
            <a:r>
              <a:rPr lang="en-US" sz="1400" dirty="0" smtClean="0">
                <a:latin typeface="Lucida Console" pitchFamily="49" charset="0"/>
              </a:rPr>
              <a:t>")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a model for each group allows all slopes to differ</a:t>
            </a:r>
          </a:p>
          <a:p>
            <a:r>
              <a:rPr lang="en-US" dirty="0" smtClean="0"/>
              <a:t>Also allows within-group </a:t>
            </a:r>
            <a:r>
              <a:rPr lang="en-US" dirty="0" err="1" smtClean="0"/>
              <a:t>covariances</a:t>
            </a:r>
            <a:r>
              <a:rPr lang="en-US" dirty="0" smtClean="0"/>
              <a:t> to differ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slopes of predictors smaller for Hi SES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SAT more important for this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of (co)variances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 smtClean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 smtClean="0"/>
                  <a:t>Levine’s test: </a:t>
                </a:r>
                <a:r>
                  <a:rPr lang="en-US" dirty="0"/>
                  <a:t>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Box’s M test:</a:t>
            </a:r>
            <a:endParaRPr 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center=TRUE, variables=1:4</a:t>
            </a:r>
            <a:r>
              <a:rPr lang="en-US" dirty="0"/>
              <a:t>, 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all cases, </a:t>
            </a:r>
            <a:r>
              <a:rPr lang="en-US" dirty="0" err="1" smtClean="0">
                <a:solidFill>
                  <a:srgbClr val="FF0000"/>
                </a:solidFill>
              </a:rPr>
              <a:t>setosa</a:t>
            </a:r>
            <a:r>
              <a:rPr lang="en-US" dirty="0" smtClean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sometimes smaller variance(s)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</a:t>
            </a:r>
            <a:r>
              <a:rPr lang="en-US" sz="1400" dirty="0" smtClean="0"/>
              <a:t>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 smtClean="0"/>
              <a:t>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 smtClean="0">
                <a:solidFill>
                  <a:srgbClr val="FF0000"/>
                </a:solidFill>
              </a:rPr>
              <a:t>center=TRUE</a:t>
            </a:r>
            <a:r>
              <a:rPr lang="en-US" sz="1400" dirty="0" smtClean="0"/>
              <a:t>, …)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 smtClean="0"/>
              <a:t>iris$Species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</a:t>
            </a:r>
            <a:r>
              <a:rPr lang="en-US" sz="1400" dirty="0" smtClean="0"/>
              <a:t>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</a:t>
            </a:r>
            <a:r>
              <a:rPr lang="en-US" sz="1400" dirty="0" smtClean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</a:t>
            </a:r>
            <a:r>
              <a:rPr lang="en-US" sz="1400" dirty="0" smtClean="0"/>
              <a:t>…)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2511666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MANOVA tests of MLMs are easily visualized in HE plots</a:t>
            </a:r>
          </a:p>
          <a:p>
            <a:pPr lvl="1"/>
            <a:r>
              <a:rPr lang="en-US" sz="2000" dirty="0" smtClean="0"/>
              <a:t>Contrasts among groups can be easily shown</a:t>
            </a:r>
          </a:p>
          <a:p>
            <a:pPr lvl="1"/>
            <a:r>
              <a:rPr lang="en-US" sz="2000" dirty="0" smtClean="0"/>
              <a:t>Canonical plots show data in 2D/3D space of max. group differences</a:t>
            </a:r>
          </a:p>
          <a:p>
            <a:pPr lvl="1"/>
            <a:r>
              <a:rPr lang="en-US" sz="2000" dirty="0" smtClean="0"/>
              <a:t>Robust methods can help guard against outliers</a:t>
            </a:r>
          </a:p>
          <a:p>
            <a:r>
              <a:rPr lang="en-US" sz="2400" dirty="0" smtClean="0"/>
              <a:t>MMRA models</a:t>
            </a:r>
          </a:p>
          <a:p>
            <a:pPr lvl="1"/>
            <a:r>
              <a:rPr lang="en-US" sz="2000" dirty="0" smtClean="0"/>
              <a:t>Visualize effects of quant. predictors as lines in data space</a:t>
            </a:r>
          </a:p>
          <a:p>
            <a:pPr lvl="1"/>
            <a:r>
              <a:rPr lang="en-US" sz="2000" dirty="0" smtClean="0"/>
              <a:t>Test &amp; visualize any linear hypothesis</a:t>
            </a:r>
          </a:p>
          <a:p>
            <a:pPr lvl="1"/>
            <a:r>
              <a:rPr lang="en-US" sz="2000" dirty="0"/>
              <a:t>Canonical </a:t>
            </a:r>
            <a:r>
              <a:rPr lang="en-US" sz="2000" dirty="0" smtClean="0"/>
              <a:t>correlations: visualize in 2D/3D of max. (X, Y) correlations</a:t>
            </a:r>
          </a:p>
          <a:p>
            <a:r>
              <a:rPr lang="en-US" sz="2400" dirty="0" smtClean="0"/>
              <a:t>Homogeneity of </a:t>
            </a:r>
            <a:r>
              <a:rPr lang="en-US" sz="2400" dirty="0" err="1" smtClean="0"/>
              <a:t>covariances</a:t>
            </a:r>
            <a:endParaRPr lang="en-US" sz="2400" dirty="0" smtClean="0"/>
          </a:p>
          <a:p>
            <a:pPr lvl="1"/>
            <a:r>
              <a:rPr lang="en-US" sz="2000" dirty="0" smtClean="0"/>
              <a:t>Visualize within-group </a:t>
            </a:r>
            <a:r>
              <a:rPr lang="en-US" sz="2000" b="1" dirty="0" smtClean="0"/>
              <a:t>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and pooled </a:t>
            </a:r>
            <a:r>
              <a:rPr lang="en-US" sz="2000" b="1" dirty="0" err="1" smtClean="0"/>
              <a:t>S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 by data ellipses</a:t>
            </a:r>
          </a:p>
          <a:p>
            <a:pPr lvl="1"/>
            <a:r>
              <a:rPr lang="en-US" sz="2000" dirty="0" smtClean="0"/>
              <a:t>Visualize Box’s M test by simple dot plot of |</a:t>
            </a:r>
            <a:r>
              <a:rPr lang="en-US" sz="2000" b="1" dirty="0" err="1" smtClean="0"/>
              <a:t>S</a:t>
            </a:r>
            <a:r>
              <a:rPr lang="en-US" sz="2000" baseline="-25000" dirty="0" err="1" smtClean="0"/>
              <a:t>p</a:t>
            </a:r>
            <a:r>
              <a:rPr lang="en-US" sz="2000" dirty="0" err="1" smtClean="0"/>
              <a:t>|and</a:t>
            </a:r>
            <a:r>
              <a:rPr lang="en-US" sz="2000" dirty="0" smtClean="0"/>
              <a:t> </a:t>
            </a:r>
            <a:r>
              <a:rPr lang="en-US" sz="2000" dirty="0"/>
              <a:t>|</a:t>
            </a:r>
            <a:r>
              <a:rPr lang="en-US" sz="2000" b="1" dirty="0" smtClean="0"/>
              <a:t>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|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Neuro-cognitive measures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SAS Monospace" panose="020B0609020202020204" pitchFamily="49" charset="0"/>
              </a:rPr>
              <a:t># fit the </a:t>
            </a:r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</a:t>
            </a:r>
            <a:r>
              <a:rPr lang="en-US" sz="1400" dirty="0" smtClean="0">
                <a:latin typeface="SAS Monospace" panose="020B0609020202020204" pitchFamily="49" charset="0"/>
              </a:rPr>
              <a:t>lm(</a:t>
            </a:r>
            <a:r>
              <a:rPr lang="en-US" sz="1400" dirty="0" err="1" smtClean="0">
                <a:latin typeface="SAS Monospace" panose="020B0609020202020204" pitchFamily="49" charset="0"/>
              </a:rPr>
              <a:t>cbind</a:t>
            </a:r>
            <a:r>
              <a:rPr lang="en-US" sz="1400" dirty="0" smtClean="0">
                <a:latin typeface="SAS Monospace" panose="020B0609020202020204" pitchFamily="49" charset="0"/>
              </a:rPr>
              <a:t>(Speed</a:t>
            </a:r>
            <a:r>
              <a:rPr lang="en-US" sz="1400" dirty="0">
                <a:latin typeface="SAS Monospace" panose="020B0609020202020204" pitchFamily="49" charset="0"/>
              </a:rPr>
              <a:t>, Attention, </a:t>
            </a:r>
            <a:r>
              <a:rPr lang="en-US" sz="1400" dirty="0" smtClean="0">
                <a:latin typeface="SAS Monospace" panose="020B0609020202020204" pitchFamily="49" charset="0"/>
              </a:rPr>
              <a:t>Memory, Verbal, </a:t>
            </a:r>
            <a:r>
              <a:rPr lang="en-US" sz="1400" dirty="0" err="1" smtClean="0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</a:t>
            </a:r>
            <a:r>
              <a:rPr lang="en-US" sz="1400" dirty="0" smtClean="0">
                <a:latin typeface="SAS Monospace" panose="020B0609020202020204" pitchFamily="49" charset="0"/>
              </a:rPr>
              <a:t>data=</a:t>
            </a:r>
            <a:r>
              <a:rPr lang="en-US" sz="1400" dirty="0" err="1" smtClean="0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 smtClean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</a:t>
            </a:r>
            <a:r>
              <a:rPr lang="en-US" sz="1400" dirty="0" smtClean="0">
                <a:latin typeface="SAS Monospace" panose="020B0609020202020204" pitchFamily="49" charset="0"/>
              </a:rPr>
              <a:t>1</a:t>
            </a:r>
            <a:endParaRPr lang="en-US" sz="1400" dirty="0">
              <a:latin typeface="SAS Monospace" panose="020B0609020202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the groups differ.  But how?</a:t>
            </a:r>
          </a:p>
          <a:p>
            <a:r>
              <a:rPr lang="en-US" dirty="0" smtClean="0"/>
              <a:t>What about the research hypotheses?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</a:t>
            </a:r>
            <a:r>
              <a:rPr lang="en-US" sz="1400" dirty="0" smtClean="0">
                <a:latin typeface="SAS Monospace" panose="020B0609020202020204" pitchFamily="49" charset="0"/>
              </a:rPr>
              <a:t>0</a:t>
            </a:r>
            <a:endParaRPr lang="en-US" sz="1400" dirty="0">
              <a:latin typeface="SAS Monospace" panose="020B0609020202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-cognitive measures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&gt; print(</a:t>
            </a:r>
            <a:r>
              <a:rPr lang="en-US" sz="1400" dirty="0" err="1" smtClean="0">
                <a:latin typeface="Lucida Console" pitchFamily="49" charset="0"/>
              </a:rPr>
              <a:t>linearHypothesis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NC.mlm</a:t>
            </a:r>
            <a:r>
              <a:rPr lang="en-US" sz="1400" dirty="0" smtClean="0">
                <a:latin typeface="Lucida Console" pitchFamily="49" charset="0"/>
              </a:rPr>
              <a:t>, "Dx1"), SSP=FALSE)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 smtClean="0">
                <a:latin typeface="Lucida Console" pitchFamily="49" charset="0"/>
              </a:rPr>
              <a:t>                 </a:t>
            </a:r>
            <a:r>
              <a:rPr lang="en-US" sz="1400" dirty="0" err="1" smtClean="0">
                <a:latin typeface="Lucida Console" pitchFamily="49" charset="0"/>
              </a:rPr>
              <a:t>Df</a:t>
            </a:r>
            <a:r>
              <a:rPr lang="en-US" sz="1400" dirty="0" smtClean="0">
                <a:latin typeface="Lucida Console" pitchFamily="49" charset="0"/>
              </a:rPr>
              <a:t> test stat </a:t>
            </a:r>
            <a:r>
              <a:rPr lang="en-US" sz="1400" dirty="0" err="1" smtClean="0">
                <a:latin typeface="Lucida Console" pitchFamily="49" charset="0"/>
              </a:rPr>
              <a:t>approx</a:t>
            </a:r>
            <a:r>
              <a:rPr lang="en-US" sz="1400" dirty="0" smtClean="0">
                <a:latin typeface="Lucida Console" pitchFamily="49" charset="0"/>
              </a:rPr>
              <a:t> F </a:t>
            </a:r>
            <a:r>
              <a:rPr lang="en-US" sz="1400" dirty="0" err="1" smtClean="0">
                <a:latin typeface="Lucida Console" pitchFamily="49" charset="0"/>
              </a:rPr>
              <a:t>num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Df</a:t>
            </a:r>
            <a:r>
              <a:rPr lang="en-US" sz="1400" dirty="0" smtClean="0">
                <a:latin typeface="Lucida Console" pitchFamily="49" charset="0"/>
              </a:rPr>
              <a:t> den </a:t>
            </a:r>
            <a:r>
              <a:rPr lang="en-US" sz="1400" dirty="0" err="1" smtClean="0">
                <a:latin typeface="Lucida Console" pitchFamily="49" charset="0"/>
              </a:rPr>
              <a:t>Df</a:t>
            </a:r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Pr</a:t>
            </a:r>
            <a:r>
              <a:rPr lang="en-US" sz="1400" dirty="0" smtClean="0">
                <a:latin typeface="Lucida Console" pitchFamily="49" charset="0"/>
              </a:rPr>
              <a:t>(&gt;F)    </a:t>
            </a:r>
          </a:p>
          <a:p>
            <a:r>
              <a:rPr lang="en-US" sz="1400" dirty="0" err="1" smtClean="0">
                <a:latin typeface="Lucida Console" pitchFamily="49" charset="0"/>
              </a:rPr>
              <a:t>Pillai</a:t>
            </a:r>
            <a:r>
              <a:rPr lang="en-US" sz="1400" dirty="0" smtClean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 smtClean="0">
                <a:latin typeface="Lucida Console" pitchFamily="49" charset="0"/>
              </a:rPr>
              <a:t>Wilks</a:t>
            </a:r>
            <a:r>
              <a:rPr lang="en-US" sz="1400" dirty="0" smtClean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 smtClean="0">
                <a:latin typeface="Lucida Console" pitchFamily="49" charset="0"/>
              </a:rPr>
              <a:t>Hotelling-Lawley</a:t>
            </a:r>
            <a:r>
              <a:rPr lang="en-US" sz="1400" dirty="0" smtClean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 smtClean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 smtClean="0">
                <a:latin typeface="Lucida Console" pitchFamily="49" charset="0"/>
              </a:rPr>
              <a:t>---</a:t>
            </a:r>
          </a:p>
          <a:p>
            <a:r>
              <a:rPr lang="en-US" sz="1400" dirty="0" err="1" smtClean="0">
                <a:latin typeface="Lucida Console" pitchFamily="49" charset="0"/>
              </a:rPr>
              <a:t>Signif</a:t>
            </a:r>
            <a:r>
              <a:rPr lang="en-US" sz="1400" dirty="0" smtClean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&gt; print(</a:t>
            </a:r>
            <a:r>
              <a:rPr lang="en-US" sz="1400" dirty="0" err="1" smtClean="0">
                <a:latin typeface="Lucida Console" pitchFamily="49" charset="0"/>
              </a:rPr>
              <a:t>linearHypothesis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NC.mlm</a:t>
            </a:r>
            <a:r>
              <a:rPr lang="en-US" sz="1400" dirty="0" smtClean="0">
                <a:latin typeface="Lucida Console" pitchFamily="49" charset="0"/>
              </a:rPr>
              <a:t>, "Dx2"), SSP=FALSE)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 smtClean="0">
                <a:latin typeface="Lucida Console" pitchFamily="49" charset="0"/>
              </a:rPr>
              <a:t>                 </a:t>
            </a:r>
            <a:r>
              <a:rPr lang="en-US" sz="1400" dirty="0" err="1" smtClean="0">
                <a:latin typeface="Lucida Console" pitchFamily="49" charset="0"/>
              </a:rPr>
              <a:t>Df</a:t>
            </a:r>
            <a:r>
              <a:rPr lang="en-US" sz="1400" dirty="0" smtClean="0">
                <a:latin typeface="Lucida Console" pitchFamily="49" charset="0"/>
              </a:rPr>
              <a:t> test stat </a:t>
            </a:r>
            <a:r>
              <a:rPr lang="en-US" sz="1400" dirty="0" err="1" smtClean="0">
                <a:latin typeface="Lucida Console" pitchFamily="49" charset="0"/>
              </a:rPr>
              <a:t>approx</a:t>
            </a:r>
            <a:r>
              <a:rPr lang="en-US" sz="1400" dirty="0" smtClean="0">
                <a:latin typeface="Lucida Console" pitchFamily="49" charset="0"/>
              </a:rPr>
              <a:t> F </a:t>
            </a:r>
            <a:r>
              <a:rPr lang="en-US" sz="1400" dirty="0" err="1" smtClean="0">
                <a:latin typeface="Lucida Console" pitchFamily="49" charset="0"/>
              </a:rPr>
              <a:t>num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Df</a:t>
            </a:r>
            <a:r>
              <a:rPr lang="en-US" sz="1400" dirty="0" smtClean="0">
                <a:latin typeface="Lucida Console" pitchFamily="49" charset="0"/>
              </a:rPr>
              <a:t> den </a:t>
            </a:r>
            <a:r>
              <a:rPr lang="en-US" sz="1400" dirty="0" err="1" smtClean="0">
                <a:latin typeface="Lucida Console" pitchFamily="49" charset="0"/>
              </a:rPr>
              <a:t>Df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Pr</a:t>
            </a:r>
            <a:r>
              <a:rPr lang="en-US" sz="1400" dirty="0" smtClean="0">
                <a:latin typeface="Lucida Console" pitchFamily="49" charset="0"/>
              </a:rPr>
              <a:t>(&gt;F)</a:t>
            </a:r>
          </a:p>
          <a:p>
            <a:r>
              <a:rPr lang="en-US" sz="1400" dirty="0" err="1" smtClean="0">
                <a:latin typeface="Lucida Console" pitchFamily="49" charset="0"/>
              </a:rPr>
              <a:t>Pillai</a:t>
            </a:r>
            <a:r>
              <a:rPr lang="en-US" sz="1400" dirty="0" smtClean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 smtClean="0">
                <a:latin typeface="Lucida Console" pitchFamily="49" charset="0"/>
              </a:rPr>
              <a:t>Wilks</a:t>
            </a:r>
            <a:r>
              <a:rPr lang="en-US" sz="1400" dirty="0" smtClean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 smtClean="0">
                <a:latin typeface="Lucida Console" pitchFamily="49" charset="0"/>
              </a:rPr>
              <a:t>Hotelling-Lawley</a:t>
            </a:r>
            <a:r>
              <a:rPr lang="en-US" sz="1400" dirty="0" smtClean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 smtClean="0">
                <a:latin typeface="Lucida Console" pitchFamily="49" charset="0"/>
              </a:rPr>
              <a:t>Roy               1     0.006    0.249      6    234   0.96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simple result: Control </a:t>
            </a:r>
            <a:r>
              <a:rPr lang="en-US" b="1" dirty="0" smtClean="0">
                <a:sym typeface="Symbol"/>
              </a:rPr>
              <a:t></a:t>
            </a:r>
            <a:r>
              <a:rPr lang="en-US" dirty="0" smtClean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me: in data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 smtClean="0">
                <a:latin typeface="SAS Monospace" panose="020B0609020202020204" pitchFamily="49" charset="0"/>
              </a:rPr>
              <a:t>heplot</a:t>
            </a:r>
            <a:r>
              <a:rPr lang="en-US" sz="1600" dirty="0" smtClean="0">
                <a:latin typeface="SAS Monospace" panose="020B0609020202020204" pitchFamily="49" charset="0"/>
              </a:rPr>
              <a:t>(</a:t>
            </a:r>
            <a:r>
              <a:rPr lang="en-US" sz="1600" dirty="0" err="1" smtClean="0">
                <a:latin typeface="SAS Monospace" panose="020B0609020202020204" pitchFamily="49" charset="0"/>
              </a:rPr>
              <a:t>NC.mlm</a:t>
            </a:r>
            <a:r>
              <a:rPr lang="en-US" sz="1600" dirty="0" smtClean="0">
                <a:latin typeface="SAS Monospace" panose="020B0609020202020204" pitchFamily="49" charset="0"/>
              </a:rPr>
              <a:t>, </a:t>
            </a:r>
            <a:r>
              <a:rPr lang="en-US" sz="1600" dirty="0" err="1" smtClean="0">
                <a:latin typeface="SAS Monospace" panose="020B0609020202020204" pitchFamily="49" charset="0"/>
              </a:rPr>
              <a:t>var</a:t>
            </a:r>
            <a:r>
              <a:rPr lang="en-US" sz="1600" dirty="0" smtClean="0">
                <a:latin typeface="SAS Monospace" panose="020B0609020202020204" pitchFamily="49" charset="0"/>
              </a:rPr>
              <a:t>=1:2, ...)</a:t>
            </a:r>
            <a:endParaRPr lang="en-US" sz="1600" dirty="0">
              <a:latin typeface="SAS Monospace" panose="020B0609020202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 smtClean="0">
                <a:latin typeface="SAS Monospace" panose="020B0609020202020204" pitchFamily="49" charset="0"/>
              </a:rPr>
              <a:t>pairs(</a:t>
            </a:r>
            <a:r>
              <a:rPr lang="en-US" sz="1600" dirty="0" err="1" smtClean="0">
                <a:latin typeface="SAS Monospace" panose="020B0609020202020204" pitchFamily="49" charset="0"/>
              </a:rPr>
              <a:t>NC.mlm</a:t>
            </a:r>
            <a:r>
              <a:rPr lang="en-US" sz="1600" dirty="0" smtClean="0">
                <a:latin typeface="SAS Monospace" panose="020B0609020202020204" pitchFamily="49" charset="0"/>
              </a:rPr>
              <a:t>, ...)</a:t>
            </a:r>
            <a:endParaRPr lang="en-US" sz="1600" dirty="0">
              <a:latin typeface="SAS Monospace" panose="020B060902020202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Wow! All </a:t>
            </a:r>
            <a:r>
              <a:rPr lang="en-US" dirty="0" err="1" smtClean="0"/>
              <a:t>neuro</a:t>
            </a:r>
            <a:r>
              <a:rPr lang="en-US" dirty="0" smtClean="0"/>
              <a:t>-cog measures highly correlated in group means!</a:t>
            </a:r>
          </a:p>
          <a:p>
            <a:r>
              <a:rPr lang="en-US" dirty="0" smtClean="0"/>
              <a:t>Only 1 dim. of </a:t>
            </a:r>
            <a:r>
              <a:rPr lang="en-US" b="1" dirty="0" smtClean="0"/>
              <a:t>H</a:t>
            </a:r>
            <a:r>
              <a:rPr lang="en-US" dirty="0" smtClean="0"/>
              <a:t>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</a:t>
            </a:r>
            <a:r>
              <a:rPr lang="en-US" dirty="0" smtClean="0"/>
              <a:t>canonical space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Very simple interpretation</a:t>
            </a:r>
          </a:p>
          <a:p>
            <a:endParaRPr lang="en-US" sz="1600" dirty="0" smtClean="0"/>
          </a:p>
          <a:p>
            <a:r>
              <a:rPr lang="en-US" sz="1600" dirty="0" smtClean="0"/>
              <a:t>Can1: normal vs. others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vars</a:t>
            </a:r>
            <a:r>
              <a:rPr lang="en-US" sz="1600" dirty="0" smtClean="0"/>
              <a:t> highly correlated; </a:t>
            </a:r>
          </a:p>
          <a:p>
            <a:endParaRPr lang="en-US" sz="1600" dirty="0"/>
          </a:p>
          <a:p>
            <a:r>
              <a:rPr lang="en-US" sz="1600" dirty="0" smtClean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</a:t>
            </a:r>
            <a:r>
              <a:rPr lang="en-US" dirty="0" smtClean="0"/>
              <a:t>canonical HE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</a:t>
            </a:r>
            <a:r>
              <a:rPr lang="en-US" sz="1600" dirty="0" smtClean="0"/>
              <a:t>”</a:t>
            </a:r>
          </a:p>
          <a:p>
            <a:endParaRPr lang="en-US" sz="1600" dirty="0"/>
          </a:p>
          <a:p>
            <a:r>
              <a:rPr lang="en-US" sz="1600" dirty="0" smtClean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 smtClean="0"/>
              <a:t>Variable vectors offer interpretation of Can dimensions.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cognitive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 smtClean="0"/>
              <a:t>Scales: </a:t>
            </a:r>
            <a:r>
              <a:rPr lang="en-US" sz="2400" dirty="0"/>
              <a:t>managing emotions, theory of mind, externalizing bias, personalizing </a:t>
            </a:r>
            <a:r>
              <a:rPr lang="en-US" sz="2400" dirty="0" smtClean="0"/>
              <a:t>bias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000" dirty="0" smtClean="0"/>
              <a:t>Do these differentiate normal from patient groups?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an they distinguish between schizophrenic &amp; schizoaffective</a:t>
            </a:r>
          </a:p>
          <a:p>
            <a:pPr lvl="1"/>
            <a:r>
              <a:rPr lang="en-US" sz="2000" dirty="0" smtClean="0"/>
              <a:t>If so, this could be a major finding.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42898</TotalTime>
  <Words>3403</Words>
  <Application>Microsoft Office PowerPoint</Application>
  <PresentationFormat>On-screen Show (4:3)</PresentationFormat>
  <Paragraphs>502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Summary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Linear Models:  An R Bag of Tricks Session 1: Getting Started</dc:title>
  <dc:creator>Michael Friendly</dc:creator>
  <cp:lastModifiedBy>Michael Friendly</cp:lastModifiedBy>
  <cp:revision>195</cp:revision>
  <dcterms:created xsi:type="dcterms:W3CDTF">2020-08-24T13:25:42Z</dcterms:created>
  <dcterms:modified xsi:type="dcterms:W3CDTF">2020-10-11T14:40:44Z</dcterms:modified>
</cp:coreProperties>
</file>