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88" r:id="rId4"/>
    <p:sldId id="293" r:id="rId5"/>
    <p:sldId id="289" r:id="rId6"/>
    <p:sldId id="290" r:id="rId7"/>
    <p:sldId id="291" r:id="rId8"/>
    <p:sldId id="292" r:id="rId9"/>
    <p:sldId id="294" r:id="rId10"/>
    <p:sldId id="295" r:id="rId11"/>
    <p:sldId id="300" r:id="rId12"/>
    <p:sldId id="301" r:id="rId13"/>
    <p:sldId id="296" r:id="rId14"/>
    <p:sldId id="297" r:id="rId15"/>
    <p:sldId id="298" r:id="rId16"/>
    <p:sldId id="302" r:id="rId17"/>
    <p:sldId id="299" r:id="rId18"/>
    <p:sldId id="303" r:id="rId19"/>
    <p:sldId id="304" r:id="rId20"/>
    <p:sldId id="305" r:id="rId21"/>
    <p:sldId id="306" r:id="rId22"/>
    <p:sldId id="307" r:id="rId23"/>
    <p:sldId id="309" r:id="rId24"/>
    <p:sldId id="310" r:id="rId25"/>
    <p:sldId id="311" r:id="rId26"/>
    <p:sldId id="308" r:id="rId27"/>
    <p:sldId id="312" r:id="rId28"/>
    <p:sldId id="313" r:id="rId29"/>
    <p:sldId id="314" r:id="rId30"/>
    <p:sldId id="315" r:id="rId31"/>
    <p:sldId id="317" r:id="rId32"/>
    <p:sldId id="316" r:id="rId33"/>
    <p:sldId id="318" r:id="rId34"/>
    <p:sldId id="319" r:id="rId35"/>
    <p:sldId id="320" r:id="rId36"/>
    <p:sldId id="321" r:id="rId37"/>
    <p:sldId id="325" r:id="rId38"/>
    <p:sldId id="322" r:id="rId39"/>
    <p:sldId id="324" r:id="rId40"/>
    <p:sldId id="323" r:id="rId41"/>
    <p:sldId id="28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290"/>
          </p14:sldIdLst>
        </p14:section>
        <p14:section name="DataEllipse" id="{A0BC2DC1-FD13-4F9B-A091-A9DC41189B3B}">
          <p14:sldIdLst>
            <p14:sldId id="291"/>
            <p14:sldId id="292"/>
            <p14:sldId id="294"/>
            <p14:sldId id="295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</p14:sldIdLst>
        </p14:section>
        <p14:section name="Penguins" id="{C9EEE8E8-6A8F-430D-93BF-BCD340D7E9F8}">
          <p14:sldIdLst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108" d="100"/>
          <a:sy n="108" d="100"/>
        </p:scale>
        <p:origin x="-9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R Bag of </a:t>
            </a:r>
            <a:r>
              <a:rPr lang="en-US" dirty="0" smtClean="0"/>
              <a:t>Tricks</a:t>
            </a:r>
            <a:br>
              <a:rPr lang="en-US" dirty="0" smtClean="0"/>
            </a:br>
            <a:r>
              <a:rPr lang="en-US" dirty="0" smtClean="0"/>
              <a:t>Session 2: Multivariate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 smtClean="0"/>
              <a:t>SCS Short Course</a:t>
            </a:r>
          </a:p>
          <a:p>
            <a:r>
              <a:rPr lang="en-US" dirty="0" smtClean="0"/>
              <a:t>Oct. 2020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 ellipses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HE plot</a:t>
              </a:r>
              <a:endParaRPr lang="en-US" sz="24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 plot framework: Trivial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BM</a:t>
            </a:r>
            <a:r>
              <a:rPr lang="en-US" dirty="0" smtClean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WP</a:t>
            </a:r>
            <a:r>
              <a:rPr lang="en-US" dirty="0" smtClean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 smtClean="0"/>
              <a:t>Do the groups differ on (BM, WP) by a multivariate test?</a:t>
            </a:r>
          </a:p>
          <a:p>
            <a:r>
              <a:rPr lang="en-US" dirty="0" smtClean="0"/>
              <a:t>If so, how ???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AS Monospace" panose="020B0609020202020204" pitchFamily="49" charset="0"/>
              </a:rPr>
              <a:t>&gt; </a:t>
            </a:r>
            <a:r>
              <a:rPr lang="en-US" sz="1400" dirty="0">
                <a:latin typeface="SAS Monospace" pitchFamily="49" charset="0"/>
              </a:rPr>
              <a:t>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  <a:endParaRPr lang="en-US" sz="1400" dirty="0" smtClean="0">
              <a:latin typeface="SAS Monospace" panose="020B0609020202020204" pitchFamily="49" charset="0"/>
            </a:endParaRPr>
          </a:p>
          <a:p>
            <a:r>
              <a:rPr lang="en-US" sz="1400" dirty="0" smtClean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 smtClean="0">
                <a:latin typeface="SAS Monospace" panose="020B0609020202020204" pitchFamily="49" charset="0"/>
              </a:rPr>
              <a:t>cbind</a:t>
            </a:r>
            <a:r>
              <a:rPr lang="en-US" sz="1400" dirty="0" smtClean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 smtClean="0">
                <a:latin typeface="SAS Monospace" panose="020B0609020202020204" pitchFamily="49" charset="0"/>
              </a:rPr>
              <a:t>mathscore</a:t>
            </a:r>
            <a:r>
              <a:rPr lang="en-US" sz="1400" dirty="0" smtClean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&gt; </a:t>
            </a:r>
            <a:r>
              <a:rPr lang="en-US" sz="1400" dirty="0" err="1" smtClean="0">
                <a:latin typeface="SAS Monospace" panose="020B0609020202020204" pitchFamily="49" charset="0"/>
              </a:rPr>
              <a:t>Anova</a:t>
            </a:r>
            <a:r>
              <a:rPr lang="en-US" sz="1400" dirty="0" smtClean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 smtClean="0">
              <a:latin typeface="SAS Monospace" panose="020B0609020202020204" pitchFamily="49" charset="0"/>
            </a:endParaRPr>
          </a:p>
          <a:p>
            <a:r>
              <a:rPr lang="en-US" sz="1400" dirty="0" smtClean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      </a:t>
            </a:r>
            <a:r>
              <a:rPr lang="en-US" sz="1400" dirty="0" err="1" smtClean="0">
                <a:latin typeface="SAS Monospace" panose="020B0609020202020204" pitchFamily="49" charset="0"/>
              </a:rPr>
              <a:t>Df</a:t>
            </a:r>
            <a:r>
              <a:rPr lang="en-US" sz="1400" dirty="0" smtClean="0">
                <a:latin typeface="SAS Monospace" panose="020B0609020202020204" pitchFamily="49" charset="0"/>
              </a:rPr>
              <a:t> test stat </a:t>
            </a:r>
            <a:r>
              <a:rPr lang="en-US" sz="1400" dirty="0" err="1" smtClean="0">
                <a:latin typeface="SAS Monospace" panose="020B0609020202020204" pitchFamily="49" charset="0"/>
              </a:rPr>
              <a:t>approx</a:t>
            </a:r>
            <a:r>
              <a:rPr lang="en-US" sz="1400" dirty="0" smtClean="0">
                <a:latin typeface="SAS Monospace" panose="020B0609020202020204" pitchFamily="49" charset="0"/>
              </a:rPr>
              <a:t> F </a:t>
            </a:r>
            <a:r>
              <a:rPr lang="en-US" sz="1400" dirty="0" err="1" smtClean="0">
                <a:latin typeface="SAS Monospace" panose="020B0609020202020204" pitchFamily="49" charset="0"/>
              </a:rPr>
              <a:t>num</a:t>
            </a:r>
            <a:r>
              <a:rPr lang="en-US" sz="1400" dirty="0" smtClean="0">
                <a:latin typeface="SAS Monospace" panose="020B0609020202020204" pitchFamily="49" charset="0"/>
              </a:rPr>
              <a:t> </a:t>
            </a:r>
            <a:r>
              <a:rPr lang="en-US" sz="1400" dirty="0" err="1" smtClean="0">
                <a:latin typeface="SAS Monospace" panose="020B0609020202020204" pitchFamily="49" charset="0"/>
              </a:rPr>
              <a:t>Df</a:t>
            </a:r>
            <a:r>
              <a:rPr lang="en-US" sz="1400" dirty="0" smtClean="0">
                <a:latin typeface="SAS Monospace" panose="020B0609020202020204" pitchFamily="49" charset="0"/>
              </a:rPr>
              <a:t> den </a:t>
            </a:r>
            <a:r>
              <a:rPr lang="en-US" sz="1400" dirty="0" err="1" smtClean="0">
                <a:latin typeface="SAS Monospace" panose="020B0609020202020204" pitchFamily="49" charset="0"/>
              </a:rPr>
              <a:t>Df</a:t>
            </a:r>
            <a:r>
              <a:rPr lang="en-US" sz="1400" dirty="0" smtClean="0">
                <a:latin typeface="SAS Monospace" panose="020B0609020202020204" pitchFamily="49" charset="0"/>
              </a:rPr>
              <a:t>    </a:t>
            </a:r>
            <a:r>
              <a:rPr lang="en-US" sz="1400" dirty="0" err="1" smtClean="0">
                <a:latin typeface="SAS Monospace" panose="020B0609020202020204" pitchFamily="49" charset="0"/>
              </a:rPr>
              <a:t>Pr</a:t>
            </a:r>
            <a:r>
              <a:rPr lang="en-US" sz="1400" dirty="0" smtClean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 smtClean="0">
                <a:latin typeface="SAS Monospace" panose="020B0609020202020204" pitchFamily="49" charset="0"/>
              </a:rPr>
              <a:t>Signif</a:t>
            </a:r>
            <a:r>
              <a:rPr lang="en-US" sz="1400" dirty="0" smtClean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multivariate tests?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do univariate ANOVAs (or t-tests) on each response variable (BM, WP)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(lm(BM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BM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</a:t>
            </a:r>
          </a:p>
          <a:p>
            <a:r>
              <a:rPr lang="en-US" sz="1200" dirty="0">
                <a:latin typeface="Lucida Sans Typewriter" pitchFamily="49" charset="0"/>
              </a:rPr>
              <a:t>group       1302  1    4.24  0.066 .</a:t>
            </a:r>
          </a:p>
          <a:p>
            <a:r>
              <a:rPr lang="en-US" sz="1200" dirty="0">
                <a:latin typeface="Lucida Sans Typewriter" pitchFamily="49" charset="0"/>
              </a:rPr>
              <a:t>Residuals   3071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(lm(WP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WP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 </a:t>
            </a:r>
          </a:p>
          <a:p>
            <a:r>
              <a:rPr lang="en-US" sz="1200" dirty="0">
                <a:latin typeface="Lucida Sans Typewriter" pitchFamily="49" charset="0"/>
              </a:rPr>
              <a:t>group       4408  1    10.4  0.009 **</a:t>
            </a:r>
          </a:p>
          <a:p>
            <a:r>
              <a:rPr lang="en-US" sz="1200" dirty="0">
                <a:latin typeface="Lucida Sans Typewriter" pitchFamily="49" charset="0"/>
              </a:rPr>
              <a:t>Residuals   4217 10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Groups don’t differ on Basic Math score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Groups are significantly different on Word problems </a:t>
            </a:r>
            <a:r>
              <a:rPr lang="en-US" dirty="0" smtClean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 smtClean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 not require correcting for multiple tests (e.g., </a:t>
            </a:r>
            <a:r>
              <a:rPr lang="en-US" dirty="0" err="1" smtClean="0"/>
              <a:t>Bonferroni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Combine evidence from multiple response variables (“pooling strength”)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How many aspects (dimensions?)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3644" y="2544881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165" y="254488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multivariate tests?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 smtClean="0">
                <a:latin typeface="SAS Monospace" panose="020B0609020202020204" pitchFamily="49" charset="0"/>
              </a:rPr>
              <a:t>cbind</a:t>
            </a:r>
            <a:r>
              <a:rPr lang="en-US" sz="1400" dirty="0" smtClean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 smtClean="0">
                <a:latin typeface="SAS Monospace" panose="020B0609020202020204" pitchFamily="49" charset="0"/>
              </a:rPr>
              <a:t>mathscore</a:t>
            </a:r>
            <a:r>
              <a:rPr lang="en-US" sz="1400" dirty="0" smtClean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&gt; </a:t>
            </a:r>
            <a:r>
              <a:rPr lang="en-US" sz="1400" dirty="0" err="1" smtClean="0">
                <a:latin typeface="SAS Monospace" panose="020B0609020202020204" pitchFamily="49" charset="0"/>
              </a:rPr>
              <a:t>Anova</a:t>
            </a:r>
            <a:r>
              <a:rPr lang="en-US" sz="1400" dirty="0" smtClean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 smtClean="0">
              <a:latin typeface="SAS Monospace" panose="020B0609020202020204" pitchFamily="49" charset="0"/>
            </a:endParaRPr>
          </a:p>
          <a:p>
            <a:r>
              <a:rPr lang="en-US" sz="1400" dirty="0" smtClean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      </a:t>
            </a:r>
            <a:r>
              <a:rPr lang="en-US" sz="1400" dirty="0" err="1" smtClean="0">
                <a:latin typeface="SAS Monospace" panose="020B0609020202020204" pitchFamily="49" charset="0"/>
              </a:rPr>
              <a:t>Df</a:t>
            </a:r>
            <a:r>
              <a:rPr lang="en-US" sz="1400" dirty="0" smtClean="0">
                <a:latin typeface="SAS Monospace" panose="020B0609020202020204" pitchFamily="49" charset="0"/>
              </a:rPr>
              <a:t> test stat </a:t>
            </a:r>
            <a:r>
              <a:rPr lang="en-US" sz="1400" dirty="0" err="1" smtClean="0">
                <a:latin typeface="SAS Monospace" panose="020B0609020202020204" pitchFamily="49" charset="0"/>
              </a:rPr>
              <a:t>approx</a:t>
            </a:r>
            <a:r>
              <a:rPr lang="en-US" sz="1400" dirty="0" smtClean="0">
                <a:latin typeface="SAS Monospace" panose="020B0609020202020204" pitchFamily="49" charset="0"/>
              </a:rPr>
              <a:t> F </a:t>
            </a:r>
            <a:r>
              <a:rPr lang="en-US" sz="1400" dirty="0" err="1" smtClean="0">
                <a:latin typeface="SAS Monospace" panose="020B0609020202020204" pitchFamily="49" charset="0"/>
              </a:rPr>
              <a:t>num</a:t>
            </a:r>
            <a:r>
              <a:rPr lang="en-US" sz="1400" dirty="0" smtClean="0">
                <a:latin typeface="SAS Monospace" panose="020B0609020202020204" pitchFamily="49" charset="0"/>
              </a:rPr>
              <a:t> </a:t>
            </a:r>
            <a:r>
              <a:rPr lang="en-US" sz="1400" dirty="0" err="1" smtClean="0">
                <a:latin typeface="SAS Monospace" panose="020B0609020202020204" pitchFamily="49" charset="0"/>
              </a:rPr>
              <a:t>Df</a:t>
            </a:r>
            <a:r>
              <a:rPr lang="en-US" sz="1400" dirty="0" smtClean="0">
                <a:latin typeface="SAS Monospace" panose="020B0609020202020204" pitchFamily="49" charset="0"/>
              </a:rPr>
              <a:t> den </a:t>
            </a:r>
            <a:r>
              <a:rPr lang="en-US" sz="1400" dirty="0" err="1" smtClean="0">
                <a:latin typeface="SAS Monospace" panose="020B0609020202020204" pitchFamily="49" charset="0"/>
              </a:rPr>
              <a:t>Df</a:t>
            </a:r>
            <a:r>
              <a:rPr lang="en-US" sz="1400" dirty="0" smtClean="0">
                <a:latin typeface="SAS Monospace" panose="020B0609020202020204" pitchFamily="49" charset="0"/>
              </a:rPr>
              <a:t>    </a:t>
            </a:r>
            <a:r>
              <a:rPr lang="en-US" sz="1400" dirty="0" err="1" smtClean="0">
                <a:latin typeface="SAS Monospace" panose="020B0609020202020204" pitchFamily="49" charset="0"/>
              </a:rPr>
              <a:t>Pr</a:t>
            </a:r>
            <a:r>
              <a:rPr lang="en-US" sz="1400" dirty="0" smtClean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smtClean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Takes response correlations into account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H</a:t>
            </a:r>
            <a:r>
              <a:rPr lang="en-US" dirty="0" smtClean="0"/>
              <a:t> ellipse projects outside the </a:t>
            </a:r>
            <a:r>
              <a:rPr lang="en-US" b="1" dirty="0" smtClean="0"/>
              <a:t>E</a:t>
            </a:r>
            <a:r>
              <a:rPr lang="en-US" dirty="0" smtClean="0"/>
              <a:t> ellipse </a:t>
            </a:r>
            <a:r>
              <a:rPr lang="en-US" dirty="0" err="1" smtClean="0"/>
              <a:t>iff</a:t>
            </a:r>
            <a:r>
              <a:rPr lang="en-US" dirty="0" smtClean="0"/>
              <a:t> the effect is significant.</a:t>
            </a:r>
          </a:p>
          <a:p>
            <a:endParaRPr lang="en-US" dirty="0" smtClean="0"/>
          </a:p>
          <a:p>
            <a:r>
              <a:rPr lang="en-US" dirty="0" smtClean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</a:t>
            </a:r>
            <a:r>
              <a:rPr lang="en-US" sz="1600" dirty="0" smtClean="0"/>
              <a:t>roup </a:t>
            </a:r>
            <a:r>
              <a:rPr lang="en-US" sz="1600" dirty="0"/>
              <a:t>1 </a:t>
            </a:r>
            <a:r>
              <a:rPr lang="en-US" sz="1600" dirty="0" smtClean="0"/>
              <a:t>&gt; Group </a:t>
            </a:r>
            <a:r>
              <a:rPr lang="en-US" sz="1600" dirty="0"/>
              <a:t>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</a:t>
            </a:r>
            <a:r>
              <a:rPr lang="en-US" sz="1600" dirty="0" smtClean="0"/>
              <a:t>roup </a:t>
            </a:r>
            <a:r>
              <a:rPr lang="en-US" sz="1600" dirty="0"/>
              <a:t>2 </a:t>
            </a:r>
            <a:r>
              <a:rPr lang="en-US" sz="1600" dirty="0" smtClean="0"/>
              <a:t>&gt; Group </a:t>
            </a:r>
            <a:r>
              <a:rPr lang="en-US" sz="1600" dirty="0"/>
              <a:t>1 on Word Problems, but worse on Basic </a:t>
            </a:r>
            <a:r>
              <a:rPr lang="en-US" sz="1600" dirty="0" smtClean="0"/>
              <a:t>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BM &amp; WP are + correlated w/in groups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 plot framework: Visual overview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 ellipses</a:t>
              </a:r>
              <a:endParaRPr lang="en-US" sz="2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data ellipsoid is a </a:t>
            </a:r>
            <a:r>
              <a:rPr lang="en-US" sz="2400" dirty="0" smtClean="0">
                <a:solidFill>
                  <a:srgbClr val="FF0000"/>
                </a:solidFill>
              </a:rPr>
              <a:t>sufficient visual summary </a:t>
            </a:r>
            <a:r>
              <a:rPr lang="en-US" sz="2400" dirty="0" smtClean="0"/>
              <a:t>for multivariate location &amp; scatter, just as              are sufficient for  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Visual overview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 ellipses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HE plot</a:t>
                </a:r>
                <a:endParaRPr lang="en-US" sz="2400" dirty="0"/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Discriminant scores</a:t>
                </a:r>
                <a:endParaRPr lang="en-US" sz="2400" dirty="0"/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Canonical space</a:t>
                </a:r>
                <a:endParaRPr lang="en-US" sz="2400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Data ellipses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HE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ifferences </a:t>
            </a:r>
            <a:r>
              <a:rPr lang="en-US" sz="2000" dirty="0"/>
              <a:t>between group means are shown by </a:t>
            </a:r>
            <a:r>
              <a:rPr lang="en-US" sz="2000" dirty="0" smtClean="0"/>
              <a:t>the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dirty="0" smtClean="0"/>
              <a:t>ellipsoid– data ellipsoid of the </a:t>
            </a:r>
            <a:r>
              <a:rPr lang="en-US" sz="2000" dirty="0" smtClean="0">
                <a:solidFill>
                  <a:srgbClr val="FF0000"/>
                </a:solidFill>
              </a:rPr>
              <a:t>fitted</a:t>
            </a:r>
            <a:r>
              <a:rPr lang="en-US" sz="2000" dirty="0" smtClean="0"/>
              <a:t> values (w/ 1 </a:t>
            </a:r>
            <a:r>
              <a:rPr lang="en-US" sz="2000" dirty="0" err="1" smtClean="0"/>
              <a:t>df</a:t>
            </a:r>
            <a:r>
              <a:rPr lang="en-US" sz="2000" dirty="0" smtClean="0"/>
              <a:t>, degenerates to a line)</a:t>
            </a:r>
          </a:p>
          <a:p>
            <a:pPr lvl="1"/>
            <a:r>
              <a:rPr lang="en-US" sz="1400" dirty="0" smtClean="0"/>
              <a:t>Direction shows relation of groups to response variables</a:t>
            </a:r>
          </a:p>
          <a:p>
            <a:pPr lvl="1"/>
            <a:r>
              <a:rPr lang="en-US" sz="1400" dirty="0" smtClean="0"/>
              <a:t>Size shows “how big is H relative to E”</a:t>
            </a:r>
          </a:p>
          <a:p>
            <a:r>
              <a:rPr lang="en-US" sz="2000" dirty="0"/>
              <a:t>V</a:t>
            </a:r>
            <a:r>
              <a:rPr lang="en-US" sz="2000" dirty="0" smtClean="0"/>
              <a:t>ariation </a:t>
            </a:r>
            <a:r>
              <a:rPr lang="en-US" sz="2000" dirty="0"/>
              <a:t>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</a:t>
            </a:r>
            <a:r>
              <a:rPr lang="en-US" sz="2000" dirty="0" smtClean="0"/>
              <a:t>ellipsoid-- data </a:t>
            </a:r>
            <a:r>
              <a:rPr lang="en-US" sz="2000" dirty="0"/>
              <a:t>ellipsoid of the </a:t>
            </a:r>
            <a:r>
              <a:rPr lang="en-US" sz="2000" dirty="0" smtClean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 smtClean="0"/>
              <a:t>Direction: residual (partial) correlation between BM &amp; WP</a:t>
            </a:r>
          </a:p>
          <a:p>
            <a:pPr lvl="1"/>
            <a:r>
              <a:rPr lang="en-US" sz="1400" dirty="0" smtClean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 ellipse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H</a:t>
            </a:r>
            <a:r>
              <a:rPr lang="en-US" sz="2400" dirty="0" smtClean="0"/>
              <a:t> ellipse is the data ellipse of the fitted values (group means, here)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b="1" dirty="0" smtClean="0"/>
              <a:t>H</a:t>
            </a:r>
            <a:r>
              <a:rPr lang="en-US" sz="2000" dirty="0" smtClean="0"/>
              <a:t> matrix is </a:t>
            </a:r>
            <a:r>
              <a:rPr lang="en-US" sz="2000" dirty="0"/>
              <a:t>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</a:t>
            </a:r>
            <a:r>
              <a:rPr lang="en-US" sz="2000" dirty="0" smtClean="0"/>
              <a:t>corrected </a:t>
            </a:r>
            <a:r>
              <a:rPr lang="en-US" sz="2000" dirty="0"/>
              <a:t>for the grand </a:t>
            </a:r>
            <a:r>
              <a:rPr lang="en-US" sz="2000" dirty="0" smtClean="0"/>
              <a:t>mean 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Jittered fitted values</a:t>
            </a:r>
            <a:endParaRPr lang="en-US" sz="1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 ellipse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</a:t>
            </a:r>
            <a:r>
              <a:rPr lang="en-US" sz="2400" dirty="0" smtClean="0"/>
              <a:t> of the residuals </a:t>
            </a:r>
          </a:p>
          <a:p>
            <a:pPr lvl="1"/>
            <a:r>
              <a:rPr lang="en-US" sz="2000" dirty="0" smtClean="0"/>
              <a:t>What you </a:t>
            </a:r>
            <a:r>
              <a:rPr lang="en-US" sz="2000" dirty="0"/>
              <a:t>get when you subtract the group means from all observations, shifting them to the grand means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smtClean="0"/>
              <a:t>E</a:t>
            </a:r>
            <a:r>
              <a:rPr lang="en-US" sz="2000" dirty="0" smtClean="0"/>
              <a:t> matrix called the “within-group </a:t>
            </a:r>
            <a:r>
              <a:rPr lang="en-US" sz="2000" b="1" dirty="0" smtClean="0"/>
              <a:t>pooled</a:t>
            </a:r>
            <a:r>
              <a:rPr lang="en-US" sz="2000" dirty="0" smtClean="0"/>
              <a:t> covariance matrix”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&amp; E in numbers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</a:t>
            </a:r>
            <a:r>
              <a:rPr lang="en-US" sz="1600" dirty="0" smtClean="0">
                <a:latin typeface="Lucida Sans Typewriter" pitchFamily="49" charset="0"/>
              </a:rPr>
              <a:t>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</a:t>
            </a:r>
            <a:r>
              <a:rPr lang="en-US" sz="1600" dirty="0" smtClean="0">
                <a:latin typeface="Lucida Sans Typewriter" pitchFamily="49" charset="0"/>
              </a:rPr>
              <a:t>n*outer(</a:t>
            </a:r>
            <a:r>
              <a:rPr lang="en-US" sz="1600" dirty="0" err="1" smtClean="0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</a:t>
            </a:r>
            <a:r>
              <a:rPr lang="en-US" sz="1600" dirty="0" smtClean="0">
                <a:latin typeface="Lucida Sans Typewriter" pitchFamily="49" charset="0"/>
              </a:rPr>
              <a:t>4408.3</a:t>
            </a:r>
            <a:endParaRPr lang="en-US" sz="16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</a:t>
            </a:r>
            <a:r>
              <a:rPr lang="en-US" dirty="0" smtClean="0"/>
              <a:t>components, used </a:t>
            </a:r>
            <a:r>
              <a:rPr lang="en-US" dirty="0"/>
              <a:t>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 calculation: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&amp; E in numbers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  <a:endParaRPr lang="en-US" sz="1600" dirty="0" smtClean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</a:t>
            </a:r>
            <a:r>
              <a:rPr lang="en-US" sz="1600" dirty="0" smtClean="0">
                <a:latin typeface="Lucida Console" pitchFamily="49" charset="0"/>
              </a:rPr>
              <a:t>1.00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 calculation: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</a:t>
            </a:r>
            <a:r>
              <a:rPr lang="en-US" dirty="0" smtClean="0"/>
              <a:t>the GLM &amp; MLM</a:t>
            </a:r>
          </a:p>
          <a:p>
            <a:r>
              <a:rPr lang="en-US" dirty="0" smtClean="0"/>
              <a:t>Data ellipses</a:t>
            </a:r>
          </a:p>
          <a:p>
            <a:pPr lvl="1"/>
            <a:r>
              <a:rPr lang="en-US" sz="2000" dirty="0" smtClean="0"/>
              <a:t>sufficient visual summaries</a:t>
            </a:r>
          </a:p>
          <a:p>
            <a:r>
              <a:rPr lang="en-US" dirty="0" smtClean="0"/>
              <a:t>HE plot framework</a:t>
            </a:r>
          </a:p>
          <a:p>
            <a:pPr lvl="1"/>
            <a:r>
              <a:rPr lang="en-US" sz="2000" dirty="0" smtClean="0"/>
              <a:t>H &amp; E matrices/ellipses</a:t>
            </a:r>
          </a:p>
          <a:p>
            <a:pPr lvl="1"/>
            <a:r>
              <a:rPr lang="en-US" sz="2000" dirty="0" smtClean="0"/>
              <a:t>Discriminant/canonical views</a:t>
            </a:r>
          </a:p>
          <a:p>
            <a:r>
              <a:rPr lang="en-US" dirty="0" smtClean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Discriminant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</a:t>
            </a:r>
            <a:r>
              <a:rPr lang="en-US" sz="2000" dirty="0" smtClean="0"/>
              <a:t>perspective:</a:t>
            </a:r>
          </a:p>
          <a:p>
            <a:pPr lvl="1"/>
            <a:r>
              <a:rPr lang="en-US" sz="1800" dirty="0" smtClean="0"/>
              <a:t>MANOVA: Do means of groups on 2+ responses differ?</a:t>
            </a:r>
          </a:p>
          <a:p>
            <a:pPr lvl="1"/>
            <a:r>
              <a:rPr lang="en-US" sz="1800" dirty="0" smtClean="0"/>
              <a:t>LDA: Find weighted sums of responses that best discriminate groups</a:t>
            </a:r>
          </a:p>
          <a:p>
            <a:r>
              <a:rPr lang="en-US" sz="2000" dirty="0"/>
              <a:t>In both cases</a:t>
            </a:r>
            <a:r>
              <a:rPr lang="en-US" sz="2000" dirty="0" smtClean="0"/>
              <a:t>,</a:t>
            </a:r>
          </a:p>
          <a:p>
            <a:pPr lvl="1"/>
            <a:r>
              <a:rPr lang="en-US" sz="1800" dirty="0" smtClean="0"/>
              <a:t>Group </a:t>
            </a:r>
            <a:r>
              <a:rPr lang="en-US" sz="1800" dirty="0"/>
              <a:t>differences are represented by the </a:t>
            </a:r>
            <a:r>
              <a:rPr lang="en-US" sz="1800" b="1" dirty="0" smtClean="0"/>
              <a:t>H </a:t>
            </a:r>
            <a:r>
              <a:rPr lang="en-US" sz="1800" dirty="0" smtClean="0"/>
              <a:t>matrix; residuals: </a:t>
            </a:r>
            <a:r>
              <a:rPr lang="en-US" sz="1800" b="1" dirty="0" smtClean="0"/>
              <a:t>E</a:t>
            </a:r>
            <a:r>
              <a:rPr lang="en-US" sz="1800" dirty="0" smtClean="0"/>
              <a:t> matrix</a:t>
            </a:r>
          </a:p>
          <a:p>
            <a:pPr lvl="1"/>
            <a:r>
              <a:rPr lang="en-US" sz="1800" dirty="0" smtClean="0"/>
              <a:t>Test statistics based on eigenvalues of HE</a:t>
            </a:r>
            <a:r>
              <a:rPr lang="en-US" sz="1800" baseline="30000" dirty="0" smtClean="0"/>
              <a:t>-1</a:t>
            </a:r>
            <a:endParaRPr lang="en-US" sz="1800" dirty="0" smtClean="0"/>
          </a:p>
          <a:p>
            <a:pPr lvl="1"/>
            <a:r>
              <a:rPr lang="en-US" sz="1800" dirty="0" smtClean="0"/>
              <a:t>Discriminant weights are eigenvectors </a:t>
            </a:r>
            <a:r>
              <a:rPr lang="en-US" sz="1800" dirty="0"/>
              <a:t>of </a:t>
            </a:r>
            <a:r>
              <a:rPr lang="en-US" sz="1800" dirty="0" smtClean="0"/>
              <a:t>HE</a:t>
            </a:r>
            <a:r>
              <a:rPr lang="en-US" sz="1800" baseline="30000" dirty="0" smtClean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2 groups, </a:t>
            </a:r>
          </a:p>
          <a:p>
            <a:pPr lvl="1"/>
            <a:r>
              <a:rPr lang="en-US" sz="2000" dirty="0"/>
              <a:t>the discriminant axis is </a:t>
            </a:r>
            <a:r>
              <a:rPr lang="en-US" sz="2000" dirty="0" smtClean="0"/>
              <a:t>the </a:t>
            </a:r>
            <a:r>
              <a:rPr lang="en-US" sz="2000" dirty="0"/>
              <a:t>line joining the two group centroids, </a:t>
            </a:r>
            <a:endParaRPr lang="en-US" sz="2000" dirty="0" smtClean="0"/>
          </a:p>
          <a:p>
            <a:pPr lvl="1"/>
            <a:r>
              <a:rPr lang="en-US" sz="2000" dirty="0" smtClean="0"/>
              <a:t>discriminant </a:t>
            </a:r>
            <a:r>
              <a:rPr lang="en-US" sz="2000" dirty="0"/>
              <a:t>scores are </a:t>
            </a:r>
            <a:r>
              <a:rPr lang="en-US" sz="2000" dirty="0" smtClean="0"/>
              <a:t>the </a:t>
            </a:r>
            <a:r>
              <a:rPr lang="en-US" sz="2000" dirty="0"/>
              <a:t>projections </a:t>
            </a:r>
            <a:r>
              <a:rPr lang="en-US" sz="2000" dirty="0" smtClean="0"/>
              <a:t>of </a:t>
            </a:r>
            <a:r>
              <a:rPr lang="en-US" sz="2000" dirty="0"/>
              <a:t>observations on this line</a:t>
            </a:r>
            <a:r>
              <a:rPr lang="en-US" sz="2000" dirty="0" smtClean="0"/>
              <a:t>.</a:t>
            </a:r>
          </a:p>
          <a:p>
            <a:r>
              <a:rPr lang="en-US" sz="2400" dirty="0" err="1" smtClean="0"/>
              <a:t>MASS:lda</a:t>
            </a:r>
            <a:r>
              <a:rPr lang="en-US" sz="2400" dirty="0" smtClean="0"/>
              <a:t>() does this analysis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dirty="0" err="1" smtClean="0">
                <a:latin typeface="Lucida Sans Typewriter" pitchFamily="49" charset="0"/>
              </a:rPr>
              <a:t>mod.lda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dirty="0">
                <a:latin typeface="Lucida Sans Typewriter" pitchFamily="49" charset="0"/>
              </a:rPr>
              <a:t>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 smtClean="0">
                <a:latin typeface="Lucida Sans Typewriter" pitchFamily="49" charset="0"/>
              </a:rPr>
              <a:t>))</a:t>
            </a:r>
            <a:endParaRPr lang="en-US" sz="1400" dirty="0">
              <a:latin typeface="Lucida Sans Typewriter" pitchFamily="49" charset="0"/>
            </a:endParaRP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</a:t>
            </a:r>
            <a:r>
              <a:rPr lang="en-US" sz="1600" dirty="0" smtClean="0"/>
              <a:t>0.075 </a:t>
            </a:r>
            <a:r>
              <a:rPr lang="en-US" sz="1600" dirty="0"/>
              <a:t>WP - </a:t>
            </a:r>
            <a:r>
              <a:rPr lang="en-US" sz="1600" dirty="0" smtClean="0"/>
              <a:t>0.083 BM, a contrast between the two tests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space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HE plot view shows the data in </a:t>
            </a:r>
            <a:r>
              <a:rPr lang="en-US" sz="2400" b="1" dirty="0" smtClean="0">
                <a:solidFill>
                  <a:srgbClr val="FF0000"/>
                </a:solidFill>
              </a:rPr>
              <a:t>data</a:t>
            </a:r>
            <a:r>
              <a:rPr lang="en-US" sz="2400" dirty="0" smtClean="0"/>
              <a:t> space</a:t>
            </a:r>
          </a:p>
          <a:p>
            <a:r>
              <a:rPr lang="en-US" sz="2400" dirty="0" smtClean="0"/>
              <a:t>Easier to see effects by projecting scores to </a:t>
            </a:r>
            <a:r>
              <a:rPr lang="en-US" sz="2400" b="1" dirty="0" smtClean="0">
                <a:solidFill>
                  <a:srgbClr val="FF0000"/>
                </a:solidFill>
              </a:rPr>
              <a:t>canonical</a:t>
            </a:r>
            <a:r>
              <a:rPr lang="en-US" sz="2400" dirty="0" smtClean="0"/>
              <a:t> space – the best-discriminating axes.</a:t>
            </a:r>
          </a:p>
          <a:p>
            <a:r>
              <a:rPr lang="en-US" sz="2400" dirty="0" smtClean="0"/>
              <a:t>For a 1 </a:t>
            </a:r>
            <a:r>
              <a:rPr lang="en-US" sz="2400" dirty="0" err="1" smtClean="0"/>
              <a:t>df</a:t>
            </a:r>
            <a:r>
              <a:rPr lang="en-US" sz="2400" dirty="0" smtClean="0"/>
              <a:t> effect, there is only one canonical dimension</a:t>
            </a:r>
          </a:p>
          <a:p>
            <a:pPr lvl="1"/>
            <a:r>
              <a:rPr lang="en-US" sz="2000" dirty="0" smtClean="0"/>
              <a:t>Arrows show the relative size &amp; direction of discriminant weights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plot(</a:t>
            </a:r>
            <a:r>
              <a:rPr lang="en-US" sz="1600" dirty="0" err="1" smtClean="0"/>
              <a:t>mod.can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on 3 species of penguins, measured on 3 Antarctic islands</a:t>
            </a:r>
          </a:p>
          <a:p>
            <a:pPr lvl="1"/>
            <a:r>
              <a:rPr lang="en-US" sz="2000" dirty="0" smtClean="0"/>
              <a:t>How does penguin “size” differ by species, island, …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Sans Typewriter" pitchFamily="49" charset="0"/>
              </a:rPr>
              <a:t>&gt; </a:t>
            </a:r>
            <a:r>
              <a:rPr lang="en-US" sz="1200" b="1" dirty="0" smtClean="0">
                <a:latin typeface="Lucida Sans Typewriter" pitchFamily="49" charset="0"/>
              </a:rPr>
              <a:t>library(</a:t>
            </a:r>
            <a:r>
              <a:rPr lang="en-US" sz="1200" b="1" dirty="0" err="1" smtClean="0">
                <a:latin typeface="Lucida Sans Typewriter" pitchFamily="49" charset="0"/>
              </a:rPr>
              <a:t>palmerpengiuns</a:t>
            </a:r>
            <a:r>
              <a:rPr lang="en-US" sz="1200" b="1" dirty="0" smtClean="0">
                <a:latin typeface="Lucida Sans Typewriter" pitchFamily="49" charset="0"/>
              </a:rPr>
              <a:t>)</a:t>
            </a:r>
          </a:p>
          <a:p>
            <a:r>
              <a:rPr lang="en-US" sz="1200" dirty="0" smtClean="0">
                <a:latin typeface="Lucida Sans Typewriter" pitchFamily="49" charset="0"/>
              </a:rPr>
              <a:t>&gt; </a:t>
            </a:r>
            <a:r>
              <a:rPr lang="en-US" sz="1200" dirty="0" err="1" smtClean="0">
                <a:latin typeface="Lucida Sans Typewriter" pitchFamily="49" charset="0"/>
              </a:rPr>
              <a:t>peng</a:t>
            </a:r>
            <a:r>
              <a:rPr lang="en-US" sz="1200" dirty="0" smtClean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 smtClean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 smtClean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Penguins: Multivariate EDA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is the pattern here?</a:t>
            </a:r>
            <a:endParaRPr lang="en-US" dirty="0"/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Penguins: Multivariate EDA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Need to reshape data from wide to long format</a:t>
            </a:r>
            <a:endParaRPr lang="en-US" dirty="0"/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 smtClean="0"/>
              <a:t>tidyr</a:t>
            </a:r>
            <a:r>
              <a:rPr lang="en-US" dirty="0" smtClean="0"/>
              <a:t>::gather(Measure</a:t>
            </a:r>
            <a:r>
              <a:rPr lang="en-US" dirty="0"/>
              <a:t>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&amp; </a:t>
            </a:r>
            <a:r>
              <a:rPr lang="en-US" dirty="0" err="1" smtClean="0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multivariate data, often want to view the data in a low-D space that shows the most total variance</a:t>
            </a:r>
          </a:p>
          <a:p>
            <a:r>
              <a:rPr lang="en-US" sz="2800" dirty="0" smtClean="0"/>
              <a:t>PCA: finds weighted sums of variables which are:</a:t>
            </a:r>
          </a:p>
          <a:p>
            <a:pPr lvl="1"/>
            <a:r>
              <a:rPr lang="en-US" sz="2400" dirty="0" smtClean="0"/>
              <a:t>Uncorrelated</a:t>
            </a:r>
          </a:p>
          <a:p>
            <a:pPr lvl="1"/>
            <a:r>
              <a:rPr lang="en-US" sz="2400" dirty="0" smtClean="0"/>
              <a:t>Account for maximum variance</a:t>
            </a:r>
          </a:p>
          <a:p>
            <a:pPr lvl="1"/>
            <a:r>
              <a:rPr lang="en-US" sz="2400" dirty="0" smtClean="0"/>
              <a:t>How many dimensions are necessary?</a:t>
            </a:r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biplot</a:t>
            </a:r>
            <a:r>
              <a:rPr lang="en-US" sz="2800" dirty="0" smtClean="0"/>
              <a:t> is a 2D (or 3D) plot of the largest PCA dimensions</a:t>
            </a:r>
          </a:p>
          <a:p>
            <a:pPr lvl="1"/>
            <a:r>
              <a:rPr lang="en-US" sz="2400" dirty="0" smtClean="0"/>
              <a:t>Vectors in this plot show the original data variables</a:t>
            </a:r>
          </a:p>
          <a:p>
            <a:pPr lvl="1"/>
            <a:r>
              <a:rPr lang="en-US" sz="2400" dirty="0" smtClean="0"/>
              <a:t>Points in this plot show the observations</a:t>
            </a:r>
          </a:p>
          <a:p>
            <a:pPr lvl="2"/>
            <a:r>
              <a:rPr lang="en-US" sz="2000" dirty="0" smtClean="0"/>
              <a:t>Data ellipses here show within group relations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2D: 88.1 %</a:t>
            </a:r>
          </a:p>
          <a:p>
            <a:r>
              <a:rPr lang="en-US" dirty="0" smtClean="0"/>
              <a:t>3D: 97.3 %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rpubs.com/friendly/penguin-biplots</a:t>
            </a:r>
            <a:r>
              <a:rPr lang="en-US" sz="1400" dirty="0" smtClean="0"/>
              <a:t> for details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 smtClean="0"/>
              <a:t>         ellipse </a:t>
            </a:r>
            <a:r>
              <a:rPr lang="en-US" dirty="0"/>
              <a:t>= TRUE, circle = TRUE) +</a:t>
            </a:r>
          </a:p>
          <a:p>
            <a:r>
              <a:rPr lang="en-US" dirty="0"/>
              <a:t>  </a:t>
            </a:r>
            <a:r>
              <a:rPr lang="en-US" dirty="0" smtClean="0"/>
              <a:t>       </a:t>
            </a:r>
            <a:r>
              <a:rPr lang="en-US" dirty="0" err="1" smtClean="0"/>
              <a:t>scale_color_discrete</a:t>
            </a:r>
            <a:r>
              <a:rPr lang="en-US" dirty="0" smtClean="0"/>
              <a:t>(name </a:t>
            </a:r>
            <a:r>
              <a:rPr lang="en-US" dirty="0"/>
              <a:t>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PC1, PC2 ~ 88.1% of variance</a:t>
            </a:r>
          </a:p>
          <a:p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 smtClean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Gentoo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Chinstrap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Penguins: MANOVA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Lucida Sans Typewriter" pitchFamily="49" charset="0"/>
              </a:rPr>
              <a:t>&gt; peng.mod0 </a:t>
            </a:r>
            <a:r>
              <a:rPr lang="en-US" sz="1100" dirty="0">
                <a:latin typeface="Lucida Sans Typewriter" pitchFamily="49" charset="0"/>
              </a:rPr>
              <a:t>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smtClean="0">
                <a:latin typeface="Lucida Sans Typewriter" pitchFamily="49" charset="0"/>
              </a:rPr>
              <a:t>        </a:t>
            </a:r>
          </a:p>
          <a:p>
            <a:r>
              <a:rPr lang="en-US" sz="1100" dirty="0" smtClean="0">
                <a:latin typeface="Lucida Sans Typewriter" pitchFamily="49" charset="0"/>
              </a:rPr>
              <a:t>                 data=</a:t>
            </a:r>
            <a:r>
              <a:rPr lang="en-US" sz="1100" dirty="0" err="1" smtClean="0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MLM tests all 4 size variables together:  </a:t>
            </a:r>
            <a:r>
              <a:rPr lang="en-US" dirty="0" smtClean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Could also use other factors:  </a:t>
            </a:r>
            <a:r>
              <a:rPr lang="en-US" dirty="0" smtClean="0">
                <a:solidFill>
                  <a:srgbClr val="FF0000"/>
                </a:solidFill>
              </a:rPr>
              <a:t>~ species + island + sex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Yet, we are left to understand the nature of this effect </a:t>
            </a:r>
            <a:r>
              <a:rPr lang="en-US" dirty="0" err="1" smtClean="0"/>
              <a:t>wrt</a:t>
            </a:r>
            <a:r>
              <a:rPr lang="en-US" dirty="0" smtClean="0"/>
              <a:t>. the size variables.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rpubs.com/friendly/penguin-manova</a:t>
            </a:r>
            <a:r>
              <a:rPr lang="en-US" sz="1400" dirty="0" smtClean="0"/>
              <a:t> for details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ANOVA vs. MANOVA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2057400"/>
            <a:ext cx="2203383" cy="830997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means differ?</a:t>
            </a:r>
          </a:p>
          <a:p>
            <a:r>
              <a:rPr lang="en-US" sz="1600" dirty="0" smtClean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 smtClean="0"/>
          </a:p>
          <a:p>
            <a:r>
              <a:rPr lang="en-US" sz="1600" dirty="0"/>
              <a:t>(</a:t>
            </a:r>
            <a:r>
              <a:rPr lang="en-US" sz="1600" dirty="0" smtClean="0"/>
              <a:t>Assume equal within-group variance-covariance matrices)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Penguins: view data ellipses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within group correlation &gt; 0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within group correlation &gt; 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ellipses in 2D provide a good start for pairwise relations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bill depth &amp; length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body mass &amp; flipper length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 plot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</a:t>
            </a:r>
            <a:r>
              <a:rPr lang="en-US" sz="2800" dirty="0" smtClean="0"/>
              <a:t> ellipse reflects within-group error (co)variation</a:t>
            </a:r>
          </a:p>
          <a:p>
            <a:pPr lvl="1"/>
            <a:r>
              <a:rPr lang="en-US" sz="2000" dirty="0" smtClean="0"/>
              <a:t>Size: </a:t>
            </a:r>
            <a:r>
              <a:rPr lang="en-US" sz="2000" b="1" dirty="0" smtClean="0"/>
              <a:t>E</a:t>
            </a:r>
            <a:r>
              <a:rPr lang="en-US" sz="2000" dirty="0" smtClean="0"/>
              <a:t> / </a:t>
            </a:r>
            <a:r>
              <a:rPr lang="en-US" sz="2000" dirty="0" err="1" smtClean="0"/>
              <a:t>df</a:t>
            </a:r>
            <a:r>
              <a:rPr lang="en-US" sz="2000" baseline="-25000" dirty="0" err="1" smtClean="0"/>
              <a:t>e</a:t>
            </a:r>
            <a:r>
              <a:rPr lang="en-US" sz="2000" dirty="0" smtClean="0"/>
              <a:t> set to cover 68%, an analog </a:t>
            </a:r>
            <a:r>
              <a:rPr lang="en-US" sz="2000" dirty="0"/>
              <a:t>of y</a:t>
            </a:r>
            <a:r>
              <a:rPr lang="en-US" sz="2000" dirty="0" smtClean="0"/>
              <a:t>̅ ± 1 </a:t>
            </a:r>
            <a:r>
              <a:rPr lang="en-US" sz="2000" dirty="0" err="1" smtClean="0"/>
              <a:t>std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Shift to grand mean for direct comparison with </a:t>
            </a:r>
            <a:r>
              <a:rPr lang="en-US" sz="2000" b="1" dirty="0" smtClean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</a:t>
            </a:r>
            <a:r>
              <a:rPr lang="en-US" sz="2800" dirty="0" smtClean="0"/>
              <a:t>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 smtClean="0"/>
              <a:t>H</a:t>
            </a:r>
            <a:r>
              <a:rPr lang="en-US" sz="1800" dirty="0" smtClean="0"/>
              <a:t>/</a:t>
            </a:r>
            <a:r>
              <a:rPr lang="en-US" sz="1800" dirty="0" err="1" smtClean="0"/>
              <a:t>df</a:t>
            </a:r>
            <a:r>
              <a:rPr lang="en-US" sz="1800" baseline="-25000" dirty="0" err="1" smtClean="0"/>
              <a:t>e</a:t>
            </a:r>
            <a:r>
              <a:rPr lang="en-US" sz="1800" dirty="0" smtClean="0"/>
              <a:t> </a:t>
            </a:r>
            <a:r>
              <a:rPr lang="en-US" sz="1800" dirty="0"/>
              <a:t>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</a:t>
            </a:r>
            <a:r>
              <a:rPr lang="en-US" sz="1800" dirty="0" smtClean="0"/>
              <a:t>ellipse. Analog of effect size in univariate designs.</a:t>
            </a:r>
          </a:p>
          <a:p>
            <a:pPr lvl="1"/>
            <a:r>
              <a:rPr lang="en-US" sz="1800" b="1" dirty="0" smtClean="0"/>
              <a:t>significance</a:t>
            </a:r>
            <a:r>
              <a:rPr lang="en-US" sz="1800" dirty="0" smtClean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 smtClean="0"/>
              <a:t>/</a:t>
            </a:r>
            <a:r>
              <a:rPr lang="en-US" sz="1800" dirty="0" smtClean="0">
                <a:sym typeface="Symbol"/>
              </a:rPr>
              <a:t></a:t>
            </a:r>
            <a:r>
              <a:rPr lang="el-GR" sz="1800" baseline="-25000" dirty="0" smtClean="0">
                <a:sym typeface="Symbol"/>
              </a:rPr>
              <a:t>α</a:t>
            </a:r>
            <a:r>
              <a:rPr lang="en-US" sz="1800" dirty="0" smtClean="0"/>
              <a:t> </a:t>
            </a:r>
            <a:r>
              <a:rPr lang="en-US" sz="1800" dirty="0" err="1" smtClean="0"/>
              <a:t>df</a:t>
            </a:r>
            <a:r>
              <a:rPr lang="en-US" sz="1800" baseline="-25000" dirty="0" err="1" smtClean="0"/>
              <a:t>e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.</a:t>
            </a:r>
            <a:r>
              <a:rPr lang="en-US" sz="2400" dirty="0" smtClean="0"/>
              <a:t> </a:t>
            </a:r>
          </a:p>
          <a:p>
            <a:pPr lvl="2"/>
            <a:r>
              <a:rPr lang="en-US" sz="1800" dirty="0" smtClean="0"/>
              <a:t>The </a:t>
            </a:r>
            <a:r>
              <a:rPr lang="en-US" sz="1800" b="1" dirty="0" smtClean="0"/>
              <a:t>H</a:t>
            </a:r>
            <a:r>
              <a:rPr lang="en-US" sz="1800" dirty="0" smtClean="0"/>
              <a:t> ellipse protrudes outside the </a:t>
            </a:r>
            <a:r>
              <a:rPr lang="en-US" sz="1800" b="1" dirty="0" smtClean="0"/>
              <a:t>E</a:t>
            </a:r>
            <a:r>
              <a:rPr lang="en-US" sz="1800" dirty="0" smtClean="0"/>
              <a:t> ellipse somewhere, </a:t>
            </a:r>
            <a:r>
              <a:rPr lang="en-US" sz="1800" i="1" dirty="0" err="1" smtClean="0"/>
              <a:t>iff</a:t>
            </a:r>
            <a:r>
              <a:rPr lang="en-US" sz="1800" dirty="0"/>
              <a:t> </a:t>
            </a:r>
            <a:r>
              <a:rPr lang="en-US" sz="1800" dirty="0" smtClean="0"/>
              <a:t>an effect </a:t>
            </a:r>
            <a:r>
              <a:rPr lang="en-US" sz="1800" dirty="0"/>
              <a:t>is significant </a:t>
            </a:r>
            <a:r>
              <a:rPr lang="en-US" sz="1800" dirty="0" smtClean="0"/>
              <a:t>(Roy’s </a:t>
            </a:r>
            <a:r>
              <a:rPr lang="en-US" sz="1800" dirty="0"/>
              <a:t>largest root test</a:t>
            </a:r>
            <a:r>
              <a:rPr lang="en-US" sz="1800" dirty="0" smtClean="0"/>
              <a:t>) at p &lt; </a:t>
            </a:r>
            <a:r>
              <a:rPr lang="el-GR" sz="1800" dirty="0" smtClean="0"/>
              <a:t>α</a:t>
            </a:r>
            <a:endParaRPr lang="en-US" sz="18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Penguins: HE plots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rientation </a:t>
            </a:r>
            <a:r>
              <a:rPr lang="en-US" dirty="0"/>
              <a:t>of the </a:t>
            </a:r>
            <a:r>
              <a:rPr lang="en-US" b="1" dirty="0"/>
              <a:t>H</a:t>
            </a:r>
            <a:r>
              <a:rPr lang="en-US" dirty="0"/>
              <a:t> ellipse </a:t>
            </a:r>
            <a:r>
              <a:rPr lang="en-US" dirty="0" smtClean="0"/>
              <a:t>reflects </a:t>
            </a:r>
            <a:r>
              <a:rPr lang="en-US" dirty="0" smtClean="0">
                <a:solidFill>
                  <a:srgbClr val="FF0000"/>
                </a:solidFill>
              </a:rPr>
              <a:t>negative</a:t>
            </a:r>
            <a:r>
              <a:rPr lang="en-US" dirty="0" smtClean="0"/>
              <a:t> </a:t>
            </a:r>
            <a:r>
              <a:rPr lang="en-US" dirty="0"/>
              <a:t>correlation of the species means: </a:t>
            </a:r>
            <a:r>
              <a:rPr lang="en-US" dirty="0" smtClean="0"/>
              <a:t>species </a:t>
            </a:r>
            <a:r>
              <a:rPr lang="en-US" dirty="0"/>
              <a:t>with larger </a:t>
            </a:r>
            <a:r>
              <a:rPr lang="en-US" dirty="0" smtClean="0"/>
              <a:t>bill </a:t>
            </a:r>
            <a:r>
              <a:rPr lang="en-US" dirty="0"/>
              <a:t>depth have smaller </a:t>
            </a:r>
            <a:r>
              <a:rPr lang="en-US" dirty="0" smtClean="0"/>
              <a:t>bill </a:t>
            </a:r>
            <a:r>
              <a:rPr lang="en-US" dirty="0"/>
              <a:t>length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 ellipse: within species, larger bill length </a:t>
            </a:r>
            <a:r>
              <a:rPr lang="en-US" dirty="0" smtClean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 smtClean="0"/>
              <a:t> size</a:t>
            </a:r>
            <a:r>
              <a:rPr lang="en-US" dirty="0"/>
              <a:t>="evidence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 smtClean="0"/>
              <a:t> size=“effect")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linear models, any effect of </a:t>
            </a:r>
            <a:r>
              <a:rPr lang="en-US" sz="2400" dirty="0" err="1" smtClean="0"/>
              <a:t>df</a:t>
            </a:r>
            <a:r>
              <a:rPr lang="en-US" sz="2400" baseline="-25000" dirty="0" err="1" smtClean="0"/>
              <a:t>h</a:t>
            </a:r>
            <a:r>
              <a:rPr lang="en-US" sz="2400" dirty="0" smtClean="0"/>
              <a:t> &gt; 1 can be partitioned into </a:t>
            </a:r>
            <a:r>
              <a:rPr lang="en-US" sz="2400" dirty="0" err="1" smtClean="0"/>
              <a:t>df</a:t>
            </a:r>
            <a:r>
              <a:rPr lang="en-US" sz="2400" baseline="-25000" dirty="0" err="1" smtClean="0"/>
              <a:t>h</a:t>
            </a:r>
            <a:r>
              <a:rPr lang="en-US" sz="2400" dirty="0" smtClean="0"/>
              <a:t> separate 1 </a:t>
            </a:r>
            <a:r>
              <a:rPr lang="en-US" sz="2400" dirty="0" err="1" smtClean="0"/>
              <a:t>df</a:t>
            </a:r>
            <a:r>
              <a:rPr lang="en-US" sz="2400" dirty="0" smtClean="0"/>
              <a:t> tests of contrasts</a:t>
            </a:r>
          </a:p>
          <a:p>
            <a:pPr lvl="1"/>
            <a:r>
              <a:rPr lang="en-US" sz="2000" dirty="0" smtClean="0"/>
              <a:t>If orthogonal, </a:t>
            </a:r>
            <a:r>
              <a:rPr lang="en-US" sz="2000" b="1" dirty="0" smtClean="0"/>
              <a:t>H</a:t>
            </a:r>
            <a:r>
              <a:rPr lang="en-US" sz="2000" dirty="0" smtClean="0"/>
              <a:t> = </a:t>
            </a:r>
            <a:r>
              <a:rPr lang="en-US" sz="2000" b="1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</a:t>
            </a:r>
            <a:r>
              <a:rPr lang="en-US" sz="2000" b="1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+ … </a:t>
            </a:r>
            <a:r>
              <a:rPr lang="en-US" sz="2000" b="1" dirty="0" smtClean="0"/>
              <a:t>H</a:t>
            </a:r>
            <a:r>
              <a:rPr lang="en-US" sz="2000" dirty="0" smtClean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 -- accounts for total effect</a:t>
            </a:r>
            <a:endParaRPr lang="en-US" sz="2000" baseline="-25000" dirty="0" smtClean="0"/>
          </a:p>
          <a:p>
            <a:pPr lvl="1"/>
            <a:r>
              <a:rPr lang="en-US" sz="2000" dirty="0" smtClean="0"/>
              <a:t>Tested as a linear hypothesis, e.g.,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– (x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+ x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)/2 = 0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b="1" dirty="0" smtClean="0"/>
              <a:t>H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has rank=1, so appears as a line in HE plots</a:t>
            </a:r>
          </a:p>
          <a:p>
            <a:r>
              <a:rPr lang="en-US" sz="2400" dirty="0" smtClean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 smtClean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  <a:endParaRPr lang="en-US" sz="2000" dirty="0" smtClean="0"/>
          </a:p>
          <a:p>
            <a:pPr lvl="1"/>
            <a:r>
              <a:rPr lang="en-US" sz="2000" dirty="0" smtClean="0"/>
              <a:t>Do </a:t>
            </a:r>
            <a:r>
              <a:rPr lang="en-US" sz="2000" dirty="0"/>
              <a:t>Gentoo penguins differ from the other two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</a:t>
            </a:r>
            <a:r>
              <a:rPr lang="en-US" dirty="0" smtClean="0"/>
              <a:t>")  </a:t>
            </a:r>
            <a:r>
              <a:rPr lang="en-US" dirty="0" smtClean="0">
                <a:solidFill>
                  <a:srgbClr val="00B050"/>
                </a:solidFill>
              </a:rPr>
              <a:t># give names to contrasts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hypotheses=</a:t>
            </a:r>
            <a:r>
              <a:rPr lang="en-US" dirty="0" err="1" smtClean="0">
                <a:solidFill>
                  <a:srgbClr val="FF0000"/>
                </a:solidFill>
              </a:rPr>
              <a:t>hyp</a:t>
            </a:r>
            <a:r>
              <a:rPr lang="en-US" dirty="0"/>
              <a:t>, size="effect</a:t>
            </a:r>
            <a:r>
              <a:rPr lang="en-US" dirty="0" smtClean="0"/>
              <a:t>")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is very clear: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Adelie</a:t>
            </a:r>
            <a:r>
              <a:rPr lang="en-US" sz="1600" dirty="0" smtClean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Gentoo differ from other two – longer, but less deep bills.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Both of these are large effects!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 plots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2D: can plot any pair of responses in data space</a:t>
            </a:r>
          </a:p>
          <a:p>
            <a:r>
              <a:rPr lang="en-US" sz="2800" dirty="0" err="1" smtClean="0"/>
              <a:t>pairs.mlm</a:t>
            </a:r>
            <a:r>
              <a:rPr lang="en-US" sz="2800" dirty="0" smtClean="0"/>
              <a:t>(): all pairwise 2D views</a:t>
            </a:r>
          </a:p>
          <a:p>
            <a:r>
              <a:rPr lang="en-US" sz="2800" dirty="0" smtClean="0"/>
              <a:t>heplot3d(): plots in 3D, can rotate, spin, zoom, …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</a:t>
            </a:r>
            <a:r>
              <a:rPr lang="en-US" dirty="0" smtClean="0"/>
              <a:t>")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major axis of the </a:t>
            </a:r>
            <a:r>
              <a:rPr lang="en-US" b="1" dirty="0" smtClean="0"/>
              <a:t>H</a:t>
            </a:r>
            <a:r>
              <a:rPr lang="en-US" dirty="0" smtClean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Gentoo are the Big Birds in this story!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 Pairs plots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pairs() </a:t>
            </a:r>
            <a:r>
              <a:rPr lang="en-US" dirty="0"/>
              <a:t>method for </a:t>
            </a:r>
            <a:r>
              <a:rPr lang="en-US" dirty="0" err="1"/>
              <a:t>mlm</a:t>
            </a:r>
            <a:r>
              <a:rPr lang="en-US" dirty="0"/>
              <a:t> objects gives a all pairwise </a:t>
            </a:r>
            <a:r>
              <a:rPr lang="en-US" dirty="0" smtClean="0"/>
              <a:t>HE plots </a:t>
            </a:r>
            <a:r>
              <a:rPr lang="en-US" dirty="0"/>
              <a:t>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/>
              <a:t>           fill=c(TRUE</a:t>
            </a:r>
            <a:r>
              <a:rPr lang="en-US" sz="2000" dirty="0"/>
              <a:t>, FALSE</a:t>
            </a:r>
            <a:r>
              <a:rPr lang="en-US" sz="2000" dirty="0" smtClean="0"/>
              <a:t>))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correlation of avg. bill depth with body mass nearly -1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heplot3d()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HE plots can show other features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</a:t>
            </a:r>
            <a:r>
              <a:rPr lang="en-US" dirty="0" smtClean="0">
                <a:latin typeface="Lucida Console" pitchFamily="49" charset="0"/>
              </a:rPr>
              <a:t>size</a:t>
            </a:r>
            <a:r>
              <a:rPr lang="en-US" dirty="0">
                <a:latin typeface="Lucida Console" pitchFamily="49" charset="0"/>
              </a:rPr>
              <a:t>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 ellipsoid here is flat (2D), because the species effect has 2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In this 3D view, the 3 species  form a triangle, suggesting some further interpretation.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 response variables, but only s=min(q, </a:t>
            </a:r>
            <a:r>
              <a:rPr lang="en-US" sz="2400" dirty="0" err="1" smtClean="0"/>
              <a:t>dfh</a:t>
            </a:r>
            <a:r>
              <a:rPr lang="en-US" sz="2400" dirty="0" smtClean="0"/>
              <a:t>)=2 dimensions.</a:t>
            </a:r>
          </a:p>
          <a:p>
            <a:pPr lvl="1"/>
            <a:r>
              <a:rPr lang="en-US" sz="2000" dirty="0" smtClean="0"/>
              <a:t>Here, both dimensions are significant</a:t>
            </a:r>
          </a:p>
          <a:p>
            <a:pPr lvl="1"/>
            <a:r>
              <a:rPr lang="en-US" sz="2000" dirty="0" smtClean="0"/>
              <a:t>Can1 accounts for 86.5% of between-species variance</a:t>
            </a:r>
          </a:p>
          <a:p>
            <a:pPr lvl="1"/>
            <a:r>
              <a:rPr lang="en-US" sz="2000" dirty="0" smtClean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smtClean="0">
                <a:latin typeface="Lucida Sans Typewriter" pitchFamily="49" charset="0"/>
              </a:rPr>
              <a:t>library(</a:t>
            </a:r>
            <a:r>
              <a:rPr lang="en-US" sz="1200" dirty="0" err="1" smtClean="0">
                <a:latin typeface="Lucida Sans Typewriter" pitchFamily="49" charset="0"/>
              </a:rPr>
              <a:t>candisc</a:t>
            </a:r>
            <a:r>
              <a:rPr lang="en-US" sz="1200" dirty="0" smtClean="0">
                <a:latin typeface="Lucida Sans Typewriter" pitchFamily="49" charset="0"/>
              </a:rPr>
              <a:t>)</a:t>
            </a:r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 smtClean="0">
                <a:latin typeface="Lucida Sans Typewriter" pitchFamily="49" charset="0"/>
              </a:rPr>
              <a:t>&gt; </a:t>
            </a:r>
            <a:r>
              <a:rPr lang="en-US" sz="1200" dirty="0">
                <a:latin typeface="Lucida Sans Typewriter" pitchFamily="49" charset="0"/>
              </a:rPr>
              <a:t>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plot() method for </a:t>
            </a:r>
            <a:r>
              <a:rPr lang="en-US" dirty="0" err="1" smtClean="0"/>
              <a:t>candisc</a:t>
            </a:r>
            <a:r>
              <a:rPr lang="en-US" dirty="0" smtClean="0"/>
              <a:t> objects shows points for observations and vector for variables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</a:t>
            </a:r>
            <a:r>
              <a:rPr lang="en-US" sz="1400" dirty="0" smtClean="0">
                <a:latin typeface="Lucida Sans Typewriter" pitchFamily="49" charset="0"/>
              </a:rPr>
              <a:t>TRUE</a:t>
            </a:r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… )  </a:t>
            </a:r>
            <a:r>
              <a:rPr lang="en-US" sz="1400" dirty="0" smtClean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  <a:endParaRPr lang="en-US" sz="1400" dirty="0">
              <a:solidFill>
                <a:srgbClr val="00B050"/>
              </a:solidFill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Can1: largely body mass &amp; flipper length, that separate Gentoo from (</a:t>
            </a:r>
            <a:r>
              <a:rPr lang="en-US" dirty="0" err="1" smtClean="0"/>
              <a:t>Adelie</a:t>
            </a:r>
            <a:r>
              <a:rPr lang="en-US" dirty="0" smtClean="0"/>
              <a:t>, Chinstrap)</a:t>
            </a:r>
          </a:p>
          <a:p>
            <a:endParaRPr lang="en-US" dirty="0"/>
          </a:p>
          <a:p>
            <a:r>
              <a:rPr lang="en-US" dirty="0" smtClean="0"/>
              <a:t>Can2: bill length distinguishes Chinstrap from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 smtClean="0"/>
              <a:t>A constant, </a:t>
            </a:r>
            <a:r>
              <a:rPr lang="en-US" altLang="en-US" sz="1800" b="1" dirty="0" smtClean="0"/>
              <a:t>1</a:t>
            </a:r>
            <a:r>
              <a:rPr lang="en-US" altLang="en-US" sz="1800" dirty="0" smtClean="0"/>
              <a:t>, for the intercept (usually implicit)</a:t>
            </a:r>
          </a:p>
          <a:p>
            <a:pPr lvl="1"/>
            <a:r>
              <a:rPr lang="en-US" altLang="en-US" sz="1800" dirty="0" smtClean="0"/>
              <a:t>Quantitative </a:t>
            </a:r>
            <a:r>
              <a:rPr lang="en-US" altLang="en-US" sz="1800" dirty="0" err="1"/>
              <a:t>regressors</a:t>
            </a:r>
            <a:r>
              <a:rPr lang="en-US" altLang="en-US" sz="1800" dirty="0"/>
              <a:t>: age, income, education</a:t>
            </a:r>
          </a:p>
          <a:p>
            <a:pPr lvl="1"/>
            <a:r>
              <a:rPr lang="en-US" altLang="en-US" sz="1800" dirty="0"/>
              <a:t>Transformed </a:t>
            </a:r>
            <a:r>
              <a:rPr lang="en-US" altLang="en-US" sz="1800" dirty="0" err="1"/>
              <a:t>regressors</a:t>
            </a:r>
            <a:r>
              <a:rPr lang="en-US" altLang="en-US" sz="1800" dirty="0"/>
              <a:t>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</a:t>
            </a:r>
            <a:r>
              <a:rPr lang="en-US" altLang="en-US" sz="1800" dirty="0" smtClean="0">
                <a:cs typeface="Arial" charset="0"/>
              </a:rPr>
              <a:t>* </a:t>
            </a:r>
            <a:r>
              <a:rPr lang="en-US" altLang="en-US" sz="1800" dirty="0">
                <a:cs typeface="Arial" charset="0"/>
              </a:rPr>
              <a:t>sex, age </a:t>
            </a:r>
            <a:r>
              <a:rPr lang="en-US" altLang="en-US" sz="1800" dirty="0" smtClean="0">
                <a:cs typeface="Arial" charset="0"/>
              </a:rPr>
              <a:t>* sex</a:t>
            </a:r>
            <a:endParaRPr lang="en-US" altLang="en-US" sz="1800" dirty="0"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 smtClean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* education                 </a:t>
            </a:r>
            <a:r>
              <a:rPr lang="en-US" sz="1600" dirty="0" smtClean="0">
                <a:solidFill>
                  <a:srgbClr val="00B050"/>
                </a:solidFill>
                <a:latin typeface="Lucida Console" pitchFamily="49" charset="0"/>
              </a:rPr>
              <a:t># interaction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prestige </a:t>
            </a:r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~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income + education </a:t>
            </a:r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+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women </a:t>
            </a:r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+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type  </a:t>
            </a:r>
            <a:r>
              <a:rPr lang="en-US" sz="1600" dirty="0" smtClean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prestige </a:t>
            </a:r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~ education + poly(women, 2)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+ log(income</a:t>
            </a:r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formulae in R define y &amp; 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HE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</a:t>
            </a:r>
            <a:r>
              <a:rPr lang="en-US" dirty="0" smtClean="0"/>
              <a:t>))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the </a:t>
            </a:r>
            <a:r>
              <a:rPr lang="en-US" dirty="0" smtClean="0">
                <a:solidFill>
                  <a:srgbClr val="FF0000"/>
                </a:solidFill>
              </a:rPr>
              <a:t>entire</a:t>
            </a:r>
            <a:r>
              <a:rPr lang="en-US" dirty="0" smtClean="0"/>
              <a:t> effect of species shown in one HE plot</a:t>
            </a:r>
          </a:p>
          <a:p>
            <a:endParaRPr lang="en-US" dirty="0"/>
          </a:p>
          <a:p>
            <a:r>
              <a:rPr lang="en-US" dirty="0" smtClean="0"/>
              <a:t>In CAN space, residuals are uncorrelated: </a:t>
            </a:r>
            <a:r>
              <a:rPr lang="en-US" b="1" dirty="0" smtClean="0"/>
              <a:t>E</a:t>
            </a:r>
            <a:r>
              <a:rPr lang="en-US" dirty="0" smtClean="0"/>
              <a:t> = circle</a:t>
            </a:r>
          </a:p>
          <a:p>
            <a:endParaRPr lang="en-US" dirty="0"/>
          </a:p>
          <a:p>
            <a:r>
              <a:rPr lang="en-US" dirty="0" smtClean="0"/>
              <a:t>Size of </a:t>
            </a:r>
            <a:r>
              <a:rPr lang="en-US" b="1" dirty="0" smtClean="0"/>
              <a:t>H</a:t>
            </a:r>
            <a:r>
              <a:rPr lang="en-US" dirty="0" smtClean="0"/>
              <a:t> shows the total effect of species</a:t>
            </a:r>
          </a:p>
          <a:p>
            <a:endParaRPr lang="en-US" dirty="0"/>
          </a:p>
          <a:p>
            <a:r>
              <a:rPr lang="en-US" dirty="0" smtClean="0"/>
              <a:t>Variable vectors show how the groups are discriminated.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MLM just like univariate LM, but for multiple responses</a:t>
            </a:r>
          </a:p>
          <a:p>
            <a:pPr lvl="1"/>
            <a:r>
              <a:rPr lang="en-US" sz="2000" dirty="0" smtClean="0"/>
              <a:t>Simultaneous tests – no need for p-value adjustment</a:t>
            </a:r>
          </a:p>
          <a:p>
            <a:pPr lvl="1"/>
            <a:r>
              <a:rPr lang="en-US" sz="2000" dirty="0" smtClean="0"/>
              <a:t>Take correlations among responses into account</a:t>
            </a:r>
          </a:p>
          <a:p>
            <a:r>
              <a:rPr lang="en-US" sz="2400" dirty="0" smtClean="0"/>
              <a:t>Data ellipses</a:t>
            </a:r>
          </a:p>
          <a:p>
            <a:pPr lvl="1"/>
            <a:r>
              <a:rPr lang="en-US" sz="2000" dirty="0" smtClean="0"/>
              <a:t>Summarize bivariate data to show means, variances, correlation</a:t>
            </a:r>
          </a:p>
          <a:p>
            <a:r>
              <a:rPr lang="en-US" sz="2400" dirty="0" smtClean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  <a:endParaRPr lang="en-US" sz="2000" dirty="0" smtClean="0"/>
          </a:p>
          <a:p>
            <a:pPr lvl="1"/>
            <a:r>
              <a:rPr lang="en-US" sz="2000" dirty="0"/>
              <a:t>Canonical </a:t>
            </a:r>
            <a:r>
              <a:rPr lang="en-US" sz="2000" dirty="0" smtClean="0"/>
              <a:t>displays show these results in the 2D (or 3D) space that accounts for largest between-group variance.</a:t>
            </a:r>
            <a:endParaRPr lang="en-US" sz="2000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endParaRPr lang="en-US" dirty="0"/>
          </a:p>
          <a:p>
            <a:r>
              <a:rPr lang="en-US" dirty="0"/>
              <a:t>Sums of </a:t>
            </a:r>
            <a:r>
              <a:rPr lang="en-US" dirty="0" smtClean="0"/>
              <a:t>squares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matrix of predictors, factors, …</a:t>
            </a:r>
            <a:endParaRPr lang="en-US" sz="1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795"/>
              </p:ext>
            </p:extLst>
          </p:nvPr>
        </p:nvGraphicFramePr>
        <p:xfrm>
          <a:off x="2590800" y="28194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How big is hypothesis variation relative to error variation?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endParaRPr lang="en-US" dirty="0"/>
          </a:p>
          <a:p>
            <a:r>
              <a:rPr lang="en-US" dirty="0" smtClean="0"/>
              <a:t>Sums of squares &amp; cross-products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Hypothesis tests</a:t>
            </a:r>
          </a:p>
          <a:p>
            <a:pPr lvl="1"/>
            <a:r>
              <a:rPr lang="en-US" sz="2000" dirty="0" smtClean="0"/>
              <a:t>Eigenvalues </a:t>
            </a:r>
            <a:r>
              <a:rPr lang="en-US" sz="2000" dirty="0" smtClean="0">
                <a:sym typeface="Symbol"/>
              </a:rPr>
              <a:t></a:t>
            </a:r>
            <a:r>
              <a:rPr lang="en-US" sz="2000" baseline="-25000" dirty="0" err="1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, </a:t>
            </a:r>
            <a:r>
              <a:rPr lang="en-US" sz="2000" i="1" dirty="0" err="1" smtClean="0">
                <a:sym typeface="Symbol"/>
              </a:rPr>
              <a:t>i</a:t>
            </a:r>
            <a:r>
              <a:rPr lang="en-US" sz="2000" i="1" dirty="0" smtClean="0">
                <a:sym typeface="Symbol"/>
              </a:rPr>
              <a:t>=1:p</a:t>
            </a:r>
            <a:r>
              <a:rPr lang="en-US" sz="2000" dirty="0" smtClean="0">
                <a:sym typeface="Symbol"/>
              </a:rPr>
              <a:t> of H E</a:t>
            </a:r>
            <a:r>
              <a:rPr lang="en-US" sz="2000" baseline="30000" dirty="0" smtClean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</a:t>
            </a:r>
            <a:r>
              <a:rPr lang="en-US" altLang="en-US" sz="2000" dirty="0" smtClean="0">
                <a:cs typeface="Arial" charset="0"/>
              </a:rPr>
              <a:t>test</a:t>
            </a:r>
          </a:p>
          <a:p>
            <a:pPr lvl="1"/>
            <a:r>
              <a:rPr lang="en-US" altLang="en-US" sz="2000" dirty="0" smtClean="0"/>
              <a:t>how many dimensions </a:t>
            </a:r>
            <a:r>
              <a:rPr lang="en-US" altLang="en-US" sz="2000" dirty="0"/>
              <a:t>(aspects of responses</a:t>
            </a:r>
            <a:r>
              <a:rPr lang="en-US" altLang="en-US" sz="2000" dirty="0" smtClean="0"/>
              <a:t>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 smtClean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 smtClean="0"/>
              <a:t>p</a:t>
            </a:r>
            <a:r>
              <a:rPr lang="en-US" sz="1400" dirty="0" smtClean="0"/>
              <a:t> responses</a:t>
            </a:r>
            <a:endParaRPr lang="en-US" sz="1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</a:t>
            </a:r>
            <a:r>
              <a:rPr lang="en-US" sz="1600" dirty="0" smtClean="0">
                <a:solidFill>
                  <a:prstClr val="black"/>
                </a:solidFill>
              </a:rPr>
              <a:t>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 smtClean="0">
                <a:solidFill>
                  <a:prstClr val="black"/>
                </a:solidFill>
              </a:rPr>
              <a:t>Ah, but there are up to </a:t>
            </a:r>
            <a:r>
              <a:rPr lang="en-US" sz="1600" i="1" dirty="0" smtClean="0">
                <a:solidFill>
                  <a:prstClr val="black"/>
                </a:solidFill>
              </a:rPr>
              <a:t>s = min(p, </a:t>
            </a:r>
            <a:r>
              <a:rPr lang="en-US" sz="1600" i="1" dirty="0" err="1" smtClean="0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 smtClean="0">
                <a:solidFill>
                  <a:prstClr val="black"/>
                </a:solidFill>
              </a:rPr>
              <a:t>h</a:t>
            </a:r>
            <a:r>
              <a:rPr lang="en-US" sz="1600" i="1" dirty="0" smtClean="0">
                <a:solidFill>
                  <a:prstClr val="black"/>
                </a:solidFill>
              </a:rPr>
              <a:t>) </a:t>
            </a:r>
            <a:r>
              <a:rPr lang="en-US" sz="1600" dirty="0" smtClean="0">
                <a:solidFill>
                  <a:prstClr val="black"/>
                </a:solidFill>
              </a:rPr>
              <a:t> dimensions of size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ellipsoids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For a </a:t>
            </a:r>
            <a:r>
              <a:rPr lang="en-US" sz="2200" i="1" dirty="0" smtClean="0"/>
              <a:t>p</a:t>
            </a:r>
            <a:r>
              <a:rPr lang="en-US" sz="2200" dirty="0" smtClean="0"/>
              <a:t>-dimensional </a:t>
            </a:r>
            <a:r>
              <a:rPr lang="en-US" sz="2200" dirty="0"/>
              <a:t>multivariate sample</a:t>
            </a:r>
            <a:r>
              <a:rPr lang="en-US" sz="2200" dirty="0" smtClean="0"/>
              <a:t>, </a:t>
            </a:r>
            <a:r>
              <a:rPr lang="en-US" sz="2200" b="1" dirty="0" err="1" smtClean="0"/>
              <a:t>Y</a:t>
            </a:r>
            <a:r>
              <a:rPr lang="en-US" sz="2200" baseline="-25000" dirty="0" err="1" smtClean="0"/>
              <a:t>N×p</a:t>
            </a:r>
            <a:r>
              <a:rPr lang="en-US" sz="2200" dirty="0" smtClean="0"/>
              <a:t> </a:t>
            </a:r>
            <a:r>
              <a:rPr lang="en-US" sz="2200" dirty="0"/>
              <a:t>, the sample mean vector</a:t>
            </a:r>
            <a:r>
              <a:rPr lang="en-US" sz="2200" dirty="0" smtClean="0"/>
              <a:t>,    , </a:t>
            </a:r>
            <a:r>
              <a:rPr lang="en-US" sz="2200" dirty="0"/>
              <a:t>and sample covariance </a:t>
            </a:r>
            <a:r>
              <a:rPr lang="en-US" sz="2200" dirty="0" smtClean="0"/>
              <a:t>matrix, </a:t>
            </a:r>
            <a:r>
              <a:rPr lang="en-US" sz="2200" b="1" dirty="0" smtClean="0"/>
              <a:t>S</a:t>
            </a:r>
            <a:r>
              <a:rPr lang="en-US" sz="2200" dirty="0" smtClean="0"/>
              <a:t>,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</a:t>
            </a:r>
            <a:r>
              <a:rPr lang="en-US" sz="2200" dirty="0" smtClean="0"/>
              <a:t>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 smtClean="0"/>
              <a:t>p</a:t>
            </a:r>
            <a:r>
              <a:rPr lang="en-US" sz="2400" dirty="0" smtClean="0"/>
              <a:t>-dimensional </a:t>
            </a:r>
            <a:r>
              <a:rPr lang="en-US" sz="2400" dirty="0" smtClean="0">
                <a:solidFill>
                  <a:srgbClr val="FF0000"/>
                </a:solidFill>
              </a:rPr>
              <a:t>data ellipsoid</a:t>
            </a:r>
            <a:r>
              <a:rPr lang="en-US" sz="2400" dirty="0" smtClean="0"/>
              <a:t>,         of size (“radius”) </a:t>
            </a:r>
            <a:r>
              <a:rPr lang="en-US" sz="2400" i="1" dirty="0" smtClean="0"/>
              <a:t>c</a:t>
            </a:r>
            <a:r>
              <a:rPr lang="en-US" sz="2400" dirty="0" smtClean="0"/>
              <a:t>,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an ellipsoid centered at the means whose size &amp; shape reflects variances &amp; </a:t>
            </a:r>
            <a:r>
              <a:rPr lang="en-US" sz="2400" dirty="0" err="1" smtClean="0"/>
              <a:t>covariances</a:t>
            </a:r>
            <a:endParaRPr lang="en-US" sz="2400" dirty="0" smtClean="0"/>
          </a:p>
          <a:p>
            <a:r>
              <a:rPr lang="en-US" sz="2400" dirty="0"/>
              <a:t>We </a:t>
            </a:r>
            <a:r>
              <a:rPr lang="en-US" sz="2400" dirty="0" smtClean="0"/>
              <a:t>consider this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minimally sufficient </a:t>
            </a:r>
            <a:r>
              <a:rPr lang="en-US" sz="2400" dirty="0" smtClean="0">
                <a:solidFill>
                  <a:srgbClr val="FF0000"/>
                </a:solidFill>
              </a:rPr>
              <a:t>visual summary </a:t>
            </a:r>
            <a:r>
              <a:rPr lang="en-US" sz="2400" dirty="0"/>
              <a:t>of multivariate </a:t>
            </a:r>
            <a:r>
              <a:rPr lang="en-US" sz="2400" dirty="0" smtClean="0"/>
              <a:t>location and </a:t>
            </a:r>
            <a:r>
              <a:rPr lang="en-US" sz="2400" dirty="0"/>
              <a:t>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641943"/>
              </p:ext>
            </p:extLst>
          </p:nvPr>
        </p:nvGraphicFramePr>
        <p:xfrm>
          <a:off x="23622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ellipsoids: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Ellipsoid boundary: </a:t>
            </a:r>
            <a:r>
              <a:rPr lang="en-US" sz="2400" dirty="0" err="1" smtClean="0"/>
              <a:t>Mahalanobis</a:t>
            </a:r>
            <a:r>
              <a:rPr lang="en-US" sz="2400" dirty="0" smtClean="0"/>
              <a:t>  D</a:t>
            </a:r>
            <a:r>
              <a:rPr lang="en-US" sz="2400" baseline="-25000" dirty="0" smtClean="0"/>
              <a:t>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(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</a:t>
            </a:r>
            <a:r>
              <a:rPr lang="en-US" sz="2400" dirty="0"/>
              <a:t>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 smtClean="0"/>
              <a:t>p</a:t>
            </a:r>
            <a:r>
              <a:rPr lang="en-US" sz="2000" dirty="0" smtClean="0"/>
              <a:t>=2: shadows generalize </a:t>
            </a:r>
            <a:r>
              <a:rPr lang="en-US" sz="2000" dirty="0" err="1" smtClean="0"/>
              <a:t>univariate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 smtClean="0"/>
              <a:t>eccentricity: precision; </a:t>
            </a:r>
            <a:r>
              <a:rPr lang="en-US" sz="2000" dirty="0" smtClean="0">
                <a:solidFill>
                  <a:srgbClr val="FF0000"/>
                </a:solidFill>
              </a:rPr>
              <a:t>visual estimate </a:t>
            </a:r>
            <a:r>
              <a:rPr lang="en-US" sz="2000" dirty="0" smtClean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 </a:t>
            </a:r>
            <a:r>
              <a:rPr lang="en-US" sz="1400" dirty="0" smtClean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 plot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Hypothesis-Error (HE) plots</a:t>
            </a:r>
          </a:p>
          <a:p>
            <a:pPr lvl="1"/>
            <a:r>
              <a:rPr lang="en-US" sz="2600" dirty="0" smtClean="0"/>
              <a:t>Visualize multivariate tests in the MLM </a:t>
            </a:r>
          </a:p>
          <a:p>
            <a:pPr lvl="1"/>
            <a:r>
              <a:rPr lang="en-US" sz="2600" dirty="0" smtClean="0"/>
              <a:t>Linear hypotheses--- lower-dimensional ellipsoids</a:t>
            </a:r>
          </a:p>
          <a:p>
            <a:pPr lvl="1"/>
            <a:r>
              <a:rPr lang="en-US" sz="2600" dirty="0" smtClean="0"/>
              <a:t>Extension:  HE plot matrices</a:t>
            </a:r>
          </a:p>
          <a:p>
            <a:r>
              <a:rPr lang="en-US" sz="2800" dirty="0" smtClean="0"/>
              <a:t>Canonical displays</a:t>
            </a:r>
          </a:p>
          <a:p>
            <a:pPr lvl="1"/>
            <a:r>
              <a:rPr lang="en-US" sz="2600" dirty="0" smtClean="0"/>
              <a:t>low-dimensional multivariate juicers</a:t>
            </a:r>
          </a:p>
          <a:p>
            <a:pPr lvl="1"/>
            <a:r>
              <a:rPr lang="en-US" sz="2600" dirty="0" smtClean="0"/>
              <a:t>shows data in the space of maximal effects</a:t>
            </a:r>
          </a:p>
          <a:p>
            <a:r>
              <a:rPr lang="en-US" sz="2400" dirty="0" smtClean="0"/>
              <a:t>Covariance ellipsoids</a:t>
            </a:r>
          </a:p>
          <a:p>
            <a:pPr lvl="1"/>
            <a:r>
              <a:rPr lang="en-US" sz="2600" dirty="0" smtClean="0"/>
              <a:t>visualize tests of homogeneity of covariance matrices</a:t>
            </a:r>
          </a:p>
          <a:p>
            <a:r>
              <a:rPr lang="en-US" sz="2800" dirty="0" smtClean="0"/>
              <a:t>For all: robust methods are available or good research projects!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31793</TotalTime>
  <Words>3155</Words>
  <Application>Microsoft Office PowerPoint</Application>
  <PresentationFormat>On-screen Show (4:3)</PresentationFormat>
  <Paragraphs>496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CHF</vt:lpstr>
      <vt:lpstr>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Multivariate linear model</vt:lpstr>
      <vt:lpstr>Data ellipsoids</vt:lpstr>
      <vt:lpstr>Data ellipsoids: properties</vt:lpstr>
      <vt:lpstr>The HE plot framework</vt:lpstr>
      <vt:lpstr>HE plot framework: Trivial example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Linear Models:  An R Bag of Tricks Session 1: Getting Started</dc:title>
  <dc:creator>Michael Friendly</dc:creator>
  <cp:lastModifiedBy>Michael Friendly</cp:lastModifiedBy>
  <cp:revision>212</cp:revision>
  <dcterms:created xsi:type="dcterms:W3CDTF">2020-08-24T13:25:42Z</dcterms:created>
  <dcterms:modified xsi:type="dcterms:W3CDTF">2020-09-25T15:33:12Z</dcterms:modified>
</cp:coreProperties>
</file>