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88" r:id="rId4"/>
    <p:sldId id="335" r:id="rId5"/>
    <p:sldId id="293" r:id="rId6"/>
    <p:sldId id="289" r:id="rId7"/>
    <p:sldId id="334" r:id="rId8"/>
    <p:sldId id="333" r:id="rId9"/>
    <p:sldId id="290" r:id="rId10"/>
    <p:sldId id="328" r:id="rId11"/>
    <p:sldId id="331" r:id="rId12"/>
    <p:sldId id="291" r:id="rId13"/>
    <p:sldId id="292" r:id="rId14"/>
    <p:sldId id="294" r:id="rId15"/>
    <p:sldId id="295" r:id="rId16"/>
    <p:sldId id="332" r:id="rId17"/>
    <p:sldId id="300" r:id="rId18"/>
    <p:sldId id="301" r:id="rId19"/>
    <p:sldId id="296" r:id="rId20"/>
    <p:sldId id="297" r:id="rId21"/>
    <p:sldId id="298" r:id="rId22"/>
    <p:sldId id="302" r:id="rId23"/>
    <p:sldId id="299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08" r:id="rId33"/>
    <p:sldId id="267" r:id="rId34"/>
    <p:sldId id="312" r:id="rId35"/>
    <p:sldId id="313" r:id="rId36"/>
    <p:sldId id="314" r:id="rId37"/>
    <p:sldId id="315" r:id="rId38"/>
    <p:sldId id="317" r:id="rId39"/>
    <p:sldId id="316" r:id="rId40"/>
    <p:sldId id="318" r:id="rId41"/>
    <p:sldId id="319" r:id="rId42"/>
    <p:sldId id="320" r:id="rId43"/>
    <p:sldId id="321" r:id="rId44"/>
    <p:sldId id="325" r:id="rId45"/>
    <p:sldId id="322" r:id="rId46"/>
    <p:sldId id="324" r:id="rId47"/>
    <p:sldId id="323" r:id="rId48"/>
    <p:sldId id="287" r:id="rId49"/>
    <p:sldId id="327" r:id="rId50"/>
    <p:sldId id="330" r:id="rId51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Lucida Console" panose="020B0609040504020204" pitchFamily="49" charset="0"/>
      <p:regular r:id="rId59"/>
    </p:embeddedFont>
    <p:embeddedFont>
      <p:font typeface="Lucida Sans Typewriter" panose="020B0509030504030204" pitchFamily="49" charset="0"/>
      <p:regular r:id="rId60"/>
      <p:bold r:id="rId61"/>
      <p:italic r:id="rId62"/>
      <p:boldItalic r:id="rId63"/>
    </p:embeddedFont>
    <p:embeddedFont>
      <p:font typeface="SAS Monospace" panose="020B0609020202020204" pitchFamily="49" charset="0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335"/>
            <p14:sldId id="293"/>
            <p14:sldId id="289"/>
            <p14:sldId id="334"/>
            <p14:sldId id="333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32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267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103" d="100"/>
          <a:sy n="103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11" Type="http://schemas.openxmlformats.org/officeDocument/2006/relationships/image" Target="../media/image31.wmf"/><Relationship Id="rId5" Type="http://schemas.openxmlformats.org/officeDocument/2006/relationships/image" Target="../media/image38.pn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5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5.png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9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0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1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covariances</a:t>
            </a:r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D98207-6770-4273-8A28-AA5FEF9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4821699"/>
            <a:ext cx="5999867" cy="695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52891-7185-42FA-93E1-6CAAE12A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6398"/>
            <a:ext cx="4914286" cy="10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64894-3DF0-408E-9104-4D6DDC5D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63703-B6DA-4C3A-9C37-3F4944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9D60-5B9E-46DB-A04B-B10CBA843265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script (</a:t>
            </a:r>
            <a:r>
              <a:rPr lang="en-US" dirty="0" err="1">
                <a:solidFill>
                  <a:srgbClr val="FF0000"/>
                </a:solidFill>
              </a:rPr>
              <a:t>mathscore-ex.R</a:t>
            </a:r>
            <a:r>
              <a:rPr lang="en-US" dirty="0"/>
              <a:t>) for this example is linked on the course page. Download and open in R Studio to follow along.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2015-E695-4FFE-81E1-59B4CF6A1901}"/>
              </a:ext>
            </a:extLst>
          </p:cNvPr>
          <p:cNvSpPr txBox="1"/>
          <p:nvPr/>
        </p:nvSpPr>
        <p:spPr>
          <a:xfrm>
            <a:off x="457200" y="34468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was run with `</a:t>
            </a:r>
            <a:r>
              <a:rPr lang="en-US" dirty="0" err="1"/>
              <a:t>knitr</a:t>
            </a:r>
            <a:r>
              <a:rPr lang="en-US" dirty="0"/>
              <a:t>` (</a:t>
            </a:r>
            <a:r>
              <a:rPr lang="en-US" dirty="0" err="1"/>
              <a:t>ctrl+shift+K</a:t>
            </a:r>
            <a:r>
              <a:rPr lang="en-US" dirty="0"/>
              <a:t>) in R Studio to create the HTML output (</a:t>
            </a:r>
            <a:r>
              <a:rPr lang="en-US" dirty="0">
                <a:solidFill>
                  <a:srgbClr val="FF0000"/>
                </a:solidFill>
              </a:rPr>
              <a:t>mathscore-ex.html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Code</a:t>
            </a:r>
            <a:r>
              <a:rPr lang="en-US" dirty="0"/>
              <a:t> button there allows you do download the R code and comments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6BA44-7362-4E19-AF62-EDB4DED5B655}"/>
              </a:ext>
            </a:extLst>
          </p:cNvPr>
          <p:cNvSpPr/>
          <p:nvPr/>
        </p:nvSpPr>
        <p:spPr>
          <a:xfrm>
            <a:off x="3505200" y="2521686"/>
            <a:ext cx="14478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7661B-247B-4DD8-814B-7CDE107A066E}"/>
              </a:ext>
            </a:extLst>
          </p:cNvPr>
          <p:cNvSpPr/>
          <p:nvPr/>
        </p:nvSpPr>
        <p:spPr>
          <a:xfrm>
            <a:off x="5851849" y="4882781"/>
            <a:ext cx="1752600" cy="540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A55D7-135A-4FF2-8A81-1392AFC553C6}"/>
              </a:ext>
            </a:extLst>
          </p:cNvPr>
          <p:cNvSpPr txBox="1"/>
          <p:nvPr/>
        </p:nvSpPr>
        <p:spPr>
          <a:xfrm>
            <a:off x="609600" y="6019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 notebooks are a simple way to turn R scripts into finished documents)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DED78A-E8DF-4FD5-BF16-BC08118840CB}"/>
              </a:ext>
            </a:extLst>
          </p:cNvPr>
          <p:cNvCxnSpPr/>
          <p:nvPr/>
        </p:nvCxnSpPr>
        <p:spPr>
          <a:xfrm>
            <a:off x="1447800" y="4308267"/>
            <a:ext cx="4038600" cy="481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7CE-83C2-4D5B-B00F-5FBFB58EC93D}"/>
              </a:ext>
            </a:extLst>
          </p:cNvPr>
          <p:cNvSpPr txBox="1"/>
          <p:nvPr/>
        </p:nvSpPr>
        <p:spPr>
          <a:xfrm>
            <a:off x="7048500" y="269978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HW: explore other examples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1DA3F-562D-4E6B-9DBC-234AFD18A184}"/>
              </a:ext>
            </a:extLst>
          </p:cNvPr>
          <p:cNvCxnSpPr/>
          <p:nvPr/>
        </p:nvCxnSpPr>
        <p:spPr>
          <a:xfrm flipH="1">
            <a:off x="5715000" y="3067417"/>
            <a:ext cx="11430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3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>
                <a:solidFill>
                  <a:srgbClr val="FF0000"/>
                </a:solidFill>
              </a:rPr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28D8-2B9C-4934-A3C7-12534C4C4797}"/>
              </a:ext>
            </a:extLst>
          </p:cNvPr>
          <p:cNvSpPr/>
          <p:nvPr/>
        </p:nvSpPr>
        <p:spPr>
          <a:xfrm>
            <a:off x="4389097" y="1423644"/>
            <a:ext cx="36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D48AC-E425-4CA4-A0F5-E2BA34952015}"/>
              </a:ext>
            </a:extLst>
          </p:cNvPr>
          <p:cNvSpPr/>
          <p:nvPr/>
        </p:nvSpPr>
        <p:spPr>
          <a:xfrm>
            <a:off x="4396873" y="164218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BE69F0-B4F3-4D6B-AD8E-0C1628AC2F4D}"/>
              </a:ext>
            </a:extLst>
          </p:cNvPr>
          <p:cNvSpPr/>
          <p:nvPr/>
        </p:nvSpPr>
        <p:spPr>
          <a:xfrm>
            <a:off x="914400" y="5085556"/>
            <a:ext cx="1219200" cy="629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>
            <a:cxnSpLocks/>
          </p:cNvCxnSpPr>
          <p:nvPr/>
        </p:nvCxnSpPr>
        <p:spPr>
          <a:xfrm flipV="1">
            <a:off x="2133600" y="4153676"/>
            <a:ext cx="2209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r>
              <a:rPr lang="en-US" dirty="0">
                <a:solidFill>
                  <a:srgbClr val="FF0000"/>
                </a:solidFill>
              </a:rPr>
              <a:t>::gather</a:t>
            </a:r>
            <a:r>
              <a:rPr lang="en-US" dirty="0"/>
              <a:t>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</a:t>
            </a:r>
            <a:r>
              <a:rPr lang="en-US" sz="2800" dirty="0">
                <a:solidFill>
                  <a:srgbClr val="FF0000"/>
                </a:solidFill>
              </a:rPr>
              <a:t>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Vectors</a:t>
            </a:r>
            <a:r>
              <a:rPr lang="en-US" sz="2400" dirty="0"/>
              <a:t> in this plot show the original data variables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Points</a:t>
            </a:r>
            <a:r>
              <a:rPr lang="en-US" sz="2400" dirty="0"/>
              <a:t>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E78-6FAE-4E5E-8F17-7327726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DA970-1FD8-4E45-B4FA-654A5A214C50}"/>
              </a:ext>
            </a:extLst>
          </p:cNvPr>
          <p:cNvSpPr txBox="1"/>
          <p:nvPr/>
        </p:nvSpPr>
        <p:spPr>
          <a:xfrm>
            <a:off x="304800" y="11430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is the direction along which points have max.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Equivalently, the perp. deviations from the line have min. residual 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2009-E164-4984-B302-A408A1C75D38}"/>
              </a:ext>
            </a:extLst>
          </p:cNvPr>
          <p:cNvSpPr txBox="1"/>
          <p:nvPr/>
        </p:nvSpPr>
        <p:spPr>
          <a:xfrm>
            <a:off x="304800" y="2438400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each </a:t>
            </a:r>
            <a:r>
              <a:rPr lang="en-US" dirty="0" err="1"/>
              <a:t>pt</a:t>
            </a:r>
            <a:r>
              <a:rPr lang="en-US" dirty="0"/>
              <a:t> connected to a possible PC1 line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~ deviation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Forces balance, naturally seek the min. residual SS position.</a:t>
            </a:r>
          </a:p>
          <a:p>
            <a:endParaRPr lang="en-US" dirty="0"/>
          </a:p>
          <a:p>
            <a:r>
              <a:rPr lang="en-US" dirty="0"/>
              <a:t>Voila, QED!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visual proof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1715E8-C30E-4100-A80A-BB4C49CC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61" y="2438400"/>
            <a:ext cx="483335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solidFill>
                  <a:srgbClr val="FF0000"/>
                </a:solidFill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</a:t>
            </a:r>
            <a:r>
              <a:rPr lang="en-US" sz="1600" dirty="0">
                <a:solidFill>
                  <a:srgbClr val="FF0000"/>
                </a:solidFill>
              </a:rPr>
              <a:t>negatively</a:t>
            </a:r>
            <a:r>
              <a:rPr lang="en-US" sz="1600" dirty="0"/>
              <a:t>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</a:t>
            </a:r>
            <a:r>
              <a:rPr lang="en-US" sz="1600" dirty="0">
                <a:solidFill>
                  <a:srgbClr val="FF0000"/>
                </a:solidFill>
              </a:rPr>
              <a:t>positively</a:t>
            </a:r>
            <a:r>
              <a:rPr lang="en-US" sz="1600" dirty="0"/>
              <a:t>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79B-C55E-4929-BA53-124BE672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4F820-9DAA-47F8-A2E1-96D17F6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D15EE-57FF-4E0C-A8CD-F4EC60F956ED}"/>
              </a:ext>
            </a:extLst>
          </p:cNvPr>
          <p:cNvGrpSpPr/>
          <p:nvPr/>
        </p:nvGrpSpPr>
        <p:grpSpPr>
          <a:xfrm>
            <a:off x="504326" y="2147048"/>
            <a:ext cx="4067674" cy="3556284"/>
            <a:chOff x="504326" y="2147048"/>
            <a:chExt cx="4067674" cy="355628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E3EBB4-327A-4F28-ADDB-B6B91F95A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2286000"/>
              <a:ext cx="0" cy="297180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1B82A-FDEE-48C3-81C6-4B6CCC95012B}"/>
                </a:ext>
              </a:extLst>
            </p:cNvPr>
            <p:cNvCxnSpPr/>
            <p:nvPr/>
          </p:nvCxnSpPr>
          <p:spPr>
            <a:xfrm>
              <a:off x="990600" y="5257800"/>
              <a:ext cx="335280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06F0E5-4EEB-473B-AEA2-F7A1362311B8}"/>
                </a:ext>
              </a:extLst>
            </p:cNvPr>
            <p:cNvSpPr/>
            <p:nvPr/>
          </p:nvSpPr>
          <p:spPr>
            <a:xfrm rot="18793596">
              <a:off x="1121123" y="4383169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9AB030-1990-4FDE-A08C-47975220EAE3}"/>
                </a:ext>
              </a:extLst>
            </p:cNvPr>
            <p:cNvSpPr/>
            <p:nvPr/>
          </p:nvSpPr>
          <p:spPr>
            <a:xfrm rot="18899384">
              <a:off x="2083616" y="3695586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8FD67-04C6-496E-91CD-EE95497C0BB4}"/>
                </a:ext>
              </a:extLst>
            </p:cNvPr>
            <p:cNvSpPr/>
            <p:nvPr/>
          </p:nvSpPr>
          <p:spPr>
            <a:xfrm rot="18793596">
              <a:off x="2753778" y="2747275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E1EEA-44CF-4AF0-ADE2-6EA387FAAE1F}"/>
                </a:ext>
              </a:extLst>
            </p:cNvPr>
            <p:cNvSpPr txBox="1"/>
            <p:nvPr/>
          </p:nvSpPr>
          <p:spPr>
            <a:xfrm>
              <a:off x="4038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4CB732-39BB-4DB8-A30E-7F203EE0B167}"/>
                </a:ext>
              </a:extLst>
            </p:cNvPr>
            <p:cNvSpPr/>
            <p:nvPr/>
          </p:nvSpPr>
          <p:spPr>
            <a:xfrm>
              <a:off x="504326" y="214704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2DC268-B094-4230-9E7C-6B7C05DBD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776" y="2954073"/>
              <a:ext cx="1668428" cy="176236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A18A12-1F7E-4AE8-B360-18902A828844}"/>
                </a:ext>
              </a:extLst>
            </p:cNvPr>
            <p:cNvCxnSpPr/>
            <p:nvPr/>
          </p:nvCxnSpPr>
          <p:spPr>
            <a:xfrm flipH="1" flipV="1">
              <a:off x="2362200" y="3706584"/>
              <a:ext cx="304800" cy="2286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9DE9B5-B093-439C-9B8D-2FB3598D651E}"/>
              </a:ext>
            </a:extLst>
          </p:cNvPr>
          <p:cNvGrpSpPr/>
          <p:nvPr/>
        </p:nvGrpSpPr>
        <p:grpSpPr>
          <a:xfrm>
            <a:off x="4426020" y="2147048"/>
            <a:ext cx="4067674" cy="3556284"/>
            <a:chOff x="4426020" y="2147048"/>
            <a:chExt cx="4067674" cy="35562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AFDBC9-8AB0-4567-A70E-6E9A78A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294" y="2286000"/>
              <a:ext cx="0" cy="297180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F6D0A5-1076-4A55-AB59-D52DA622147C}"/>
                </a:ext>
              </a:extLst>
            </p:cNvPr>
            <p:cNvCxnSpPr/>
            <p:nvPr/>
          </p:nvCxnSpPr>
          <p:spPr>
            <a:xfrm>
              <a:off x="4912294" y="5257800"/>
              <a:ext cx="335280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04D89D-E5D2-43AB-A79A-7E729225A003}"/>
                </a:ext>
              </a:extLst>
            </p:cNvPr>
            <p:cNvSpPr/>
            <p:nvPr/>
          </p:nvSpPr>
          <p:spPr>
            <a:xfrm rot="18793596">
              <a:off x="5042817" y="4383169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A9599B-9E1D-436D-9680-E4449F15BC4D}"/>
                </a:ext>
              </a:extLst>
            </p:cNvPr>
            <p:cNvSpPr/>
            <p:nvPr/>
          </p:nvSpPr>
          <p:spPr>
            <a:xfrm rot="18899384">
              <a:off x="6848932" y="3502547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FF20D7-4E5E-48C3-9172-49E3DA4FEA63}"/>
                </a:ext>
              </a:extLst>
            </p:cNvPr>
            <p:cNvSpPr/>
            <p:nvPr/>
          </p:nvSpPr>
          <p:spPr>
            <a:xfrm rot="18793596">
              <a:off x="5181390" y="2703825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8E3CA-9DE2-44E0-A41E-FB71059FBE3C}"/>
                </a:ext>
              </a:extLst>
            </p:cNvPr>
            <p:cNvSpPr txBox="1"/>
            <p:nvPr/>
          </p:nvSpPr>
          <p:spPr>
            <a:xfrm>
              <a:off x="7960294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630A0-C2E9-44D9-9FE4-08491AE8C3FE}"/>
                </a:ext>
              </a:extLst>
            </p:cNvPr>
            <p:cNvSpPr/>
            <p:nvPr/>
          </p:nvSpPr>
          <p:spPr>
            <a:xfrm>
              <a:off x="4426020" y="214704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6575DC-B818-4BE1-A39E-7322E5600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608" y="2929213"/>
              <a:ext cx="1729022" cy="15547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CA5522-8F17-4CDC-9AA5-4F8BC5D09D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716" y="3183690"/>
              <a:ext cx="927395" cy="85847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DCDFF7-C31D-4C6D-B683-8002CD0BDD84}"/>
              </a:ext>
            </a:extLst>
          </p:cNvPr>
          <p:cNvSpPr txBox="1"/>
          <p:nvPr/>
        </p:nvSpPr>
        <p:spPr>
          <a:xfrm>
            <a:off x="887764" y="1295400"/>
            <a:ext cx="34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on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are nearly perfectly correlated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56F74-8207-4F53-B876-3E0504406669}"/>
              </a:ext>
            </a:extLst>
          </p:cNvPr>
          <p:cNvSpPr txBox="1"/>
          <p:nvPr/>
        </p:nvSpPr>
        <p:spPr>
          <a:xfrm>
            <a:off x="4913849" y="1295400"/>
            <a:ext cx="34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on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have a low correlation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C2EE8-3A6C-47B4-8DE0-B6F8E0B0E825}"/>
              </a:ext>
            </a:extLst>
          </p:cNvPr>
          <p:cNvSpPr txBox="1"/>
          <p:nvPr/>
        </p:nvSpPr>
        <p:spPr>
          <a:xfrm>
            <a:off x="887764" y="5867400"/>
            <a:ext cx="360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 dimension required to understand the group effect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7EEA95-AA93-4D3B-B555-D7FA325CC668}"/>
              </a:ext>
            </a:extLst>
          </p:cNvPr>
          <p:cNvSpPr txBox="1"/>
          <p:nvPr/>
        </p:nvSpPr>
        <p:spPr>
          <a:xfrm>
            <a:off x="5032237" y="5867400"/>
            <a:ext cx="34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different aspects are reflected in group means</a:t>
            </a:r>
          </a:p>
        </p:txBody>
      </p:sp>
    </p:spTree>
    <p:extLst>
      <p:ext uri="{BB962C8B-B14F-4D97-AF65-F5344CB8AC3E}">
        <p14:creationId xmlns:p14="http://schemas.microsoft.com/office/powerpoint/2010/main" val="36939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pPr lvl="1"/>
            <a:r>
              <a:rPr lang="en-US" sz="2000" dirty="0"/>
              <a:t>Indicates </a:t>
            </a:r>
            <a:r>
              <a:rPr lang="en-US" sz="2000" dirty="0">
                <a:solidFill>
                  <a:srgbClr val="FF0000"/>
                </a:solidFill>
              </a:rPr>
              <a:t># of dimensions </a:t>
            </a:r>
            <a:r>
              <a:rPr lang="en-US" sz="2000" dirty="0"/>
              <a:t>of responses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pPr lvl="1"/>
            <a:r>
              <a:rPr lang="en-US" sz="2000" dirty="0"/>
              <a:t>MANOVA: shows how groups differ in these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</a:t>
            </a:r>
            <a:r>
              <a:rPr lang="en-US" sz="2000" dirty="0">
                <a:solidFill>
                  <a:srgbClr val="FF0000"/>
                </a:solidFill>
              </a:rPr>
              <a:t>between-group variance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50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9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0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1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62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63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64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5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6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7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8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69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0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/>
              <a:t>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9B35AC-768F-453C-B273-C3AF494D47D0}"/>
              </a:ext>
            </a:extLst>
          </p:cNvPr>
          <p:cNvSpPr txBox="1"/>
          <p:nvPr/>
        </p:nvSpPr>
        <p:spPr>
          <a:xfrm>
            <a:off x="4038600" y="5638800"/>
            <a:ext cx="16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mean square </a:t>
            </a:r>
            <a:r>
              <a:rPr lang="en-US" sz="1600" dirty="0"/>
              <a:t>is a variance estimate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B5452-B4B9-476E-A010-9DC6B479AF07}"/>
              </a:ext>
            </a:extLst>
          </p:cNvPr>
          <p:cNvCxnSpPr/>
          <p:nvPr/>
        </p:nvCxnSpPr>
        <p:spPr>
          <a:xfrm flipV="1">
            <a:off x="4191000" y="5368925"/>
            <a:ext cx="0" cy="2698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121-1F9B-4745-8630-2B1C4A72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E8FC-8CF6-4A56-9F52-8AC68E8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07DEC4B-BE7E-445C-895F-4786D674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829"/>
            <a:ext cx="9144000" cy="281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C14B1-2FA7-4B82-A001-10784BFDBDE1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Regression variance             +    Residual variance</a:t>
            </a:r>
            <a:endParaRPr lang="en-US" b="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2D91B8-7555-4751-9DAB-A0AB142A6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9814"/>
              </p:ext>
            </p:extLst>
          </p:nvPr>
        </p:nvGraphicFramePr>
        <p:xfrm>
          <a:off x="950172" y="1780188"/>
          <a:ext cx="1287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4" imgW="698400" imgH="241200" progId="Equation.DSMT4">
                  <p:embed/>
                </p:oleObj>
              </mc:Choice>
              <mc:Fallback>
                <p:oleObj name="Equation" r:id="rId4" imgW="69840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172" y="1780188"/>
                        <a:ext cx="128746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E7C3E41-D80C-4EB6-9C36-693F70B34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58777"/>
              </p:ext>
            </p:extLst>
          </p:nvPr>
        </p:nvGraphicFramePr>
        <p:xfrm>
          <a:off x="3901754" y="1781267"/>
          <a:ext cx="1350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1754" y="1781267"/>
                        <a:ext cx="13509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8C57778-A53C-4B4E-B446-0AB75759B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46600"/>
              </p:ext>
            </p:extLst>
          </p:nvPr>
        </p:nvGraphicFramePr>
        <p:xfrm>
          <a:off x="6707157" y="1781267"/>
          <a:ext cx="1400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7157" y="1781267"/>
                        <a:ext cx="14001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D8B201-8136-4B2C-BF6C-8A674CC65B84}"/>
              </a:ext>
            </a:extLst>
          </p:cNvPr>
          <p:cNvSpPr txBox="1"/>
          <p:nvPr/>
        </p:nvSpPr>
        <p:spPr>
          <a:xfrm>
            <a:off x="457200" y="5715000"/>
            <a:ext cx="82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fitted regression line (</a:t>
            </a:r>
            <a:r>
              <a:rPr lang="el-GR" dirty="0"/>
              <a:t>β</a:t>
            </a:r>
            <a:r>
              <a:rPr lang="en-US" dirty="0"/>
              <a:t> = b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̂</a:t>
            </a:r>
            <a:r>
              <a:rPr lang="en-US" dirty="0"/>
              <a:t>)  than the flat line </a:t>
            </a:r>
            <a:r>
              <a:rPr lang="en-US" b="1" dirty="0"/>
              <a:t>(</a:t>
            </a:r>
            <a:r>
              <a:rPr lang="el-GR" dirty="0"/>
              <a:t>β</a:t>
            </a:r>
            <a:r>
              <a:rPr lang="en-US" dirty="0"/>
              <a:t> = 0</a:t>
            </a:r>
            <a:r>
              <a:rPr lang="en-US" b="1" dirty="0"/>
              <a:t>) ?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18FFBF-3DEC-4250-8EAC-37A08301C99B}"/>
                  </a:ext>
                </a:extLst>
              </p:cNvPr>
              <p:cNvSpPr txBox="1"/>
              <p:nvPr/>
            </p:nvSpPr>
            <p:spPr>
              <a:xfrm>
                <a:off x="-51305" y="3840275"/>
                <a:ext cx="524056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18FFBF-3DEC-4250-8EAC-37A08301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05" y="3840275"/>
                <a:ext cx="52405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E535E4-5DE9-46A7-A888-7199D8701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2473"/>
              </p:ext>
            </p:extLst>
          </p:nvPr>
        </p:nvGraphicFramePr>
        <p:xfrm>
          <a:off x="524056" y="3699251"/>
          <a:ext cx="69249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056" y="3699251"/>
                        <a:ext cx="692498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C0CDD2-73BF-4647-93F0-77B2F37DF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95044"/>
              </p:ext>
            </p:extLst>
          </p:nvPr>
        </p:nvGraphicFramePr>
        <p:xfrm>
          <a:off x="3505200" y="3664626"/>
          <a:ext cx="692498" cy="43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5200" y="3664626"/>
                        <a:ext cx="692498" cy="43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2A498E-267F-426A-9268-53EDCA728CAC}"/>
              </a:ext>
            </a:extLst>
          </p:cNvPr>
          <p:cNvCxnSpPr>
            <a:cxnSpLocks/>
          </p:cNvCxnSpPr>
          <p:nvPr/>
        </p:nvCxnSpPr>
        <p:spPr>
          <a:xfrm rot="-2700000">
            <a:off x="3070319" y="4083710"/>
            <a:ext cx="3048000" cy="0"/>
          </a:xfrm>
          <a:prstGeom prst="line">
            <a:avLst/>
          </a:prstGeom>
          <a:ln w="4445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4245FCB-4499-4FC6-B27A-A7973A2F3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8" y="2408972"/>
            <a:ext cx="3142313" cy="27432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6A7A9F8C-194F-4B66-BD14-9BE05DE89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01" y="2407680"/>
            <a:ext cx="2984422" cy="2743200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1040F6-2133-47E5-A6AA-AE98730A11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64" y="2411630"/>
            <a:ext cx="2827867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F9B152-BAC1-4E11-B096-205AB52BA72A}"/>
              </a:ext>
            </a:extLst>
          </p:cNvPr>
          <p:cNvSpPr txBox="1"/>
          <p:nvPr/>
        </p:nvSpPr>
        <p:spPr>
          <a:xfrm>
            <a:off x="533400" y="5817641"/>
            <a:ext cx="81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groups model than the model ignoring groups?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51767-7508-4E73-B3F8-6284E2FF6202}"/>
              </a:ext>
            </a:extLst>
          </p:cNvPr>
          <p:cNvCxnSpPr/>
          <p:nvPr/>
        </p:nvCxnSpPr>
        <p:spPr>
          <a:xfrm>
            <a:off x="3581400" y="3505200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99EA7-7165-4826-B564-EE0312A4F12E}"/>
              </a:ext>
            </a:extLst>
          </p:cNvPr>
          <p:cNvCxnSpPr/>
          <p:nvPr/>
        </p:nvCxnSpPr>
        <p:spPr>
          <a:xfrm>
            <a:off x="4495800" y="3509865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5B0E24-0067-4DA6-8696-AEA14B21DFEA}"/>
              </a:ext>
            </a:extLst>
          </p:cNvPr>
          <p:cNvCxnSpPr/>
          <p:nvPr/>
        </p:nvCxnSpPr>
        <p:spPr>
          <a:xfrm>
            <a:off x="5313564" y="4229876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>
                <a:solidFill>
                  <a:prstClr val="black"/>
                </a:solidFill>
              </a:rPr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>
                <a:solidFill>
                  <a:prstClr val="black"/>
                </a:solidFill>
              </a:rPr>
              <a:t>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44475</TotalTime>
  <Words>3952</Words>
  <Application>Microsoft Office PowerPoint</Application>
  <PresentationFormat>On-screen Show (4:3)</PresentationFormat>
  <Paragraphs>580</Paragraphs>
  <Slides>50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Cambria Math</vt:lpstr>
      <vt:lpstr>SAS Monospace</vt:lpstr>
      <vt:lpstr>Lucida Sans Typewriter</vt:lpstr>
      <vt:lpstr>Calibri</vt:lpstr>
      <vt:lpstr>Arial Unicode MS</vt:lpstr>
      <vt:lpstr>Lucida Console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Response dimensions</vt:lpstr>
      <vt:lpstr>GLM: the design matrix (X)</vt:lpstr>
      <vt:lpstr>Univariate linear model</vt:lpstr>
      <vt:lpstr>Regression: Visualizing SST = SSH + SSE</vt:lpstr>
      <vt:lpstr>ANOVA: 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Follow along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 animation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295</cp:revision>
  <dcterms:created xsi:type="dcterms:W3CDTF">2020-08-24T13:25:42Z</dcterms:created>
  <dcterms:modified xsi:type="dcterms:W3CDTF">2021-11-03T16:10:09Z</dcterms:modified>
</cp:coreProperties>
</file>