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88" r:id="rId4"/>
    <p:sldId id="293" r:id="rId5"/>
    <p:sldId id="289" r:id="rId6"/>
    <p:sldId id="326" r:id="rId7"/>
    <p:sldId id="290" r:id="rId8"/>
    <p:sldId id="328" r:id="rId9"/>
    <p:sldId id="331" r:id="rId10"/>
    <p:sldId id="291" r:id="rId11"/>
    <p:sldId id="292" r:id="rId12"/>
    <p:sldId id="294" r:id="rId13"/>
    <p:sldId id="295" r:id="rId14"/>
    <p:sldId id="300" r:id="rId15"/>
    <p:sldId id="301" r:id="rId16"/>
    <p:sldId id="296" r:id="rId17"/>
    <p:sldId id="297" r:id="rId18"/>
    <p:sldId id="298" r:id="rId19"/>
    <p:sldId id="302" r:id="rId20"/>
    <p:sldId id="299" r:id="rId21"/>
    <p:sldId id="303" r:id="rId22"/>
    <p:sldId id="304" r:id="rId23"/>
    <p:sldId id="305" r:id="rId24"/>
    <p:sldId id="306" r:id="rId25"/>
    <p:sldId id="307" r:id="rId26"/>
    <p:sldId id="309" r:id="rId27"/>
    <p:sldId id="310" r:id="rId28"/>
    <p:sldId id="311" r:id="rId29"/>
    <p:sldId id="308" r:id="rId30"/>
    <p:sldId id="312" r:id="rId31"/>
    <p:sldId id="313" r:id="rId32"/>
    <p:sldId id="314" r:id="rId33"/>
    <p:sldId id="315" r:id="rId34"/>
    <p:sldId id="317" r:id="rId35"/>
    <p:sldId id="316" r:id="rId36"/>
    <p:sldId id="318" r:id="rId37"/>
    <p:sldId id="319" r:id="rId38"/>
    <p:sldId id="320" r:id="rId39"/>
    <p:sldId id="321" r:id="rId40"/>
    <p:sldId id="325" r:id="rId41"/>
    <p:sldId id="322" r:id="rId42"/>
    <p:sldId id="324" r:id="rId43"/>
    <p:sldId id="323" r:id="rId44"/>
    <p:sldId id="287" r:id="rId45"/>
    <p:sldId id="327" r:id="rId46"/>
    <p:sldId id="33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326"/>
            <p14:sldId id="290"/>
            <p14:sldId id="328"/>
          </p14:sldIdLst>
        </p14:section>
        <p14:section name="DataEllipse" id="{A0BC2DC1-FD13-4F9B-A091-A9DC41189B3B}">
          <p14:sldIdLst>
            <p14:sldId id="331"/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>
        <p:scale>
          <a:sx n="100" d="100"/>
          <a:sy n="100" d="100"/>
        </p:scale>
        <p:origin x="-120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7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png"/><Relationship Id="rId11" Type="http://schemas.openxmlformats.org/officeDocument/2006/relationships/image" Target="../media/image22.wmf"/><Relationship Id="rId5" Type="http://schemas.openxmlformats.org/officeDocument/2006/relationships/image" Target="../media/image29.png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wmf"/><Relationship Id="rId4" Type="http://schemas.openxmlformats.org/officeDocument/2006/relationships/image" Target="../media/image28.png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4.png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March, 2021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 </a:t>
            </a:r>
            <a:r>
              <a:rPr lang="en-US" sz="2400" dirty="0"/>
              <a:t>centered at    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20329"/>
              </p:ext>
            </p:extLst>
          </p:nvPr>
        </p:nvGraphicFramePr>
        <p:xfrm>
          <a:off x="14097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7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7FC047F-2519-46AB-B339-7F91BF88F916}"/>
              </a:ext>
            </a:extLst>
          </p:cNvPr>
          <p:cNvSpPr/>
          <p:nvPr/>
        </p:nvSpPr>
        <p:spPr>
          <a:xfrm>
            <a:off x="6561672" y="3266369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or,    </a:t>
            </a:r>
            <a:r>
              <a:rPr lang="en-US" sz="2400" dirty="0"/>
              <a:t>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b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 c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DC8F5FA-BC82-45E9-8D28-7629BD8C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48590"/>
              </p:ext>
            </p:extLst>
          </p:nvPr>
        </p:nvGraphicFramePr>
        <p:xfrm>
          <a:off x="6448440" y="2676525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440" y="2676525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robust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</a:t>
            </a:r>
            <a:r>
              <a:rPr lang="en-US" dirty="0">
                <a:solidFill>
                  <a:srgbClr val="FF0000"/>
                </a:solidFill>
              </a:rPr>
              <a:t>pooling strength</a:t>
            </a:r>
            <a:r>
              <a:rPr lang="en-US" dirty="0"/>
              <a:t>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  <a:p>
            <a:r>
              <a:rPr lang="en-US" sz="1200" dirty="0"/>
              <a:t>(</a:t>
            </a:r>
            <a:r>
              <a:rPr lang="en-US" sz="1200" dirty="0" err="1"/>
              <a:t>gp</a:t>
            </a:r>
            <a:r>
              <a:rPr lang="en-US" sz="1200" dirty="0"/>
              <a:t> means)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784F65C-FE98-460D-BC76-73AC6D915D96}"/>
              </a:ext>
            </a:extLst>
          </p:cNvPr>
          <p:cNvSpPr>
            <a:spLocks noChangeAspect="1"/>
          </p:cNvSpPr>
          <p:nvPr/>
        </p:nvSpPr>
        <p:spPr>
          <a:xfrm>
            <a:off x="5886374" y="1645999"/>
            <a:ext cx="590702" cy="594201"/>
          </a:xfrm>
          <a:prstGeom prst="flowChartConnector">
            <a:avLst/>
          </a:prstGeom>
          <a:solidFill>
            <a:schemeClr val="tx2">
              <a:lumMod val="20000"/>
              <a:lumOff val="80000"/>
              <a:alpha val="20000"/>
            </a:schemeClr>
          </a:solidFill>
          <a:ln>
            <a:solidFill>
              <a:schemeClr val="accent1">
                <a:shade val="50000"/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7054BEF-17C4-42CD-BD3C-F07E37ED3804}"/>
              </a:ext>
            </a:extLst>
          </p:cNvPr>
          <p:cNvSpPr>
            <a:spLocks noChangeAspect="1"/>
          </p:cNvSpPr>
          <p:nvPr/>
        </p:nvSpPr>
        <p:spPr>
          <a:xfrm>
            <a:off x="6553200" y="2982199"/>
            <a:ext cx="590702" cy="594201"/>
          </a:xfrm>
          <a:prstGeom prst="flowChartConnector">
            <a:avLst/>
          </a:prstGeom>
          <a:solidFill>
            <a:srgbClr val="00B050">
              <a:alpha val="20000"/>
            </a:srgbClr>
          </a:solidFill>
          <a:ln>
            <a:solidFill>
              <a:srgbClr val="00B05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2057400"/>
            <a:ext cx="2203383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length.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regressors: age, income, education</a:t>
            </a:r>
          </a:p>
          <a:p>
            <a:pPr lvl="1"/>
            <a:r>
              <a:rPr lang="en-US" altLang="en-US" sz="1800" dirty="0"/>
              <a:t>Transformed regressors: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 +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&amp;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interpretation, not seen in 2D views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9D6B-0960-4FD1-846F-2AD1C27F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MANOVA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30F75-5E42-4283-B1AC-12216C1A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D9ECE-DB78-4AC0-BF2A-B8EAAD644B50}"/>
              </a:ext>
            </a:extLst>
          </p:cNvPr>
          <p:cNvGrpSpPr/>
          <p:nvPr/>
        </p:nvGrpSpPr>
        <p:grpSpPr>
          <a:xfrm>
            <a:off x="457200" y="1198453"/>
            <a:ext cx="2753642" cy="2956545"/>
            <a:chOff x="762000" y="1828800"/>
            <a:chExt cx="2743200" cy="3150769"/>
          </a:xfrm>
        </p:grpSpPr>
        <p:pic>
          <p:nvPicPr>
            <p:cNvPr id="5" name="Picture 2" descr="C:\Dropbox\Documents\Presentations\SORA-TABA\fig\mathscore-data.png">
              <a:extLst>
                <a:ext uri="{FF2B5EF4-FFF2-40B4-BE49-F238E27FC236}">
                  <a16:creationId xmlns:a16="http://schemas.microsoft.com/office/drawing/2014/main" id="{8E26F8EB-4C98-4A51-9205-886DFD3D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2236369"/>
              <a:ext cx="274320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14F1FB-0FDB-4577-8F26-7A004A898CBD}"/>
                </a:ext>
              </a:extLst>
            </p:cNvPr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F8C975-C04A-402D-92AC-32FDFBA892BD}"/>
              </a:ext>
            </a:extLst>
          </p:cNvPr>
          <p:cNvGrpSpPr/>
          <p:nvPr/>
        </p:nvGrpSpPr>
        <p:grpSpPr>
          <a:xfrm>
            <a:off x="3429002" y="4154998"/>
            <a:ext cx="2514600" cy="2514600"/>
            <a:chOff x="3429002" y="4154998"/>
            <a:chExt cx="2514600" cy="2514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B2453-E464-4F14-98C6-F0F5C9355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2" y="4154998"/>
              <a:ext cx="2514600" cy="25146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7A639A-67E6-4D53-AA35-5A0B4DE4529F}"/>
                </a:ext>
              </a:extLst>
            </p:cNvPr>
            <p:cNvSpPr/>
            <p:nvPr/>
          </p:nvSpPr>
          <p:spPr>
            <a:xfrm>
              <a:off x="4229100" y="4452639"/>
              <a:ext cx="685800" cy="685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BCD38-688B-412C-90AF-A1E2DED0ACFF}"/>
                </a:ext>
              </a:extLst>
            </p:cNvPr>
            <p:cNvSpPr/>
            <p:nvPr/>
          </p:nvSpPr>
          <p:spPr>
            <a:xfrm>
              <a:off x="4710442" y="5436080"/>
              <a:ext cx="685800" cy="6858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4571F4-7333-4F9B-92C9-FB93EDEA804F}"/>
              </a:ext>
            </a:extLst>
          </p:cNvPr>
          <p:cNvGrpSpPr/>
          <p:nvPr/>
        </p:nvGrpSpPr>
        <p:grpSpPr>
          <a:xfrm>
            <a:off x="3238854" y="1209627"/>
            <a:ext cx="2933346" cy="2859307"/>
            <a:chOff x="4648200" y="1704280"/>
            <a:chExt cx="3657600" cy="4136994"/>
          </a:xfrm>
        </p:grpSpPr>
        <p:pic>
          <p:nvPicPr>
            <p:cNvPr id="17" name="Picture 3" descr="C:\Dropbox\Documents\Presentations\SORA-TABA\fig\mathscore-data-ellipses.png">
              <a:extLst>
                <a:ext uri="{FF2B5EF4-FFF2-40B4-BE49-F238E27FC236}">
                  <a16:creationId xmlns:a16="http://schemas.microsoft.com/office/drawing/2014/main" id="{86EA1D4D-1434-40D5-BA49-48A1CF5064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D0DA-696C-4575-8B24-8D3AD672C756}"/>
                </a:ext>
              </a:extLst>
            </p:cNvPr>
            <p:cNvSpPr txBox="1"/>
            <p:nvPr/>
          </p:nvSpPr>
          <p:spPr>
            <a:xfrm>
              <a:off x="5181600" y="1704280"/>
              <a:ext cx="220980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D88FAC-A4F3-49DD-9376-70C021A46E5B}"/>
              </a:ext>
            </a:extLst>
          </p:cNvPr>
          <p:cNvGrpSpPr/>
          <p:nvPr/>
        </p:nvGrpSpPr>
        <p:grpSpPr>
          <a:xfrm>
            <a:off x="6553200" y="1267468"/>
            <a:ext cx="2667000" cy="2624554"/>
            <a:chOff x="6553200" y="1267468"/>
            <a:chExt cx="2667000" cy="26245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5EC1A-1EF7-47C9-A999-3CE6523E1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606022"/>
              <a:ext cx="2286000" cy="228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56B6-A18D-472A-A313-8966523B28E5}"/>
                </a:ext>
              </a:extLst>
            </p:cNvPr>
            <p:cNvSpPr txBox="1"/>
            <p:nvPr/>
          </p:nvSpPr>
          <p:spPr>
            <a:xfrm>
              <a:off x="6618638" y="1267468"/>
              <a:ext cx="2601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SSP</a:t>
              </a:r>
              <a:r>
                <a:rPr lang="en-US" sz="1600" baseline="-25000" dirty="0"/>
                <a:t>E</a:t>
              </a:r>
              <a:r>
                <a:rPr lang="en-US" sz="1600" dirty="0"/>
                <a:t> = pooled w/in group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BBDC40-17F1-4528-8EBE-311EFF4D072E}"/>
              </a:ext>
            </a:extLst>
          </p:cNvPr>
          <p:cNvSpPr txBox="1"/>
          <p:nvPr/>
        </p:nvSpPr>
        <p:spPr>
          <a:xfrm>
            <a:off x="1936721" y="4568008"/>
            <a:ext cx="168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SSP</a:t>
            </a:r>
            <a:r>
              <a:rPr lang="en-US" sz="1600" baseline="-25000" dirty="0"/>
              <a:t>H</a:t>
            </a:r>
            <a:r>
              <a:rPr lang="en-US" sz="1600" dirty="0"/>
              <a:t> = var of group means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A03BE5-3297-4508-92AC-F4F0111C4467}"/>
              </a:ext>
            </a:extLst>
          </p:cNvPr>
          <p:cNvGrpSpPr/>
          <p:nvPr/>
        </p:nvGrpSpPr>
        <p:grpSpPr>
          <a:xfrm>
            <a:off x="6313842" y="3994678"/>
            <a:ext cx="2514600" cy="2514600"/>
            <a:chOff x="6313842" y="3994678"/>
            <a:chExt cx="2514600" cy="2514600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F56945A9-06C1-4544-82E4-9A67CF6CE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842" y="3994678"/>
              <a:ext cx="2514600" cy="2514600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143AF-2E28-4C9D-B439-07D29752DDBC}"/>
                </a:ext>
              </a:extLst>
            </p:cNvPr>
            <p:cNvSpPr/>
            <p:nvPr/>
          </p:nvSpPr>
          <p:spPr>
            <a:xfrm>
              <a:off x="6961196" y="4135833"/>
              <a:ext cx="838200" cy="864349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D1476-1153-48EC-A7C5-0E717A3921EE}"/>
                </a:ext>
              </a:extLst>
            </p:cNvPr>
            <p:cNvSpPr/>
            <p:nvPr/>
          </p:nvSpPr>
          <p:spPr>
            <a:xfrm>
              <a:off x="7645484" y="5181157"/>
              <a:ext cx="838200" cy="81875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35301D-DFE8-4BE3-8239-5E3B939779D8}"/>
              </a:ext>
            </a:extLst>
          </p:cNvPr>
          <p:cNvCxnSpPr/>
          <p:nvPr/>
        </p:nvCxnSpPr>
        <p:spPr>
          <a:xfrm>
            <a:off x="2819400" y="1884379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ACD9F8-3BF1-4AE0-954C-3ADAA85FAC5D}"/>
              </a:ext>
            </a:extLst>
          </p:cNvPr>
          <p:cNvCxnSpPr/>
          <p:nvPr/>
        </p:nvCxnSpPr>
        <p:spPr>
          <a:xfrm>
            <a:off x="4038600" y="342900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E0F993-0FC4-4513-8F17-F46C82C2EE87}"/>
              </a:ext>
            </a:extLst>
          </p:cNvPr>
          <p:cNvCxnSpPr/>
          <p:nvPr/>
        </p:nvCxnSpPr>
        <p:spPr>
          <a:xfrm>
            <a:off x="5867400" y="2057400"/>
            <a:ext cx="13716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C7FD24-68AD-4FA5-A632-1AA89AFF7D47}"/>
              </a:ext>
            </a:extLst>
          </p:cNvPr>
          <p:cNvCxnSpPr/>
          <p:nvPr/>
        </p:nvCxnSpPr>
        <p:spPr>
          <a:xfrm>
            <a:off x="5194536" y="4456223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57684-DFF9-4AE4-BE08-B477D7CCE232}"/>
              </a:ext>
            </a:extLst>
          </p:cNvPr>
          <p:cNvCxnSpPr/>
          <p:nvPr/>
        </p:nvCxnSpPr>
        <p:spPr>
          <a:xfrm>
            <a:off x="6961196" y="2987040"/>
            <a:ext cx="0" cy="12192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69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40DAF-7AAB-47E9-9391-141F8E2C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16263-0BC6-4E9F-99D6-BAD007770B69}"/>
              </a:ext>
            </a:extLst>
          </p:cNvPr>
          <p:cNvGrpSpPr/>
          <p:nvPr/>
        </p:nvGrpSpPr>
        <p:grpSpPr>
          <a:xfrm>
            <a:off x="95252" y="92868"/>
            <a:ext cx="3663948" cy="3713322"/>
            <a:chOff x="1628777" y="92868"/>
            <a:chExt cx="3663948" cy="371332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C317DBD2-2837-4BEC-9755-EC60947F75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158998"/>
                </p:ext>
              </p:extLst>
            </p:nvPr>
          </p:nvGraphicFramePr>
          <p:xfrm>
            <a:off x="4648199" y="92868"/>
            <a:ext cx="629424" cy="786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7" name="Equation" r:id="rId3" imgW="203040" imgH="253800" progId="Equation.DSMT4">
                    <p:embed/>
                  </p:oleObj>
                </mc:Choice>
                <mc:Fallback>
                  <p:oleObj name="Equation" r:id="rId3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48199" y="92868"/>
                          <a:ext cx="629424" cy="7867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5F13B9A-72E2-48E0-AACE-547F1F753B9E}"/>
                </a:ext>
              </a:extLst>
            </p:cNvPr>
            <p:cNvGrpSpPr/>
            <p:nvPr/>
          </p:nvGrpSpPr>
          <p:grpSpPr>
            <a:xfrm>
              <a:off x="1628777" y="310634"/>
              <a:ext cx="3663948" cy="3495556"/>
              <a:chOff x="1628777" y="310634"/>
              <a:chExt cx="3663948" cy="3495556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B4AFF95D-FB03-4A9B-9AE6-0F65400267E2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457200" cy="457200"/>
              </a:xfrm>
              <a:prstGeom prst="mathPlus">
                <a:avLst/>
              </a:prstGeom>
              <a:solidFill>
                <a:srgbClr val="FFC000">
                  <a:alpha val="30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lus Sign 4">
                <a:extLst>
                  <a:ext uri="{FF2B5EF4-FFF2-40B4-BE49-F238E27FC236}">
                    <a16:creationId xmlns:a16="http://schemas.microsoft.com/office/drawing/2014/main" id="{BE537FFF-0157-4864-B9F5-5FBC4D3910B8}"/>
                  </a:ext>
                </a:extLst>
              </p:cNvPr>
              <p:cNvSpPr/>
              <p:nvPr/>
            </p:nvSpPr>
            <p:spPr>
              <a:xfrm>
                <a:off x="2286000" y="1447800"/>
                <a:ext cx="381000" cy="381000"/>
              </a:xfrm>
              <a:prstGeom prst="mathPlus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5A7E7A7-9754-42E5-94F5-598D10E302D7}"/>
                  </a:ext>
                </a:extLst>
              </p:cNvPr>
              <p:cNvSpPr/>
              <p:nvPr/>
            </p:nvSpPr>
            <p:spPr>
              <a:xfrm>
                <a:off x="4495800" y="438150"/>
                <a:ext cx="152400" cy="152400"/>
              </a:xfrm>
              <a:prstGeom prst="flowChartConnector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C4B0D9-E76E-4408-970A-09C996A909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1752600"/>
                <a:ext cx="1143000" cy="144780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EC1D644-1C42-45F1-8469-DAF260D07C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500" y="590550"/>
                <a:ext cx="2019300" cy="10477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8FC0C9-FECF-4D26-B1FB-E464AF90AA45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3733800" y="590550"/>
                <a:ext cx="838200" cy="2609850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21873475-797E-4866-B699-6902149F9A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880962"/>
                  </p:ext>
                </p:extLst>
              </p:nvPr>
            </p:nvGraphicFramePr>
            <p:xfrm>
              <a:off x="3733800" y="3097530"/>
              <a:ext cx="590364" cy="7086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8" name="Equation" r:id="rId5" imgW="190440" imgH="228600" progId="Equation.DSMT4">
                      <p:embed/>
                    </p:oleObj>
                  </mc:Choice>
                  <mc:Fallback>
                    <p:oleObj name="Equation" r:id="rId5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733800" y="3097530"/>
                            <a:ext cx="590364" cy="7086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9">
                <a:extLst>
                  <a:ext uri="{FF2B5EF4-FFF2-40B4-BE49-F238E27FC236}">
                    <a16:creationId xmlns:a16="http://schemas.microsoft.com/office/drawing/2014/main" id="{8ABC9730-BEBD-4F84-B42F-E245EA50E9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4144996"/>
                  </p:ext>
                </p:extLst>
              </p:nvPr>
            </p:nvGraphicFramePr>
            <p:xfrm>
              <a:off x="1628777" y="1247276"/>
              <a:ext cx="747720" cy="786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9" name="Equation" r:id="rId7" imgW="241200" imgH="253800" progId="Equation.DSMT4">
                      <p:embed/>
                    </p:oleObj>
                  </mc:Choice>
                  <mc:Fallback>
                    <p:oleObj name="Equation" r:id="rId7" imgW="24120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28777" y="1247276"/>
                            <a:ext cx="747720" cy="7867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539ABDA-5704-4138-91CB-AD5D1764ED57}"/>
                  </a:ext>
                </a:extLst>
              </p:cNvPr>
              <p:cNvGrpSpPr/>
              <p:nvPr/>
            </p:nvGrpSpPr>
            <p:grpSpPr>
              <a:xfrm>
                <a:off x="4114800" y="1548884"/>
                <a:ext cx="1177925" cy="686316"/>
                <a:chOff x="4114800" y="1548884"/>
                <a:chExt cx="1177925" cy="686316"/>
              </a:xfrm>
            </p:grpSpPr>
            <p:graphicFrame>
              <p:nvGraphicFramePr>
                <p:cNvPr id="11" name="Object 10">
                  <a:extLst>
                    <a:ext uri="{FF2B5EF4-FFF2-40B4-BE49-F238E27FC236}">
                      <a16:creationId xmlns:a16="http://schemas.microsoft.com/office/drawing/2014/main" id="{66EEE224-3339-41B4-956C-988588D3A7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306886"/>
                    </p:ext>
                  </p:extLst>
                </p:nvPr>
              </p:nvGraphicFramePr>
              <p:xfrm>
                <a:off x="4191000" y="1790700"/>
                <a:ext cx="1101725" cy="444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90" name="Equation" r:id="rId9" imgW="596880" imgH="241200" progId="Equation.DSMT4">
                        <p:embed/>
                      </p:oleObj>
                    </mc:Choice>
                    <mc:Fallback>
                      <p:oleObj name="Equation" r:id="rId9" imgW="596880" imgH="241200" progId="Equation.DSMT4">
                        <p:embed/>
                        <p:pic>
                          <p:nvPicPr>
                            <p:cNvPr id="7" name="Object 6">
                              <a:extLst>
                                <a:ext uri="{FF2B5EF4-FFF2-40B4-BE49-F238E27FC236}">
                                  <a16:creationId xmlns:a16="http://schemas.microsoft.com/office/drawing/2014/main" id="{F8681750-39B6-42B1-80B8-725FF444A0E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91000" y="1790700"/>
                              <a:ext cx="1101725" cy="4445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F8233-D711-45CA-B9DD-3E5957CD8CD7}"/>
                    </a:ext>
                  </a:extLst>
                </p:cNvPr>
                <p:cNvSpPr txBox="1"/>
                <p:nvPr/>
              </p:nvSpPr>
              <p:spPr>
                <a:xfrm>
                  <a:off x="4114800" y="154888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DEEA854-1F6D-4EA0-944B-2700C3E200E0}"/>
                  </a:ext>
                </a:extLst>
              </p:cNvPr>
              <p:cNvGrpSpPr/>
              <p:nvPr/>
            </p:nvGrpSpPr>
            <p:grpSpPr>
              <a:xfrm>
                <a:off x="1790700" y="2336265"/>
                <a:ext cx="1524000" cy="793769"/>
                <a:chOff x="1790700" y="2336265"/>
                <a:chExt cx="1524000" cy="793769"/>
              </a:xfrm>
            </p:grpSpPr>
            <p:graphicFrame>
              <p:nvGraphicFramePr>
                <p:cNvPr id="21" name="Object 20">
                  <a:extLst>
                    <a:ext uri="{FF2B5EF4-FFF2-40B4-BE49-F238E27FC236}">
                      <a16:creationId xmlns:a16="http://schemas.microsoft.com/office/drawing/2014/main" id="{81918499-4F8C-4AFA-AE24-045C207824E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35366462"/>
                    </p:ext>
                  </p:extLst>
                </p:nvPr>
              </p:nvGraphicFramePr>
              <p:xfrm>
                <a:off x="1960562" y="2336265"/>
                <a:ext cx="1203325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91" name="Equation" r:id="rId11" imgW="622080" imgH="241200" progId="Equation.DSMT4">
                        <p:embed/>
                      </p:oleObj>
                    </mc:Choice>
                    <mc:Fallback>
                      <p:oleObj name="Equation" r:id="rId11" imgW="622080" imgH="241200" progId="Equation.DSMT4">
                        <p:embed/>
                        <p:pic>
                          <p:nvPicPr>
                            <p:cNvPr id="8" name="Object 7">
                              <a:extLst>
                                <a:ext uri="{FF2B5EF4-FFF2-40B4-BE49-F238E27FC236}">
                                  <a16:creationId xmlns:a16="http://schemas.microsoft.com/office/drawing/2014/main" id="{EF554BC5-C6F6-4751-8418-73AA380DE45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0562" y="2336265"/>
                              <a:ext cx="1203325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7C957D-3C37-4623-B8C7-237F08A691FF}"/>
                    </a:ext>
                  </a:extLst>
                </p:cNvPr>
                <p:cNvSpPr txBox="1"/>
                <p:nvPr/>
              </p:nvSpPr>
              <p:spPr>
                <a:xfrm>
                  <a:off x="1790700" y="2760702"/>
                  <a:ext cx="152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Between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31A81C9-039A-48D7-B213-93AA426DDB37}"/>
                  </a:ext>
                </a:extLst>
              </p:cNvPr>
              <p:cNvGrpSpPr/>
              <p:nvPr/>
            </p:nvGrpSpPr>
            <p:grpSpPr>
              <a:xfrm>
                <a:off x="2586434" y="310634"/>
                <a:ext cx="1179512" cy="760929"/>
                <a:chOff x="2586434" y="310634"/>
                <a:chExt cx="1179512" cy="760929"/>
              </a:xfrm>
            </p:grpSpPr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7A13CA42-ED19-494D-9D97-677B4E6708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6296524"/>
                    </p:ext>
                  </p:extLst>
                </p:nvPr>
              </p:nvGraphicFramePr>
              <p:xfrm>
                <a:off x="2586434" y="604838"/>
                <a:ext cx="1179512" cy="4667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92" name="Equation" r:id="rId13" imgW="609480" imgH="241200" progId="Equation.DSMT4">
                        <p:embed/>
                      </p:oleObj>
                    </mc:Choice>
                    <mc:Fallback>
                      <p:oleObj name="Equation" r:id="rId13" imgW="609480" imgH="241200" progId="Equation.DSMT4">
                        <p:embed/>
                        <p:pic>
                          <p:nvPicPr>
                            <p:cNvPr id="9" name="Object 8">
                              <a:extLst>
                                <a:ext uri="{FF2B5EF4-FFF2-40B4-BE49-F238E27FC236}">
                                  <a16:creationId xmlns:a16="http://schemas.microsoft.com/office/drawing/2014/main" id="{7C8A0FC3-330F-4FA3-B872-CCAD0431720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6434" y="604838"/>
                              <a:ext cx="1179512" cy="4667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7D5C75B-E266-4D0C-84BD-3280437D1C8D}"/>
                    </a:ext>
                  </a:extLst>
                </p:cNvPr>
                <p:cNvSpPr txBox="1"/>
                <p:nvPr/>
              </p:nvSpPr>
              <p:spPr>
                <a:xfrm>
                  <a:off x="2604690" y="310634"/>
                  <a:ext cx="114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Within</a:t>
                  </a: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471B65-4699-44C2-839A-51DE8B0731E4}"/>
              </a:ext>
            </a:extLst>
          </p:cNvPr>
          <p:cNvGrpSpPr/>
          <p:nvPr/>
        </p:nvGrpSpPr>
        <p:grpSpPr>
          <a:xfrm>
            <a:off x="4800600" y="2802990"/>
            <a:ext cx="2271105" cy="2286000"/>
            <a:chOff x="4724409" y="2743200"/>
            <a:chExt cx="2271105" cy="2286000"/>
          </a:xfrm>
        </p:grpSpPr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4775E389-FEC7-4118-8B0A-B4708FB9AA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4788012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3" name="Equation" r:id="rId15" imgW="203040" imgH="253800" progId="Equation.DSMT4">
                    <p:embed/>
                  </p:oleObj>
                </mc:Choice>
                <mc:Fallback>
                  <p:oleObj name="Equation" r:id="rId15" imgW="203040" imgH="253800" progId="Equation.DSMT4">
                    <p:embed/>
                    <p:pic>
                      <p:nvPicPr>
                        <p:cNvPr id="19" name="Object 18">
                          <a:extLst>
                            <a:ext uri="{FF2B5EF4-FFF2-40B4-BE49-F238E27FC236}">
                              <a16:creationId xmlns:a16="http://schemas.microsoft.com/office/drawing/2014/main" id="{C317DBD2-2837-4BEC-9755-EC60947F75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616B1FC9-608F-4169-A0DB-0EF96EAC25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197CACBA-1EE3-4BD6-9C79-F5DFBD4C4E7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0CF0E4BB-8965-4E63-A636-11C8FE705091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2CBC3FB-DF55-47BA-A44E-423383B1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6CCF38D-6DFA-4FF2-B618-11F976203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1945D8-893E-415D-8C74-73B1B6D388C3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65FA0642-9A68-426F-8630-090DB88A80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524888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4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1873475-797E-4866-B699-6902149F9A8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F9AFC77A-018B-4253-A9E4-7E1303AA16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3704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5" name="Equation" r:id="rId17" imgW="241200" imgH="253800" progId="Equation.DSMT4">
                    <p:embed/>
                  </p:oleObj>
                </mc:Choice>
                <mc:Fallback>
                  <p:oleObj name="Equation" r:id="rId17" imgW="241200" imgH="25380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ABC9730-BEBD-4F84-B42F-E245EA50E9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1FD0AA-8DFC-44B0-B5F6-10EA45088A1C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6D43C740-85D2-4128-A953-587EF68848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2053167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6" name="Equation" r:id="rId18" imgW="596880" imgH="241200" progId="Equation.DSMT4">
                      <p:embed/>
                    </p:oleObj>
                  </mc:Choice>
                  <mc:Fallback>
                    <p:oleObj name="Equation" r:id="rId18" imgW="596880" imgH="241200" progId="Equation.DSMT4">
                      <p:embed/>
                      <p:pic>
                        <p:nvPicPr>
                          <p:cNvPr id="11" name="Object 10">
                            <a:extLst>
                              <a:ext uri="{FF2B5EF4-FFF2-40B4-BE49-F238E27FC236}">
                                <a16:creationId xmlns:a16="http://schemas.microsoft.com/office/drawing/2014/main" id="{66EEE224-3339-41B4-956C-988588D3A70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59775D2-78C0-499B-82F1-221F7C587F80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4C4C4F-4E66-4B44-BC8F-9206F4C0F06B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id="{9C3C4B87-E1B7-48D9-896C-393F5DDCA7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17670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7" name="Equation" r:id="rId19" imgW="622080" imgH="241200" progId="Equation.DSMT4">
                      <p:embed/>
                    </p:oleObj>
                  </mc:Choice>
                  <mc:Fallback>
                    <p:oleObj name="Equation" r:id="rId19" imgW="622080" imgH="241200" progId="Equation.DSMT4">
                      <p:embed/>
                      <p:pic>
                        <p:nvPicPr>
                          <p:cNvPr id="21" name="Object 20">
                            <a:extLst>
                              <a:ext uri="{FF2B5EF4-FFF2-40B4-BE49-F238E27FC236}">
                                <a16:creationId xmlns:a16="http://schemas.microsoft.com/office/drawing/2014/main" id="{81918499-4F8C-4AFA-AE24-045C207824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089A6A-52D6-461F-B00C-0162467890F8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7E0ADB7-8AFE-42DE-80C8-47F824AA2856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46" name="Object 45">
                <a:extLst>
                  <a:ext uri="{FF2B5EF4-FFF2-40B4-BE49-F238E27FC236}">
                    <a16:creationId xmlns:a16="http://schemas.microsoft.com/office/drawing/2014/main" id="{22C4F47D-778F-46BF-A4B0-DCA9C6101A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354166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8" name="Equation" r:id="rId20" imgW="609480" imgH="241200" progId="Equation.DSMT4">
                      <p:embed/>
                    </p:oleObj>
                  </mc:Choice>
                  <mc:Fallback>
                    <p:oleObj name="Equation" r:id="rId20" imgW="609480" imgH="241200" progId="Equation.DSMT4">
                      <p:embed/>
                      <p:pic>
                        <p:nvPicPr>
                          <p:cNvPr id="22" name="Object 21">
                            <a:extLst>
                              <a:ext uri="{FF2B5EF4-FFF2-40B4-BE49-F238E27FC236}">
                                <a16:creationId xmlns:a16="http://schemas.microsoft.com/office/drawing/2014/main" id="{7A13CA42-ED19-494D-9D97-677B4E6708C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3216EA-DF27-421C-87BF-7D3B3AFE3501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14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666"/>
              </p:ext>
            </p:extLst>
          </p:nvPr>
        </p:nvGraphicFramePr>
        <p:xfrm>
          <a:off x="2513704" y="29718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704" y="29718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EFCCA-3865-4E6F-AFC3-51BA971D0B4F}"/>
              </a:ext>
            </a:extLst>
          </p:cNvPr>
          <p:cNvSpPr txBox="1"/>
          <p:nvPr/>
        </p:nvSpPr>
        <p:spPr>
          <a:xfrm>
            <a:off x="3581400" y="278235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1026B-A322-4AFB-97D9-C4444F4AC32F}"/>
              </a:ext>
            </a:extLst>
          </p:cNvPr>
          <p:cNvSpPr txBox="1"/>
          <p:nvPr/>
        </p:nvSpPr>
        <p:spPr>
          <a:xfrm>
            <a:off x="5105400" y="278833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residuals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55A3F-A035-4073-98CC-B8472B8E5F08}"/>
              </a:ext>
            </a:extLst>
          </p:cNvPr>
          <p:cNvSpPr txBox="1"/>
          <p:nvPr/>
        </p:nvSpPr>
        <p:spPr>
          <a:xfrm>
            <a:off x="2513704" y="278235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5DC-C059-4B25-B3E7-9E52ACB7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SS</a:t>
            </a:r>
            <a:r>
              <a:rPr lang="en-US" baseline="-25000" dirty="0"/>
              <a:t>T</a:t>
            </a:r>
            <a:r>
              <a:rPr lang="en-US" dirty="0"/>
              <a:t> = SS</a:t>
            </a:r>
            <a:r>
              <a:rPr lang="en-US" baseline="-25000" dirty="0"/>
              <a:t>H</a:t>
            </a:r>
            <a:r>
              <a:rPr lang="en-US" dirty="0"/>
              <a:t> + SS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194F2-D43F-448C-9882-887224C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383FC86-D7D6-42B0-95A4-708A3CE2B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2565273"/>
            <a:ext cx="8773668" cy="2844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5D9EC-472C-4CBA-94EB-4C48055A67C5}"/>
              </a:ext>
            </a:extLst>
          </p:cNvPr>
          <p:cNvSpPr txBox="1"/>
          <p:nvPr/>
        </p:nvSpPr>
        <p:spPr>
          <a:xfrm>
            <a:off x="450028" y="131185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variance                        =     Between group variance    +    Within group variance</a:t>
            </a:r>
            <a:endParaRPr lang="en-US" b="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681750-39B6-42B1-80B8-725FF444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18153"/>
              </p:ext>
            </p:extLst>
          </p:nvPr>
        </p:nvGraphicFramePr>
        <p:xfrm>
          <a:off x="1168399" y="1854388"/>
          <a:ext cx="149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4" imgW="812520" imgH="253800" progId="Equation.DSMT4">
                  <p:embed/>
                </p:oleObj>
              </mc:Choice>
              <mc:Fallback>
                <p:oleObj name="Equation" r:id="rId4" imgW="812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8399" y="1854388"/>
                        <a:ext cx="1498600" cy="46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554BC5-C6F6-4751-8418-73AA380DE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854304"/>
              </p:ext>
            </p:extLst>
          </p:nvPr>
        </p:nvGraphicFramePr>
        <p:xfrm>
          <a:off x="3962400" y="1866534"/>
          <a:ext cx="1621627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6" imgW="838080" imgH="253800" progId="Equation.DSMT4">
                  <p:embed/>
                </p:oleObj>
              </mc:Choice>
              <mc:Fallback>
                <p:oleObj name="Equation" r:id="rId6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1866534"/>
                        <a:ext cx="1621627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C8A0FC3-330F-4FA3-B872-CCAD04317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919508"/>
              </p:ext>
            </p:extLst>
          </p:nvPr>
        </p:nvGraphicFramePr>
        <p:xfrm>
          <a:off x="6746166" y="1854388"/>
          <a:ext cx="1597056" cy="49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8" imgW="825480" imgH="253800" progId="Equation.DSMT4">
                  <p:embed/>
                </p:oleObj>
              </mc:Choice>
              <mc:Fallback>
                <p:oleObj name="Equation" r:id="rId8" imgW="825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46166" y="1854388"/>
                        <a:ext cx="1597056" cy="491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75F0DA-2218-4D7E-B504-A469EA791816}"/>
              </a:ext>
            </a:extLst>
          </p:cNvPr>
          <p:cNvSpPr txBox="1"/>
          <p:nvPr/>
        </p:nvSpPr>
        <p:spPr>
          <a:xfrm>
            <a:off x="838200" y="5238370"/>
            <a:ext cx="81206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Control       Group A       Group B           Control       Group A       Group B                Control      Group A       Group B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3C4B2-1627-4251-8CEA-87CC6EF8998A}"/>
              </a:ext>
            </a:extLst>
          </p:cNvPr>
          <p:cNvSpPr txBox="1"/>
          <p:nvPr/>
        </p:nvSpPr>
        <p:spPr>
          <a:xfrm rot="16200000">
            <a:off x="-489466" y="3833192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891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pool</a:t>
              </a:r>
              <a:r>
                <a:rPr lang="en-US" dirty="0">
                  <a:sym typeface="Symbol" panose="05050102010706020507" pitchFamily="18" charset="2"/>
                </a:rPr>
                <a:t> SSP</a:t>
              </a:r>
              <a:r>
                <a:rPr lang="en-US" baseline="-25000" dirty="0">
                  <a:sym typeface="Symbol" panose="05050102010706020507" pitchFamily="18" charset="2"/>
                </a:rPr>
                <a:t>E</a:t>
              </a:r>
              <a:endParaRPr lang="en-US" baseline="-25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6860209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4775E389-FEC7-4118-8B0A-B4708FB9AA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826601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65FA0642-9A68-426F-8630-090DB88A80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015999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name="Equation" r:id="rId12" imgW="241200" imgH="253800" progId="Equation.DSMT4">
                    <p:embed/>
                  </p:oleObj>
                </mc:Choice>
                <mc:Fallback>
                  <p:oleObj name="Equation" r:id="rId12" imgW="241200" imgH="25380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F9AFC77A-018B-4253-A9E4-7E1303AA16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43920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3" name="Equation" r:id="rId14" imgW="596880" imgH="241200" progId="Equation.DSMT4">
                      <p:embed/>
                    </p:oleObj>
                  </mc:Choice>
                  <mc:Fallback>
                    <p:oleObj name="Equation" r:id="rId14" imgW="596880" imgH="241200" progId="Equation.DSMT4">
                      <p:embed/>
                      <p:pic>
                        <p:nvPicPr>
                          <p:cNvPr id="50" name="Object 49">
                            <a:extLst>
                              <a:ext uri="{FF2B5EF4-FFF2-40B4-BE49-F238E27FC236}">
                                <a16:creationId xmlns:a16="http://schemas.microsoft.com/office/drawing/2014/main" id="{6D43C740-85D2-4128-A953-587EF68848D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3724236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4" name="Equation" r:id="rId16" imgW="622080" imgH="241200" progId="Equation.DSMT4">
                      <p:embed/>
                    </p:oleObj>
                  </mc:Choice>
                  <mc:Fallback>
                    <p:oleObj name="Equation" r:id="rId16" imgW="622080" imgH="241200" progId="Equation.DSMT4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id="{9C3C4B87-E1B7-48D9-896C-393F5DDCA70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6892853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85" name="Equation" r:id="rId18" imgW="609480" imgH="241200" progId="Equation.DSMT4">
                      <p:embed/>
                    </p:oleObj>
                  </mc:Choice>
                  <mc:Fallback>
                    <p:oleObj name="Equation" r:id="rId18" imgW="609480" imgH="241200" progId="Equation.DSMT4">
                      <p:embed/>
                      <p:pic>
                        <p:nvPicPr>
                          <p:cNvPr id="46" name="Object 45">
                            <a:extLst>
                              <a:ext uri="{FF2B5EF4-FFF2-40B4-BE49-F238E27FC236}">
                                <a16:creationId xmlns:a16="http://schemas.microsoft.com/office/drawing/2014/main" id="{22C4F47D-778F-46BF-A4B0-DCA9C6101A8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473093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40429</TotalTime>
  <Words>3652</Words>
  <Application>Microsoft Office PowerPoint</Application>
  <PresentationFormat>On-screen Show (4:3)</PresentationFormat>
  <Paragraphs>534</Paragraphs>
  <Slides>46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MathType 6.0 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Visualizing SST = SSH + SSE</vt:lpstr>
      <vt:lpstr>Multivariate linear model</vt:lpstr>
      <vt:lpstr>Visualizing SSPT = SSPH + SSPE</vt:lpstr>
      <vt:lpstr>Data ellipsoids</vt:lpstr>
      <vt:lpstr>Data ellipsoids: definitions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  <vt:lpstr>Visualizing MANOVA tests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255</cp:revision>
  <dcterms:created xsi:type="dcterms:W3CDTF">2020-08-24T13:25:42Z</dcterms:created>
  <dcterms:modified xsi:type="dcterms:W3CDTF">2021-02-06T17:40:08Z</dcterms:modified>
</cp:coreProperties>
</file>