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88" r:id="rId4"/>
    <p:sldId id="293" r:id="rId5"/>
    <p:sldId id="289" r:id="rId6"/>
    <p:sldId id="290" r:id="rId7"/>
    <p:sldId id="291" r:id="rId8"/>
    <p:sldId id="292" r:id="rId9"/>
    <p:sldId id="294" r:id="rId10"/>
    <p:sldId id="295" r:id="rId11"/>
    <p:sldId id="300" r:id="rId12"/>
    <p:sldId id="301" r:id="rId13"/>
    <p:sldId id="296" r:id="rId14"/>
    <p:sldId id="297" r:id="rId15"/>
    <p:sldId id="298" r:id="rId16"/>
    <p:sldId id="302" r:id="rId17"/>
    <p:sldId id="299" r:id="rId18"/>
    <p:sldId id="303" r:id="rId19"/>
    <p:sldId id="304" r:id="rId20"/>
    <p:sldId id="305" r:id="rId21"/>
    <p:sldId id="306" r:id="rId22"/>
    <p:sldId id="307" r:id="rId23"/>
    <p:sldId id="309" r:id="rId24"/>
    <p:sldId id="310" r:id="rId25"/>
    <p:sldId id="311" r:id="rId26"/>
    <p:sldId id="308" r:id="rId27"/>
    <p:sldId id="312" r:id="rId28"/>
    <p:sldId id="313" r:id="rId29"/>
    <p:sldId id="314" r:id="rId30"/>
    <p:sldId id="315" r:id="rId31"/>
    <p:sldId id="317" r:id="rId32"/>
    <p:sldId id="316" r:id="rId33"/>
    <p:sldId id="318" r:id="rId34"/>
    <p:sldId id="319" r:id="rId35"/>
    <p:sldId id="320" r:id="rId36"/>
    <p:sldId id="321" r:id="rId37"/>
    <p:sldId id="325" r:id="rId38"/>
    <p:sldId id="322" r:id="rId39"/>
    <p:sldId id="324" r:id="rId40"/>
    <p:sldId id="323" r:id="rId41"/>
    <p:sldId id="28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56544-646D-406F-8B13-09F19AA8DD3F}">
          <p14:sldIdLst>
            <p14:sldId id="256"/>
            <p14:sldId id="257"/>
          </p14:sldIdLst>
        </p14:section>
        <p14:section name="Intro" id="{4876BA57-46C2-4F8B-BE68-1F402F145CD4}">
          <p14:sldIdLst>
            <p14:sldId id="288"/>
            <p14:sldId id="293"/>
            <p14:sldId id="289"/>
            <p14:sldId id="290"/>
          </p14:sldIdLst>
        </p14:section>
        <p14:section name="DataEllipse" id="{A0BC2DC1-FD13-4F9B-A091-A9DC41189B3B}">
          <p14:sldIdLst>
            <p14:sldId id="291"/>
            <p14:sldId id="292"/>
            <p14:sldId id="294"/>
            <p14:sldId id="295"/>
            <p14:sldId id="300"/>
            <p14:sldId id="301"/>
            <p14:sldId id="296"/>
            <p14:sldId id="297"/>
            <p14:sldId id="298"/>
            <p14:sldId id="302"/>
            <p14:sldId id="299"/>
            <p14:sldId id="303"/>
            <p14:sldId id="304"/>
            <p14:sldId id="305"/>
            <p14:sldId id="306"/>
            <p14:sldId id="307"/>
          </p14:sldIdLst>
        </p14:section>
        <p14:section name="Penguins" id="{3201B4DD-7A03-45E1-B3C7-F9BD003685C9}">
          <p14:sldIdLst>
            <p14:sldId id="309"/>
            <p14:sldId id="310"/>
          </p14:sldIdLst>
        </p14:section>
        <p14:section name="Penguins" id="{C9EEE8E8-6A8F-430D-93BF-BCD340D7E9F8}">
          <p14:sldIdLst>
            <p14:sldId id="311"/>
            <p14:sldId id="308"/>
            <p14:sldId id="312"/>
            <p14:sldId id="313"/>
            <p14:sldId id="314"/>
            <p14:sldId id="315"/>
            <p14:sldId id="317"/>
            <p14:sldId id="316"/>
            <p14:sldId id="318"/>
            <p14:sldId id="319"/>
            <p14:sldId id="320"/>
            <p14:sldId id="321"/>
            <p14:sldId id="325"/>
            <p14:sldId id="322"/>
            <p14:sldId id="324"/>
            <p14:sldId id="323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4824" autoAdjust="0"/>
  </p:normalViewPr>
  <p:slideViewPr>
    <p:cSldViewPr>
      <p:cViewPr varScale="1">
        <p:scale>
          <a:sx n="89" d="100"/>
          <a:sy n="89" d="100"/>
        </p:scale>
        <p:origin x="10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5CEC-B4DB-421E-BD7D-F5D0F79EA65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08BF-5AC2-4B21-B7F5-DC86E88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AD0BE-CBCD-4851-99BE-1C33059404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4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8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iendly.github.io/VisMLM-course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friendly/penguin-manova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2456"/>
            <a:ext cx="7772400" cy="16764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Linear Models: </a:t>
            </a:r>
            <a:br>
              <a:rPr lang="en-US" dirty="0"/>
            </a:br>
            <a:r>
              <a:rPr lang="en-US" dirty="0"/>
              <a:t>An R Bag of Tricks</a:t>
            </a:r>
            <a:br>
              <a:rPr lang="en-US" dirty="0"/>
            </a:br>
            <a:r>
              <a:rPr lang="en-US" dirty="0"/>
              <a:t>Session 2: Multivariate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58488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Michael Friendly </a:t>
            </a:r>
          </a:p>
          <a:p>
            <a:r>
              <a:rPr lang="en-US" dirty="0"/>
              <a:t>SCS Short Course</a:t>
            </a:r>
          </a:p>
          <a:p>
            <a:r>
              <a:rPr lang="en-US" dirty="0"/>
              <a:t>Oct. 22, 29, Nov. 5, 2020</a:t>
            </a:r>
          </a:p>
          <a:p>
            <a:r>
              <a:rPr lang="en-US" dirty="0">
                <a:hlinkClick r:id="rId2"/>
              </a:rPr>
              <a:t>https://friendly.github.io/VisMLM-course/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81400" y="304800"/>
            <a:ext cx="2286000" cy="2667000"/>
            <a:chOff x="3581400" y="304800"/>
            <a:chExt cx="2286000" cy="2667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685800"/>
              <a:ext cx="2286000" cy="2286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86200" y="304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 plot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5300"/>
            <a:ext cx="229283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Trivial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groups of middle-school students are taught algebra by instructors using different methods,  and then tested 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BM</a:t>
            </a:r>
            <a:r>
              <a:rPr lang="en-US" dirty="0"/>
              <a:t>: basic math problems (7 * 23 – 2 * 9 = 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WP</a:t>
            </a:r>
            <a:r>
              <a:rPr lang="en-US" dirty="0"/>
              <a:t>: word problems (“a train travels at 23 mph for 7 hours, but for 2 hours …”)</a:t>
            </a:r>
          </a:p>
          <a:p>
            <a:endParaRPr lang="en-US" dirty="0"/>
          </a:p>
          <a:p>
            <a:r>
              <a:rPr lang="en-US" dirty="0"/>
              <a:t>Do the groups differ on (BM, WP) by a multivariate test?</a:t>
            </a:r>
          </a:p>
          <a:p>
            <a:r>
              <a:rPr lang="en-US" dirty="0"/>
              <a:t>If so, how 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473" y="3733800"/>
            <a:ext cx="8229600" cy="203132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data(</a:t>
            </a:r>
            <a:r>
              <a:rPr lang="en-US" sz="1400" dirty="0" err="1">
                <a:latin typeface="SAS Monospace" pitchFamily="49" charset="0"/>
              </a:rPr>
              <a:t>mathscore</a:t>
            </a:r>
            <a:r>
              <a:rPr lang="en-US" sz="1400" dirty="0">
                <a:latin typeface="SAS Monospace" pitchFamily="49" charset="0"/>
              </a:rPr>
              <a:t>, package="</a:t>
            </a:r>
            <a:r>
              <a:rPr lang="en-US" sz="1400" dirty="0" err="1">
                <a:latin typeface="SAS Monospace" pitchFamily="49" charset="0"/>
              </a:rPr>
              <a:t>heplots</a:t>
            </a:r>
            <a:r>
              <a:rPr lang="en-US" sz="1400" dirty="0">
                <a:latin typeface="SAS Monospace" pitchFamily="49" charset="0"/>
              </a:rPr>
              <a:t>")</a:t>
            </a:r>
          </a:p>
          <a:p>
            <a:r>
              <a:rPr lang="en-US" sz="1400" dirty="0">
                <a:latin typeface="SAS Monospace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---</a:t>
            </a:r>
          </a:p>
          <a:p>
            <a:r>
              <a:rPr lang="en-US" sz="1400" dirty="0" err="1">
                <a:latin typeface="SAS Monospace" panose="020B0609020202020204" pitchFamily="49" charset="0"/>
              </a:rPr>
              <a:t>Signif</a:t>
            </a:r>
            <a:r>
              <a:rPr lang="en-US" sz="1400" dirty="0">
                <a:latin typeface="SAS Monospace" panose="020B060902020202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do univariate ANOVAs (or t-tests) on each response variable (BM, WP)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(lm(BM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BM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</a:t>
            </a:r>
          </a:p>
          <a:p>
            <a:r>
              <a:rPr lang="en-US" sz="1200" dirty="0">
                <a:latin typeface="Lucida Sans Typewriter" pitchFamily="49" charset="0"/>
              </a:rPr>
              <a:t>group       1302  1    4.24  0.066 .</a:t>
            </a:r>
          </a:p>
          <a:p>
            <a:r>
              <a:rPr lang="en-US" sz="1200" dirty="0">
                <a:latin typeface="Lucida Sans Typewriter" pitchFamily="49" charset="0"/>
              </a:rPr>
              <a:t>Residuals   3071 10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828800"/>
            <a:ext cx="3886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(lm(WP ~ group, data=</a:t>
            </a:r>
            <a:r>
              <a:rPr lang="en-US" sz="1200" dirty="0" err="1">
                <a:latin typeface="Lucida Sans Typewriter" pitchFamily="49" charset="0"/>
              </a:rPr>
              <a:t>mathscore</a:t>
            </a:r>
            <a:r>
              <a:rPr lang="en-US" sz="1200" dirty="0">
                <a:latin typeface="Lucida Sans Typewriter" pitchFamily="49" charset="0"/>
              </a:rPr>
              <a:t>))</a:t>
            </a:r>
          </a:p>
          <a:p>
            <a:r>
              <a:rPr lang="en-US" sz="1200" dirty="0" err="1">
                <a:latin typeface="Lucida Sans Typewriter" pitchFamily="49" charset="0"/>
              </a:rPr>
              <a:t>Anova</a:t>
            </a:r>
            <a:r>
              <a:rPr lang="en-US" sz="1200" dirty="0">
                <a:latin typeface="Lucida Sans Typewriter" pitchFamily="49" charset="0"/>
              </a:rPr>
              <a:t> Table (Type II tests)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Response: WP</a:t>
            </a:r>
          </a:p>
          <a:p>
            <a:r>
              <a:rPr lang="en-US" sz="1200" dirty="0">
                <a:latin typeface="Lucida Sans Typewriter" pitchFamily="49" charset="0"/>
              </a:rPr>
              <a:t>          Sum </a:t>
            </a:r>
            <a:r>
              <a:rPr lang="en-US" sz="1200" dirty="0" err="1">
                <a:latin typeface="Lucida Sans Typewriter" pitchFamily="49" charset="0"/>
              </a:rPr>
              <a:t>Sq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Df</a:t>
            </a:r>
            <a:r>
              <a:rPr lang="en-US" sz="1200" dirty="0">
                <a:latin typeface="Lucida Sans Typewriter" pitchFamily="49" charset="0"/>
              </a:rPr>
              <a:t> F value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(&gt;F)   </a:t>
            </a:r>
          </a:p>
          <a:p>
            <a:r>
              <a:rPr lang="en-US" sz="1200" dirty="0">
                <a:latin typeface="Lucida Sans Typewriter" pitchFamily="49" charset="0"/>
              </a:rPr>
              <a:t>group       4408  1    10.4  0.009 **</a:t>
            </a:r>
          </a:p>
          <a:p>
            <a:r>
              <a:rPr lang="en-US" sz="1200" dirty="0">
                <a:latin typeface="Lucida Sans Typewriter" pitchFamily="49" charset="0"/>
              </a:rPr>
              <a:t>Residuals   4217 10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35052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this, might conclude that: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don’t differ on Basic Math score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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Groups are significantly different on Word problems </a:t>
            </a:r>
            <a:r>
              <a:rPr lang="en-US" dirty="0">
                <a:solidFill>
                  <a:srgbClr val="00B050"/>
                </a:solidFill>
                <a:sym typeface="Wingdings"/>
              </a:rPr>
              <a:t></a:t>
            </a:r>
            <a:r>
              <a:rPr lang="en-US" dirty="0">
                <a:sym typeface="Wingdings"/>
              </a:rPr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876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tests: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 not require correcting for multiple tests (e.g., </a:t>
            </a:r>
            <a:r>
              <a:rPr lang="en-US" dirty="0" err="1"/>
              <a:t>Bonferroni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Combine evidence from multiple response variables (“pooling strength”)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Show how the multivariate responses are jointly related to the predictors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How many aspects (dimensions?)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73644" y="2544881"/>
            <a:ext cx="44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sym typeface="Wingdings"/>
              </a:rPr>
              <a:t>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7165" y="254488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09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multivariate tests?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148256"/>
            <a:ext cx="82296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AS Monospace" panose="020B0609020202020204" pitchFamily="49" charset="0"/>
              </a:rPr>
              <a:t>&gt; mod &lt;- lm(</a:t>
            </a:r>
            <a:r>
              <a:rPr lang="en-US" sz="1400" dirty="0" err="1">
                <a:latin typeface="SAS Monospace" panose="020B0609020202020204" pitchFamily="49" charset="0"/>
              </a:rPr>
              <a:t>cbind</a:t>
            </a:r>
            <a:r>
              <a:rPr lang="en-US" sz="1400" dirty="0">
                <a:latin typeface="SAS Monospace" panose="020B0609020202020204" pitchFamily="49" charset="0"/>
              </a:rPr>
              <a:t>(BM, WP) ~ group, data=</a:t>
            </a:r>
            <a:r>
              <a:rPr lang="en-US" sz="1400" dirty="0" err="1">
                <a:latin typeface="SAS Monospace" panose="020B0609020202020204" pitchFamily="49" charset="0"/>
              </a:rPr>
              <a:t>mathscore</a:t>
            </a:r>
            <a:r>
              <a:rPr lang="en-US" sz="1400" dirty="0">
                <a:latin typeface="SAS Monospace" panose="020B0609020202020204" pitchFamily="49" charset="0"/>
              </a:rPr>
              <a:t>)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&gt; </a:t>
            </a:r>
            <a:r>
              <a:rPr lang="en-US" sz="1400" dirty="0" err="1">
                <a:latin typeface="SAS Monospace" panose="020B0609020202020204" pitchFamily="49" charset="0"/>
              </a:rPr>
              <a:t>Anova</a:t>
            </a:r>
            <a:r>
              <a:rPr lang="en-US" sz="1400" dirty="0">
                <a:latin typeface="SAS Monospace" panose="020B0609020202020204" pitchFamily="49" charset="0"/>
              </a:rPr>
              <a:t>(mod)</a:t>
            </a:r>
          </a:p>
          <a:p>
            <a:endParaRPr lang="en-US" sz="1400" dirty="0">
              <a:latin typeface="SAS Monospace" panose="020B0609020202020204" pitchFamily="49" charset="0"/>
            </a:endParaRPr>
          </a:p>
          <a:p>
            <a:r>
              <a:rPr lang="en-US" sz="1400" dirty="0">
                <a:latin typeface="SAS Monospace" panose="020B0609020202020204" pitchFamily="49" charset="0"/>
              </a:rPr>
              <a:t>Type II MANOVA Tests: Pillai test statistic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     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test stat </a:t>
            </a:r>
            <a:r>
              <a:rPr lang="en-US" sz="1400" dirty="0" err="1">
                <a:latin typeface="SAS Monospace" panose="020B0609020202020204" pitchFamily="49" charset="0"/>
              </a:rPr>
              <a:t>approx</a:t>
            </a:r>
            <a:r>
              <a:rPr lang="en-US" sz="1400" dirty="0">
                <a:latin typeface="SAS Monospace" panose="020B0609020202020204" pitchFamily="49" charset="0"/>
              </a:rPr>
              <a:t> F </a:t>
            </a:r>
            <a:r>
              <a:rPr lang="en-US" sz="1400" dirty="0" err="1">
                <a:latin typeface="SAS Monospace" panose="020B0609020202020204" pitchFamily="49" charset="0"/>
              </a:rPr>
              <a:t>num</a:t>
            </a:r>
            <a:r>
              <a:rPr lang="en-US" sz="1400" dirty="0">
                <a:latin typeface="SAS Monospace" panose="020B0609020202020204" pitchFamily="49" charset="0"/>
              </a:rPr>
              <a:t>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den </a:t>
            </a:r>
            <a:r>
              <a:rPr lang="en-US" sz="1400" dirty="0" err="1">
                <a:latin typeface="SAS Monospace" panose="020B0609020202020204" pitchFamily="49" charset="0"/>
              </a:rPr>
              <a:t>Df</a:t>
            </a:r>
            <a:r>
              <a:rPr lang="en-US" sz="1400" dirty="0">
                <a:latin typeface="SAS Monospace" panose="020B0609020202020204" pitchFamily="49" charset="0"/>
              </a:rPr>
              <a:t>    </a:t>
            </a:r>
            <a:r>
              <a:rPr lang="en-US" sz="1400" dirty="0" err="1">
                <a:latin typeface="SAS Monospace" panose="020B0609020202020204" pitchFamily="49" charset="0"/>
              </a:rPr>
              <a:t>Pr</a:t>
            </a:r>
            <a:r>
              <a:rPr lang="en-US" sz="1400" dirty="0">
                <a:latin typeface="SAS Monospace" panose="020B0609020202020204" pitchFamily="49" charset="0"/>
              </a:rPr>
              <a:t>(&gt;F)    </a:t>
            </a:r>
          </a:p>
          <a:p>
            <a:r>
              <a:rPr lang="en-US" sz="1400" dirty="0">
                <a:latin typeface="SAS Monospace" panose="020B0609020202020204" pitchFamily="49" charset="0"/>
              </a:rPr>
              <a:t>group  1   0.86518   28.878      2      9 0.0001213 ***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473" y="1140072"/>
            <a:ext cx="51773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test is highly significant: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Combines the evidence for all predictors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Takes response correlations into account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3874480"/>
            <a:ext cx="5029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test of significance (Roy’s test)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ellipse projects outside the </a:t>
            </a:r>
            <a:r>
              <a:rPr lang="en-US" b="1" dirty="0"/>
              <a:t>E</a:t>
            </a:r>
            <a:r>
              <a:rPr lang="en-US" dirty="0"/>
              <a:t> ellipse </a:t>
            </a:r>
            <a:r>
              <a:rPr lang="en-US" dirty="0" err="1"/>
              <a:t>iff</a:t>
            </a:r>
            <a:r>
              <a:rPr lang="en-US" dirty="0"/>
              <a:t> the effect is significant.</a:t>
            </a:r>
          </a:p>
          <a:p>
            <a:endParaRPr lang="en-US" dirty="0"/>
          </a:p>
          <a:p>
            <a:r>
              <a:rPr lang="en-US" dirty="0"/>
              <a:t>HE plot provides an 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1 &gt; Group 2 on Basic Math, but worse on Word Problems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2 &gt; Group 1 on Word Problems, but worse on Basic Math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BM &amp; WP are + correlated w/in groups</a:t>
            </a:r>
          </a:p>
        </p:txBody>
      </p:sp>
    </p:spTree>
    <p:extLst>
      <p:ext uri="{BB962C8B-B14F-4D97-AF65-F5344CB8AC3E}">
        <p14:creationId xmlns:p14="http://schemas.microsoft.com/office/powerpoint/2010/main" val="395149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 framework: Visual overview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2362200"/>
            <a:ext cx="3657600" cy="4038600"/>
            <a:chOff x="533400" y="1828800"/>
            <a:chExt cx="3657600" cy="4038600"/>
          </a:xfrm>
        </p:grpSpPr>
        <p:pic>
          <p:nvPicPr>
            <p:cNvPr id="1026" name="Picture 2" descr="C:\Dropbox\Documents\Presentations\SORA-TABA\fig\mathscore-dat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209800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66800" y="1828800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00600" y="2362200"/>
            <a:ext cx="3657600" cy="4012474"/>
            <a:chOff x="4648200" y="1828800"/>
            <a:chExt cx="3657600" cy="4012474"/>
          </a:xfrm>
        </p:grpSpPr>
        <p:pic>
          <p:nvPicPr>
            <p:cNvPr id="1027" name="Picture 3" descr="C:\Dropbox\Documents\Presentations\SORA-TABA\fig\mathscore-data-ellips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183674"/>
              <a:ext cx="3657600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181600" y="18288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13806" y="1143000"/>
            <a:ext cx="817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ellipsoid is a </a:t>
            </a:r>
            <a:r>
              <a:rPr lang="en-US" sz="2400" dirty="0">
                <a:solidFill>
                  <a:srgbClr val="FF0000"/>
                </a:solidFill>
              </a:rPr>
              <a:t>sufficient visual summary </a:t>
            </a:r>
            <a:r>
              <a:rPr lang="en-US" sz="2400" dirty="0"/>
              <a:t>for multivariate location &amp; scatter, just as              are sufficient for 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08438"/>
              </p:ext>
            </p:extLst>
          </p:nvPr>
        </p:nvGraphicFramePr>
        <p:xfrm>
          <a:off x="3810000" y="1613425"/>
          <a:ext cx="726834" cy="37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5" imgW="393480" imgH="203040" progId="Equation.DSMT4">
                  <p:embed/>
                </p:oleObj>
              </mc:Choice>
              <mc:Fallback>
                <p:oleObj name="Equation" r:id="rId5" imgW="393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1613425"/>
                        <a:ext cx="726834" cy="37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59100"/>
              </p:ext>
            </p:extLst>
          </p:nvPr>
        </p:nvGraphicFramePr>
        <p:xfrm>
          <a:off x="6825498" y="1556321"/>
          <a:ext cx="657342" cy="375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5498" y="1556321"/>
                        <a:ext cx="657342" cy="375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33503" y="2593032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00800" y="304800"/>
            <a:ext cx="2590800" cy="12003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Visual overview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00" y="304800"/>
            <a:ext cx="2286000" cy="2667000"/>
            <a:chOff x="381000" y="304800"/>
            <a:chExt cx="2286000" cy="2667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685800"/>
              <a:ext cx="2286000" cy="2286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304800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ellipses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43200" y="304800"/>
            <a:ext cx="3124200" cy="2667000"/>
            <a:chOff x="2743200" y="304800"/>
            <a:chExt cx="312420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3581400" y="304800"/>
              <a:ext cx="2286000" cy="2667000"/>
              <a:chOff x="3581400" y="304800"/>
              <a:chExt cx="2286000" cy="26670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1400" y="685800"/>
                <a:ext cx="2286000" cy="22860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3886200" y="304800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 plot</a:t>
                </a:r>
              </a:p>
            </p:txBody>
          </p:sp>
        </p:grpSp>
        <p:sp>
          <p:nvSpPr>
            <p:cNvPr id="12" name="Right Arrow 11"/>
            <p:cNvSpPr/>
            <p:nvPr/>
          </p:nvSpPr>
          <p:spPr>
            <a:xfrm>
              <a:off x="2743200" y="904964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" y="2819400"/>
            <a:ext cx="4628315" cy="3629143"/>
            <a:chOff x="609600" y="2819400"/>
            <a:chExt cx="4628315" cy="3629143"/>
          </a:xfrm>
        </p:grpSpPr>
        <p:grpSp>
          <p:nvGrpSpPr>
            <p:cNvPr id="18" name="Group 17"/>
            <p:cNvGrpSpPr/>
            <p:nvPr/>
          </p:nvGrpSpPr>
          <p:grpSpPr>
            <a:xfrm>
              <a:off x="609600" y="3581400"/>
              <a:ext cx="4628315" cy="2867143"/>
              <a:chOff x="609600" y="3581400"/>
              <a:chExt cx="4628315" cy="2867143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00" y="3581400"/>
                <a:ext cx="2875715" cy="2867143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09600" y="3674289"/>
                <a:ext cx="175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Discriminant scores</a:t>
                </a:r>
              </a:p>
            </p:txBody>
          </p:sp>
        </p:grpSp>
        <p:sp>
          <p:nvSpPr>
            <p:cNvPr id="13" name="Down Arrow 12"/>
            <p:cNvSpPr/>
            <p:nvPr/>
          </p:nvSpPr>
          <p:spPr>
            <a:xfrm>
              <a:off x="3581400" y="2819400"/>
              <a:ext cx="218657" cy="762000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27029" y="3130731"/>
            <a:ext cx="3487988" cy="3196575"/>
            <a:chOff x="5227029" y="3130731"/>
            <a:chExt cx="3487988" cy="3196575"/>
          </a:xfrm>
        </p:grpSpPr>
        <p:grpSp>
          <p:nvGrpSpPr>
            <p:cNvPr id="22" name="Group 21"/>
            <p:cNvGrpSpPr/>
            <p:nvPr/>
          </p:nvGrpSpPr>
          <p:grpSpPr>
            <a:xfrm>
              <a:off x="5852160" y="3130731"/>
              <a:ext cx="2862857" cy="3196575"/>
              <a:chOff x="5852160" y="3130731"/>
              <a:chExt cx="2862857" cy="319657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172200" y="3130731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Canonical space</a:t>
                </a:r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2160" y="3584448"/>
                <a:ext cx="2862857" cy="2742858"/>
              </a:xfrm>
              <a:prstGeom prst="rect">
                <a:avLst/>
              </a:prstGeom>
            </p:spPr>
          </p:pic>
        </p:grpSp>
        <p:sp>
          <p:nvSpPr>
            <p:cNvPr id="15" name="Right Arrow 14"/>
            <p:cNvSpPr/>
            <p:nvPr/>
          </p:nvSpPr>
          <p:spPr>
            <a:xfrm>
              <a:off x="5227029" y="3970770"/>
              <a:ext cx="762000" cy="238036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ym typeface="Symbol"/>
              </a:rPr>
              <a:t> </a:t>
            </a:r>
            <a:r>
              <a:rPr lang="en-US" dirty="0"/>
              <a:t>Data ellipses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HE plot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Differences between group means are shown by the </a:t>
            </a:r>
            <a:r>
              <a:rPr lang="en-US" sz="2000" b="1" dirty="0"/>
              <a:t>H</a:t>
            </a:r>
            <a:r>
              <a:rPr lang="en-US" sz="2000" dirty="0"/>
              <a:t> ellipsoid– data ellipsoid of the </a:t>
            </a:r>
            <a:r>
              <a:rPr lang="en-US" sz="2000" dirty="0">
                <a:solidFill>
                  <a:srgbClr val="FF0000"/>
                </a:solidFill>
              </a:rPr>
              <a:t>fitted</a:t>
            </a:r>
            <a:r>
              <a:rPr lang="en-US" sz="2000" dirty="0"/>
              <a:t> values (w/ 1 </a:t>
            </a:r>
            <a:r>
              <a:rPr lang="en-US" sz="2000" dirty="0" err="1"/>
              <a:t>df</a:t>
            </a:r>
            <a:r>
              <a:rPr lang="en-US" sz="2000" dirty="0"/>
              <a:t>, degenerates to a line)</a:t>
            </a:r>
          </a:p>
          <a:p>
            <a:pPr lvl="1"/>
            <a:r>
              <a:rPr lang="en-US" sz="1400" dirty="0"/>
              <a:t>Direction shows relation of groups to response variables</a:t>
            </a:r>
          </a:p>
          <a:p>
            <a:pPr lvl="1"/>
            <a:r>
              <a:rPr lang="en-US" sz="1400" dirty="0"/>
              <a:t>Size shows “how big is H relative to E”</a:t>
            </a:r>
          </a:p>
          <a:p>
            <a:r>
              <a:rPr lang="en-US" sz="2000" dirty="0"/>
              <a:t>Variation within groups is reflected in the </a:t>
            </a:r>
            <a:r>
              <a:rPr lang="en-US" sz="2000" b="1" dirty="0"/>
              <a:t>E</a:t>
            </a:r>
            <a:r>
              <a:rPr lang="en-US" sz="2000" dirty="0"/>
              <a:t> ellipsoid-- data ellipsoid of the </a:t>
            </a:r>
            <a:r>
              <a:rPr lang="en-US" sz="2000" dirty="0">
                <a:solidFill>
                  <a:srgbClr val="FF0000"/>
                </a:solidFill>
              </a:rPr>
              <a:t>residuals</a:t>
            </a:r>
          </a:p>
          <a:p>
            <a:pPr lvl="1"/>
            <a:r>
              <a:rPr lang="en-US" sz="1400" dirty="0"/>
              <a:t>Direction: residual (partial) correlation between BM &amp; WP</a:t>
            </a:r>
          </a:p>
          <a:p>
            <a:pPr lvl="1"/>
            <a:r>
              <a:rPr lang="en-US" sz="1400" dirty="0"/>
              <a:t>Size/shape: residual variance</a:t>
            </a:r>
          </a:p>
          <a:p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3716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2743200" cy="2743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90800" y="1752600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57800" y="1899136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 ellipse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4648200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</a:t>
            </a:r>
            <a:r>
              <a:rPr lang="en-US" sz="2400" dirty="0"/>
              <a:t> ellipse is the data ellipse of the fitted values (group means, here)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H</a:t>
            </a:r>
            <a:r>
              <a:rPr lang="en-US" sz="2000" dirty="0"/>
              <a:t> matrix is the sum of squares and </a:t>
            </a:r>
            <a:r>
              <a:rPr lang="en-US" sz="2000" dirty="0" err="1"/>
              <a:t>crossproducts</a:t>
            </a:r>
            <a:r>
              <a:rPr lang="en-US" sz="2000" dirty="0"/>
              <a:t> of the fitted values, corrected for the grand mean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32004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3200400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1400" y="1981200"/>
            <a:ext cx="12954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48600" y="14478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Jittered fitted values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20836"/>
              </p:ext>
            </p:extLst>
          </p:nvPr>
        </p:nvGraphicFramePr>
        <p:xfrm>
          <a:off x="3219450" y="60960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1104840" imgH="304560" progId="Equation.DSMT4">
                  <p:embed/>
                </p:oleObj>
              </mc:Choice>
              <mc:Fallback>
                <p:oleObj name="Equation" r:id="rId5" imgW="1104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9450" y="6096000"/>
                        <a:ext cx="16573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16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 ellipse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E</a:t>
            </a:r>
            <a:r>
              <a:rPr lang="en-US" sz="2400" dirty="0"/>
              <a:t> ellipse is the data ellipse  of the residuals </a:t>
            </a:r>
          </a:p>
          <a:p>
            <a:pPr lvl="1"/>
            <a:r>
              <a:rPr lang="en-US" sz="2000" dirty="0"/>
              <a:t>What you get when you subtract the group means from all observations, shifting them to the grand means.</a:t>
            </a:r>
          </a:p>
          <a:p>
            <a:pPr lvl="1"/>
            <a:r>
              <a:rPr lang="en-US" sz="2000" b="1" dirty="0"/>
              <a:t>E</a:t>
            </a:r>
            <a:r>
              <a:rPr lang="en-US" sz="2000" dirty="0"/>
              <a:t> matrix called the “within-group </a:t>
            </a:r>
            <a:r>
              <a:rPr lang="en-US" sz="2000" b="1" dirty="0"/>
              <a:t>pooled</a:t>
            </a:r>
            <a:r>
              <a:rPr lang="en-US" sz="2000" dirty="0"/>
              <a:t> covariance matrix”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038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13692"/>
            <a:ext cx="2286000" cy="2286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819400" y="1667608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99038"/>
            <a:ext cx="2286000" cy="22860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676400"/>
            <a:ext cx="7620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76757"/>
              </p:ext>
            </p:extLst>
          </p:nvPr>
        </p:nvGraphicFramePr>
        <p:xfrm>
          <a:off x="2819400" y="556260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03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646" y="2133600"/>
            <a:ext cx="4953000" cy="156966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math.aov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solidFill>
                  <a:srgbClr val="FF0000"/>
                </a:solidFill>
                <a:latin typeface="Lucida Sans Typewriter" pitchFamily="49" charset="0"/>
              </a:rPr>
              <a:t>Anova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(H &lt;- </a:t>
            </a:r>
            <a:r>
              <a:rPr lang="en-US" sz="1600" dirty="0" err="1">
                <a:latin typeface="Lucida Sans Typewriter" pitchFamily="49" charset="0"/>
              </a:rPr>
              <a:t>math.aov$SSP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$group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4413736"/>
            <a:ext cx="4953000" cy="181588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fit &lt;- </a:t>
            </a:r>
            <a:r>
              <a:rPr lang="en-US" sz="1600" dirty="0">
                <a:solidFill>
                  <a:srgbClr val="FF0000"/>
                </a:solidFill>
                <a:latin typeface="Lucida Sans Typewriter" pitchFamily="49" charset="0"/>
              </a:rPr>
              <a:t>fitted</a:t>
            </a:r>
            <a:r>
              <a:rPr lang="en-US" sz="1600" dirty="0">
                <a:latin typeface="Lucida Sans Typewriter" pitchFamily="49" charset="0"/>
              </a:rPr>
              <a:t>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 &lt;- </a:t>
            </a:r>
            <a:r>
              <a:rPr lang="en-US" sz="1600" dirty="0" err="1">
                <a:latin typeface="Lucida Sans Typewriter" pitchFamily="49" charset="0"/>
              </a:rPr>
              <a:t>colMeans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[,2:3])</a:t>
            </a:r>
          </a:p>
          <a:p>
            <a:r>
              <a:rPr lang="en-US" sz="1600" dirty="0">
                <a:latin typeface="Lucida Sans Typewriter" pitchFamily="49" charset="0"/>
              </a:rPr>
              <a:t>&gt; n &lt;- </a:t>
            </a:r>
            <a:r>
              <a:rPr lang="en-US" sz="1600" dirty="0" err="1">
                <a:latin typeface="Lucida Sans Typewriter" pitchFamily="49" charset="0"/>
              </a:rPr>
              <a:t>nrow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mathscore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(fit) - n*outer(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, </a:t>
            </a:r>
            <a:r>
              <a:rPr lang="en-US" sz="1600" dirty="0" err="1">
                <a:latin typeface="Lucida Sans Typewriter" pitchFamily="49" charset="0"/>
              </a:rPr>
              <a:t>ybar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600" dirty="0">
                <a:latin typeface="Lucida Sans Typewriter" pitchFamily="49" charset="0"/>
              </a:rPr>
              <a:t>BM  1302.1 -2395.8</a:t>
            </a:r>
          </a:p>
          <a:p>
            <a:r>
              <a:rPr lang="en-US" sz="1600" dirty="0">
                <a:latin typeface="Lucida Sans Typewriter" pitchFamily="49" charset="0"/>
              </a:rPr>
              <a:t>WP -2395.8  4408.3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38456"/>
            <a:ext cx="20574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fit</a:t>
            </a:r>
          </a:p>
          <a:p>
            <a:r>
              <a:rPr lang="en-US" sz="1400" dirty="0">
                <a:latin typeface="Lucida Sans Typewriter" pitchFamily="49" charset="0"/>
              </a:rPr>
              <a:t>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2  178.33  83.333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3  178.33  83.333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4  178.33  83.333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5  178.33  83.333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6  178.33  83.333</a:t>
            </a:r>
          </a:p>
          <a:p>
            <a:r>
              <a:rPr lang="en-US" sz="1400" dirty="0">
                <a:latin typeface="Lucida Sans Typewriter" pitchFamily="49" charset="0"/>
              </a:rPr>
              <a:t>7  157.50 121.667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8  157.50 121.667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9  157.50 121.667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10 157.50 121.667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11 157.50 121.667</a:t>
            </a:r>
          </a:p>
          <a:p>
            <a:r>
              <a:rPr lang="en-US" sz="1400" dirty="0">
                <a:latin typeface="Lucida Sans Typewriter" pitchFamily="49" charset="0"/>
              </a:rPr>
              <a:t>12 157.50 121.667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8966"/>
              </p:ext>
            </p:extLst>
          </p:nvPr>
        </p:nvGraphicFramePr>
        <p:xfrm>
          <a:off x="2819400" y="3868668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68668"/>
                        <a:ext cx="165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646" y="1219200"/>
            <a:ext cx="828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H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matrices are calculated in the car::</a:t>
            </a:r>
            <a:r>
              <a:rPr lang="en-US" dirty="0" err="1"/>
              <a:t>Anova</a:t>
            </a:r>
            <a:r>
              <a:rPr lang="en-US" dirty="0"/>
              <a:t>() function and saved as the SSP and SSPE components, used in the statistical tests.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</p:spTree>
    <p:extLst>
      <p:ext uri="{BB962C8B-B14F-4D97-AF65-F5344CB8AC3E}">
        <p14:creationId xmlns:p14="http://schemas.microsoft.com/office/powerpoint/2010/main" val="144335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 &amp; E in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524000"/>
            <a:ext cx="49530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(E &lt;- </a:t>
            </a:r>
            <a:r>
              <a:rPr lang="en-US" sz="1600" dirty="0" err="1">
                <a:latin typeface="Lucida Sans Typewriter" pitchFamily="49" charset="0"/>
              </a:rPr>
              <a:t>math.aov$SSPE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4267200" cy="132343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 &lt;- residuals(math.mod)</a:t>
            </a:r>
          </a:p>
          <a:p>
            <a:r>
              <a:rPr lang="en-US" sz="1600" dirty="0">
                <a:latin typeface="Lucida Sans Typewriter" pitchFamily="49" charset="0"/>
              </a:rPr>
              <a:t>&gt; </a:t>
            </a:r>
            <a:r>
              <a:rPr lang="en-US" sz="1600" dirty="0" err="1">
                <a:latin typeface="Lucida Sans Typewriter" pitchFamily="49" charset="0"/>
              </a:rPr>
              <a:t>crossprod</a:t>
            </a:r>
            <a:r>
              <a:rPr lang="en-US" sz="1600" dirty="0">
                <a:latin typeface="Lucida Sans Typewriter" pitchFamily="49" charset="0"/>
              </a:rPr>
              <a:t>(</a:t>
            </a:r>
            <a:r>
              <a:rPr lang="en-US" sz="1600" dirty="0" err="1">
                <a:latin typeface="Lucida Sans Typewriter" pitchFamily="49" charset="0"/>
              </a:rPr>
              <a:t>resids</a:t>
            </a:r>
            <a:r>
              <a:rPr lang="en-US" sz="1600" dirty="0">
                <a:latin typeface="Lucida Sans Typewriter" pitchFamily="49" charset="0"/>
              </a:rPr>
              <a:t>)</a:t>
            </a:r>
          </a:p>
          <a:p>
            <a:r>
              <a:rPr lang="en-US" sz="1600" dirty="0">
                <a:latin typeface="Lucida Sans Typewriter" pitchFamily="49" charset="0"/>
              </a:rPr>
              <a:t>       BM     WP</a:t>
            </a:r>
          </a:p>
          <a:p>
            <a:r>
              <a:rPr lang="en-US" sz="1600" dirty="0">
                <a:latin typeface="Lucida Sans Typewriter" pitchFamily="49" charset="0"/>
              </a:rPr>
              <a:t>BM 3070.8 2808.3</a:t>
            </a:r>
          </a:p>
          <a:p>
            <a:r>
              <a:rPr lang="en-US" sz="1600" dirty="0">
                <a:latin typeface="Lucida Sans Typewriter" pitchFamily="49" charset="0"/>
              </a:rPr>
              <a:t>WP 2808.3 4216.7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0" y="3235545"/>
            <a:ext cx="2514600" cy="310854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</a:t>
            </a:r>
            <a:r>
              <a:rPr lang="en-US" sz="1400" dirty="0" err="1">
                <a:latin typeface="Lucida Sans Typewriter" pitchFamily="49" charset="0"/>
              </a:rPr>
              <a:t>resids</a:t>
            </a:r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       BM      WP</a:t>
            </a:r>
          </a:p>
          <a:p>
            <a:r>
              <a:rPr lang="en-US" sz="1400" dirty="0">
                <a:latin typeface="Lucida Sans Typewriter" pitchFamily="49" charset="0"/>
              </a:rPr>
              <a:t>1   11.667   6.667</a:t>
            </a:r>
          </a:p>
          <a:p>
            <a:r>
              <a:rPr lang="en-US" sz="1400" dirty="0">
                <a:latin typeface="Lucida Sans Typewriter" pitchFamily="49" charset="0"/>
              </a:rPr>
              <a:t>2   -8.333  -3.333</a:t>
            </a:r>
          </a:p>
          <a:p>
            <a:r>
              <a:rPr lang="en-US" sz="1400" dirty="0">
                <a:latin typeface="Lucida Sans Typewriter" pitchFamily="49" charset="0"/>
              </a:rPr>
              <a:t>3    1.667  -3.333</a:t>
            </a:r>
          </a:p>
          <a:p>
            <a:r>
              <a:rPr lang="en-US" sz="1400" dirty="0">
                <a:latin typeface="Lucida Sans Typewriter" pitchFamily="49" charset="0"/>
              </a:rPr>
              <a:t>4   21.667  36.667</a:t>
            </a:r>
          </a:p>
          <a:p>
            <a:r>
              <a:rPr lang="en-US" sz="1400" dirty="0">
                <a:latin typeface="Lucida Sans Typewriter" pitchFamily="49" charset="0"/>
              </a:rPr>
              <a:t>5  -28.333 -23.333</a:t>
            </a:r>
          </a:p>
          <a:p>
            <a:r>
              <a:rPr lang="en-US" sz="1400" dirty="0">
                <a:latin typeface="Lucida Sans Typewriter" pitchFamily="49" charset="0"/>
              </a:rPr>
              <a:t>6    1.667 -13.333</a:t>
            </a:r>
          </a:p>
          <a:p>
            <a:r>
              <a:rPr lang="en-US" sz="1400" dirty="0">
                <a:latin typeface="Lucida Sans Typewriter" pitchFamily="49" charset="0"/>
              </a:rPr>
              <a:t>7    2.500  -1.667</a:t>
            </a:r>
          </a:p>
          <a:p>
            <a:r>
              <a:rPr lang="en-US" sz="1400" dirty="0">
                <a:latin typeface="Lucida Sans Typewriter" pitchFamily="49" charset="0"/>
              </a:rPr>
              <a:t>8   32.500  28.333</a:t>
            </a:r>
          </a:p>
          <a:p>
            <a:r>
              <a:rPr lang="en-US" sz="1400" dirty="0">
                <a:latin typeface="Lucida Sans Typewriter" pitchFamily="49" charset="0"/>
              </a:rPr>
              <a:t>9   -7.500 -31.667</a:t>
            </a:r>
          </a:p>
          <a:p>
            <a:r>
              <a:rPr lang="en-US" sz="1400" dirty="0">
                <a:latin typeface="Lucida Sans Typewriter" pitchFamily="49" charset="0"/>
              </a:rPr>
              <a:t>10   2.500   8.333</a:t>
            </a:r>
          </a:p>
          <a:p>
            <a:r>
              <a:rPr lang="en-US" sz="1400" dirty="0">
                <a:latin typeface="Lucida Sans Typewriter" pitchFamily="49" charset="0"/>
              </a:rPr>
              <a:t>11 -17.500 -11.667</a:t>
            </a:r>
          </a:p>
          <a:p>
            <a:r>
              <a:rPr lang="en-US" sz="1400" dirty="0">
                <a:latin typeface="Lucida Sans Typewriter" pitchFamily="49" charset="0"/>
              </a:rPr>
              <a:t>12 -12.500   8.333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05400"/>
            <a:ext cx="41148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&gt; </a:t>
            </a:r>
            <a:r>
              <a:rPr lang="en-US" sz="1600" dirty="0" err="1">
                <a:latin typeface="Lucida Console" pitchFamily="49" charset="0"/>
              </a:rPr>
              <a:t>cor</a:t>
            </a:r>
            <a:r>
              <a:rPr lang="en-US" sz="1600" dirty="0">
                <a:latin typeface="Lucida Console" pitchFamily="49" charset="0"/>
              </a:rPr>
              <a:t>(</a:t>
            </a:r>
            <a:r>
              <a:rPr lang="en-US" sz="1600" dirty="0" err="1">
                <a:latin typeface="Lucida Console" pitchFamily="49" charset="0"/>
              </a:rPr>
              <a:t>resids</a:t>
            </a:r>
            <a:r>
              <a:rPr lang="en-US" sz="1600" dirty="0">
                <a:latin typeface="Lucida Console" pitchFamily="49" charset="0"/>
              </a:rPr>
              <a:t>)</a:t>
            </a:r>
          </a:p>
          <a:p>
            <a:r>
              <a:rPr lang="en-US" sz="1600" dirty="0">
                <a:latin typeface="Lucida Console" pitchFamily="49" charset="0"/>
              </a:rPr>
              <a:t>     BM   WP</a:t>
            </a:r>
          </a:p>
          <a:p>
            <a:r>
              <a:rPr lang="en-US" sz="1600" dirty="0">
                <a:latin typeface="Lucida Console" pitchFamily="49" charset="0"/>
              </a:rPr>
              <a:t>BM 1.00 0.78</a:t>
            </a:r>
          </a:p>
          <a:p>
            <a:r>
              <a:rPr lang="en-US" sz="1600" dirty="0">
                <a:latin typeface="Lucida Console" pitchFamily="49" charset="0"/>
              </a:rPr>
              <a:t>WP 0.78 1.00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calculation: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77761"/>
              </p:ext>
            </p:extLst>
          </p:nvPr>
        </p:nvGraphicFramePr>
        <p:xfrm>
          <a:off x="2743200" y="2927866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27866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14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review of the GLM &amp; MLM</a:t>
            </a:r>
          </a:p>
          <a:p>
            <a:r>
              <a:rPr lang="en-US" dirty="0"/>
              <a:t>Data ellipses</a:t>
            </a:r>
          </a:p>
          <a:p>
            <a:pPr lvl="1"/>
            <a:r>
              <a:rPr lang="en-US" sz="2000" dirty="0"/>
              <a:t>sufficient visual summaries</a:t>
            </a:r>
          </a:p>
          <a:p>
            <a:r>
              <a:rPr lang="en-US" dirty="0"/>
              <a:t>HE plot framework</a:t>
            </a:r>
          </a:p>
          <a:p>
            <a:pPr lvl="1"/>
            <a:r>
              <a:rPr lang="en-US" sz="2000" dirty="0"/>
              <a:t>H &amp; E matrices/ellipses</a:t>
            </a:r>
          </a:p>
          <a:p>
            <a:pPr lvl="1"/>
            <a:r>
              <a:rPr lang="en-US" sz="2000" dirty="0"/>
              <a:t>Discriminant/canonical views</a:t>
            </a:r>
          </a:p>
          <a:p>
            <a:r>
              <a:rPr lang="en-US" dirty="0"/>
              <a:t>Example: Penguins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62" y="2957136"/>
            <a:ext cx="1143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692" y="1752600"/>
            <a:ext cx="1143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86" y="2957136"/>
            <a:ext cx="1146418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10165"/>
            <a:ext cx="1371600" cy="1371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64" y="4710165"/>
            <a:ext cx="1714500" cy="137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710165"/>
            <a:ext cx="2144372" cy="1280222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118167"/>
              </p:ext>
            </p:extLst>
          </p:nvPr>
        </p:nvGraphicFramePr>
        <p:xfrm>
          <a:off x="6578629" y="1244475"/>
          <a:ext cx="2142331" cy="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9" imgW="1231560" imgH="291960" progId="Equation.DSMT4">
                  <p:embed/>
                </p:oleObj>
              </mc:Choice>
              <mc:Fallback>
                <p:oleObj name="Equation" r:id="rId9" imgW="123156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29" y="1244475"/>
                        <a:ext cx="2142331" cy="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87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MANOVA and linear discriminant analysis (LDA) are intimately related and differ mainly in perspective:</a:t>
            </a:r>
          </a:p>
          <a:p>
            <a:pPr lvl="1"/>
            <a:r>
              <a:rPr lang="en-US" sz="1800" dirty="0"/>
              <a:t>MANOVA: Do means of groups on 2+ responses differ?</a:t>
            </a:r>
          </a:p>
          <a:p>
            <a:pPr lvl="1"/>
            <a:r>
              <a:rPr lang="en-US" sz="1800" dirty="0"/>
              <a:t>LDA: Find weighted sums of responses that best discriminate groups</a:t>
            </a:r>
          </a:p>
          <a:p>
            <a:r>
              <a:rPr lang="en-US" sz="2000" dirty="0"/>
              <a:t>In both cases,</a:t>
            </a:r>
          </a:p>
          <a:p>
            <a:pPr lvl="1"/>
            <a:r>
              <a:rPr lang="en-US" sz="1800" dirty="0"/>
              <a:t>Group differences are represented by the </a:t>
            </a:r>
            <a:r>
              <a:rPr lang="en-US" sz="1800" b="1" dirty="0"/>
              <a:t>H </a:t>
            </a:r>
            <a:r>
              <a:rPr lang="en-US" sz="1800" dirty="0"/>
              <a:t>matrix; residuals: </a:t>
            </a:r>
            <a:r>
              <a:rPr lang="en-US" sz="1800" b="1" dirty="0"/>
              <a:t>E</a:t>
            </a:r>
            <a:r>
              <a:rPr lang="en-US" sz="1800" dirty="0"/>
              <a:t> matrix</a:t>
            </a:r>
          </a:p>
          <a:p>
            <a:pPr lvl="1"/>
            <a:r>
              <a:rPr lang="en-US" sz="1800" dirty="0"/>
              <a:t>Test statistics based on eigenvalues of HE</a:t>
            </a:r>
            <a:r>
              <a:rPr lang="en-US" sz="1800" baseline="30000" dirty="0"/>
              <a:t>-1</a:t>
            </a:r>
            <a:endParaRPr lang="en-US" sz="1800" dirty="0"/>
          </a:p>
          <a:p>
            <a:pPr lvl="1"/>
            <a:r>
              <a:rPr lang="en-US" sz="1800" dirty="0"/>
              <a:t>Discriminant weights are eigenvectors of HE</a:t>
            </a:r>
            <a:r>
              <a:rPr lang="en-US" sz="1800" baseline="30000" dirty="0"/>
              <a:t>-1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000500"/>
            <a:ext cx="229283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0005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0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Discriminant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2 groups, </a:t>
            </a:r>
          </a:p>
          <a:p>
            <a:pPr lvl="1"/>
            <a:r>
              <a:rPr lang="en-US" sz="2000" dirty="0"/>
              <a:t>the discriminant axis is the line joining the two group centroids, </a:t>
            </a:r>
          </a:p>
          <a:p>
            <a:pPr lvl="1"/>
            <a:r>
              <a:rPr lang="en-US" sz="2000" dirty="0"/>
              <a:t>discriminant scores are the projections of observations on this line.</a:t>
            </a:r>
          </a:p>
          <a:p>
            <a:r>
              <a:rPr lang="en-US" sz="2400" dirty="0" err="1"/>
              <a:t>MASS:lda</a:t>
            </a:r>
            <a:r>
              <a:rPr lang="en-US" sz="2400" dirty="0"/>
              <a:t>() does this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2319"/>
            <a:ext cx="2292835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224213"/>
            <a:ext cx="5181600" cy="2462213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(</a:t>
            </a:r>
            <a:r>
              <a:rPr lang="en-US" sz="1400" dirty="0" err="1">
                <a:latin typeface="Lucida Sans Typewriter" pitchFamily="49" charset="0"/>
              </a:rPr>
              <a:t>mod.lda</a:t>
            </a:r>
            <a:r>
              <a:rPr lang="en-US" sz="1400" dirty="0">
                <a:latin typeface="Lucida Sans Typewriter" pitchFamily="49" charset="0"/>
              </a:rPr>
              <a:t> &lt;- MASS::</a:t>
            </a:r>
            <a:r>
              <a:rPr lang="en-US" sz="1400" dirty="0" err="1">
                <a:latin typeface="Lucida Sans Typewriter" pitchFamily="49" charset="0"/>
              </a:rPr>
              <a:t>lda</a:t>
            </a:r>
            <a:r>
              <a:rPr lang="en-US" sz="1400" dirty="0">
                <a:latin typeface="Lucida Sans Typewriter" pitchFamily="49" charset="0"/>
              </a:rPr>
              <a:t>(group ~ ., </a:t>
            </a:r>
            <a:r>
              <a:rPr lang="en-US" sz="1400" dirty="0" err="1">
                <a:latin typeface="Lucida Sans Typewriter" pitchFamily="49" charset="0"/>
              </a:rPr>
              <a:t>mathscore</a:t>
            </a:r>
            <a:r>
              <a:rPr lang="en-US" sz="1400" dirty="0">
                <a:latin typeface="Lucida Sans Typewriter" pitchFamily="49" charset="0"/>
              </a:rPr>
              <a:t>))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Group means:</a:t>
            </a:r>
          </a:p>
          <a:p>
            <a:r>
              <a:rPr lang="en-US" sz="1400" dirty="0">
                <a:latin typeface="Lucida Sans Typewriter" pitchFamily="49" charset="0"/>
              </a:rPr>
              <a:t>     BM     WP</a:t>
            </a:r>
          </a:p>
          <a:p>
            <a:r>
              <a:rPr lang="en-US" sz="1400" dirty="0">
                <a:latin typeface="Lucida Sans Typewriter" pitchFamily="49" charset="0"/>
              </a:rPr>
              <a:t>1 178.3  83.33</a:t>
            </a:r>
          </a:p>
          <a:p>
            <a:r>
              <a:rPr lang="en-US" sz="1400" dirty="0">
                <a:latin typeface="Lucida Sans Typewriter" pitchFamily="49" charset="0"/>
              </a:rPr>
              <a:t>2 157.5 121.67</a:t>
            </a:r>
          </a:p>
          <a:p>
            <a:endParaRPr lang="en-US" sz="1400" dirty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Coefficients of linear discriminants:</a:t>
            </a:r>
          </a:p>
          <a:p>
            <a:r>
              <a:rPr lang="en-US" sz="1400" dirty="0">
                <a:latin typeface="Lucida Sans Typewriter" pitchFamily="49" charset="0"/>
              </a:rPr>
              <a:t>        LD1</a:t>
            </a:r>
          </a:p>
          <a:p>
            <a:r>
              <a:rPr lang="en-US" sz="1400" dirty="0">
                <a:latin typeface="Lucida Sans Typewriter" pitchFamily="49" charset="0"/>
              </a:rPr>
              <a:t>BM -0.08350</a:t>
            </a:r>
          </a:p>
          <a:p>
            <a:r>
              <a:rPr lang="en-US" sz="1400" dirty="0">
                <a:latin typeface="Lucida Sans Typewriter" pitchFamily="49" charset="0"/>
              </a:rPr>
              <a:t>WP  0.07527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94360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canonical dimension is Can1 = 0.075 WP - 0.083 BM, a contrast between the two tests</a:t>
            </a:r>
          </a:p>
        </p:txBody>
      </p:sp>
    </p:spTree>
    <p:extLst>
      <p:ext uri="{BB962C8B-B14F-4D97-AF65-F5344CB8AC3E}">
        <p14:creationId xmlns:p14="http://schemas.microsoft.com/office/powerpoint/2010/main" val="299083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HE plot view shows the data in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space</a:t>
            </a:r>
          </a:p>
          <a:p>
            <a:r>
              <a:rPr lang="en-US" sz="2400" dirty="0"/>
              <a:t>Easier to see effects by projecting scores to </a:t>
            </a:r>
            <a:r>
              <a:rPr lang="en-US" sz="2400" b="1" dirty="0">
                <a:solidFill>
                  <a:srgbClr val="FF0000"/>
                </a:solidFill>
              </a:rPr>
              <a:t>canonical</a:t>
            </a:r>
            <a:r>
              <a:rPr lang="en-US" sz="2400" dirty="0"/>
              <a:t> space – the best-discriminating axes.</a:t>
            </a:r>
          </a:p>
          <a:p>
            <a:r>
              <a:rPr lang="en-US" sz="2400" dirty="0"/>
              <a:t>For a 1 </a:t>
            </a:r>
            <a:r>
              <a:rPr lang="en-US" sz="2400" dirty="0" err="1"/>
              <a:t>df</a:t>
            </a:r>
            <a:r>
              <a:rPr lang="en-US" sz="2400" dirty="0"/>
              <a:t> effect, there is only one canonical dimension</a:t>
            </a:r>
          </a:p>
          <a:p>
            <a:pPr lvl="1"/>
            <a:r>
              <a:rPr lang="en-US" sz="2000" dirty="0"/>
              <a:t>Arrows show the relative size &amp; direction of discriminant weights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22077"/>
            <a:ext cx="2292835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10" y="3581400"/>
            <a:ext cx="2819400" cy="83099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library(</a:t>
            </a:r>
            <a:r>
              <a:rPr lang="en-US" sz="1600" dirty="0" err="1"/>
              <a:t>candisc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mod.can</a:t>
            </a:r>
            <a:r>
              <a:rPr lang="en-US" sz="1600" dirty="0"/>
              <a:t> &lt;- </a:t>
            </a:r>
            <a:r>
              <a:rPr lang="en-US" sz="1600" dirty="0" err="1"/>
              <a:t>candisc</a:t>
            </a:r>
            <a:r>
              <a:rPr lang="en-US" sz="1600" dirty="0"/>
              <a:t>(math.mod)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mod.can</a:t>
            </a:r>
            <a:r>
              <a:rPr lang="en-US" sz="16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934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on 3 species of penguins, measured on 3 Antarctic islands</a:t>
            </a:r>
          </a:p>
          <a:p>
            <a:pPr lvl="1"/>
            <a:r>
              <a:rPr lang="en-US" sz="2000" dirty="0"/>
              <a:t>How does penguin “size” differ by species, island, …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23</a:t>
            </a:fld>
            <a:endParaRPr lang="en-US"/>
          </a:p>
        </p:txBody>
      </p:sp>
      <p:pic>
        <p:nvPicPr>
          <p:cNvPr id="8194" name="Picture 2" descr="C:\Users\friendly\Dropbox\Documents\SCS\VisMLM-course\fig\logos\palmerpengui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371600"/>
            <a:ext cx="7923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426688"/>
            <a:ext cx="7848600" cy="212365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b="1" dirty="0">
                <a:latin typeface="Lucida Sans Typewriter" pitchFamily="49" charset="0"/>
              </a:rPr>
              <a:t>library(</a:t>
            </a:r>
            <a:r>
              <a:rPr lang="en-US" sz="1200" b="1" dirty="0" err="1">
                <a:latin typeface="Lucida Sans Typewriter" pitchFamily="49" charset="0"/>
              </a:rPr>
              <a:t>palmerpengiuns</a:t>
            </a:r>
            <a:r>
              <a:rPr lang="en-US" sz="1200" b="1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 &lt;- penguins %&gt;% rename(...) %&gt;% ...         </a:t>
            </a:r>
            <a:r>
              <a:rPr lang="en-US" sz="1200" dirty="0">
                <a:solidFill>
                  <a:srgbClr val="00B050"/>
                </a:solidFill>
                <a:latin typeface="Lucida Sans Typewriter" pitchFamily="49" charset="0"/>
              </a:rPr>
              <a:t># clean up names, etc.</a:t>
            </a:r>
          </a:p>
          <a:p>
            <a:r>
              <a:rPr lang="en-US" sz="1200" dirty="0">
                <a:latin typeface="Lucida Sans Typewriter" pitchFamily="49" charset="0"/>
              </a:rPr>
              <a:t>&gt; </a:t>
            </a:r>
            <a:r>
              <a:rPr lang="en-US" sz="1200" dirty="0" err="1">
                <a:latin typeface="Lucida Sans Typewriter" pitchFamily="49" charset="0"/>
              </a:rPr>
              <a:t>peng</a:t>
            </a:r>
            <a:r>
              <a:rPr lang="en-US" sz="1200" dirty="0">
                <a:latin typeface="Lucida Sans Typewriter" pitchFamily="49" charset="0"/>
              </a:rPr>
              <a:t>[sample(1:333, 5), ]</a:t>
            </a:r>
          </a:p>
          <a:p>
            <a:r>
              <a:rPr lang="en-US" sz="1200" dirty="0">
                <a:latin typeface="Lucida Sans Typewriter" pitchFamily="49" charset="0"/>
              </a:rPr>
              <a:t># A </a:t>
            </a:r>
            <a:r>
              <a:rPr lang="en-US" sz="1200" dirty="0" err="1">
                <a:latin typeface="Lucida Sans Typewriter" pitchFamily="49" charset="0"/>
              </a:rPr>
              <a:t>tibble</a:t>
            </a:r>
            <a:r>
              <a:rPr lang="en-US" sz="1200" dirty="0">
                <a:latin typeface="Lucida Sans Typewriter" pitchFamily="49" charset="0"/>
              </a:rPr>
              <a:t>: 5 x 8</a:t>
            </a:r>
          </a:p>
          <a:p>
            <a:r>
              <a:rPr lang="en-US" sz="1200" dirty="0">
                <a:latin typeface="Lucida Sans Typewriter" pitchFamily="49" charset="0"/>
              </a:rPr>
              <a:t>  species   island    </a:t>
            </a:r>
            <a:r>
              <a:rPr lang="en-US" sz="1200" dirty="0" err="1">
                <a:latin typeface="Lucida Sans Typewriter" pitchFamily="49" charset="0"/>
              </a:rPr>
              <a:t>bill_length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bill_depth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flipper_length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body_mass</a:t>
            </a:r>
            <a:r>
              <a:rPr lang="en-US" sz="1200" dirty="0">
                <a:latin typeface="Lucida Sans Typewriter" pitchFamily="49" charset="0"/>
              </a:rPr>
              <a:t> sex    year</a:t>
            </a:r>
          </a:p>
          <a:p>
            <a:r>
              <a:rPr lang="en-US" sz="1200" dirty="0">
                <a:latin typeface="Lucida Sans Typewriter" pitchFamily="49" charset="0"/>
              </a:rPr>
              <a:t>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    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&lt;</a:t>
            </a:r>
            <a:r>
              <a:rPr lang="en-US" sz="1200" dirty="0" err="1">
                <a:latin typeface="Lucida Sans Typewriter" pitchFamily="49" charset="0"/>
              </a:rPr>
              <a:t>dbl</a:t>
            </a:r>
            <a:r>
              <a:rPr lang="en-US" sz="1200" dirty="0">
                <a:latin typeface="Lucida Sans Typewriter" pitchFamily="49" charset="0"/>
              </a:rPr>
              <a:t>&gt;     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   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fct</a:t>
            </a:r>
            <a:r>
              <a:rPr lang="en-US" sz="1200" dirty="0">
                <a:latin typeface="Lucida Sans Typewriter" pitchFamily="49" charset="0"/>
              </a:rPr>
              <a:t>&gt; &lt;</a:t>
            </a:r>
            <a:r>
              <a:rPr lang="en-US" sz="1200" dirty="0" err="1">
                <a:latin typeface="Lucida Sans Typewriter" pitchFamily="49" charset="0"/>
              </a:rPr>
              <a:t>int</a:t>
            </a:r>
            <a:r>
              <a:rPr lang="en-US" sz="1200" dirty="0">
                <a:latin typeface="Lucida Sans Typewriter" pitchFamily="49" charset="0"/>
              </a:rPr>
              <a:t>&gt;</a:t>
            </a:r>
          </a:p>
          <a:p>
            <a:r>
              <a:rPr lang="en-US" sz="1200" dirty="0">
                <a:latin typeface="Lucida Sans Typewriter" pitchFamily="49" charset="0"/>
              </a:rPr>
              <a:t>1 Chinstrap Dream            58         17.8            181      3700 f      2007</a:t>
            </a:r>
          </a:p>
          <a:p>
            <a:r>
              <a:rPr lang="en-US" sz="1200" dirty="0">
                <a:latin typeface="Lucida Sans Typewriter" pitchFamily="49" charset="0"/>
              </a:rPr>
              <a:t>2 </a:t>
            </a:r>
            <a:r>
              <a:rPr lang="en-US" sz="1200" dirty="0" err="1">
                <a:latin typeface="Lucida Sans Typewriter" pitchFamily="49" charset="0"/>
              </a:rPr>
              <a:t>Adelie</a:t>
            </a:r>
            <a:r>
              <a:rPr lang="en-US" sz="1200" dirty="0">
                <a:latin typeface="Lucida Sans Typewriter" pitchFamily="49" charset="0"/>
              </a:rPr>
              <a:t>    </a:t>
            </a:r>
            <a:r>
              <a:rPr lang="en-US" sz="1200" dirty="0" err="1">
                <a:latin typeface="Lucida Sans Typewriter" pitchFamily="49" charset="0"/>
              </a:rPr>
              <a:t>Torgersen</a:t>
            </a:r>
            <a:r>
              <a:rPr lang="en-US" sz="1200" dirty="0">
                <a:latin typeface="Lucida Sans Typewriter" pitchFamily="49" charset="0"/>
              </a:rPr>
              <a:t>        39.6       17.2            196      3550 f      2008</a:t>
            </a:r>
          </a:p>
          <a:p>
            <a:r>
              <a:rPr lang="en-US" sz="1200" dirty="0">
                <a:latin typeface="Lucida Sans Typewriter" pitchFamily="49" charset="0"/>
              </a:rPr>
              <a:t>3 Gentoo    Biscoe           46.2       14.1            217      4375 f      2009</a:t>
            </a:r>
          </a:p>
          <a:p>
            <a:r>
              <a:rPr lang="en-US" sz="1200" dirty="0">
                <a:latin typeface="Lucida Sans Typewriter" pitchFamily="49" charset="0"/>
              </a:rPr>
              <a:t>4 Chinstrap Dream            49         19.5            210      3950 m      2008</a:t>
            </a:r>
          </a:p>
          <a:p>
            <a:r>
              <a:rPr lang="en-US" sz="1200" dirty="0">
                <a:latin typeface="Lucida Sans Typewriter" pitchFamily="49" charset="0"/>
              </a:rPr>
              <a:t>5 Gentoo    Biscoe           50.4       15.7            222      5750 m      2009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4780080"/>
            <a:ext cx="3065028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4986051"/>
            <a:ext cx="3327715" cy="14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Can show multiple variables, but hard for &gt;1 factor.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What is the pattern here?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3409"/>
            <a:ext cx="7528659" cy="38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1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Multivariate EDA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by grouping variables (factors) are often useful for an initial overview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Need to reshape data from wide to long format</a:t>
            </a:r>
          </a:p>
        </p:txBody>
      </p:sp>
      <p:pic>
        <p:nvPicPr>
          <p:cNvPr id="9218" name="Picture 2" descr="C:\Users\friendly\Dropbox\Documents\SCS\VisMLM-course\fig\penguins\peng-boxplo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4839852" cy="247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010512"/>
            <a:ext cx="79248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peng_long</a:t>
            </a:r>
            <a:r>
              <a:rPr lang="en-US" dirty="0"/>
              <a:t> &lt;- </a:t>
            </a:r>
            <a:r>
              <a:rPr lang="en-US" dirty="0" err="1"/>
              <a:t>peng</a:t>
            </a:r>
            <a:r>
              <a:rPr lang="en-US" dirty="0"/>
              <a:t> %&gt;% </a:t>
            </a:r>
          </a:p>
          <a:p>
            <a:r>
              <a:rPr lang="en-US" dirty="0"/>
              <a:t>  </a:t>
            </a:r>
            <a:r>
              <a:rPr lang="en-US" dirty="0" err="1"/>
              <a:t>tidyr</a:t>
            </a:r>
            <a:r>
              <a:rPr lang="en-US" dirty="0"/>
              <a:t>::gather(Measure, Size, </a:t>
            </a:r>
            <a:r>
              <a:rPr lang="en-US" dirty="0" err="1"/>
              <a:t>bill_length:body_mass</a:t>
            </a:r>
            <a:r>
              <a:rPr lang="en-US" dirty="0"/>
              <a:t>)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peng_long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(x=species, y=Size, fill=species))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(. ~ Measure, scales="</a:t>
            </a:r>
            <a:r>
              <a:rPr lang="en-US" dirty="0" err="1"/>
              <a:t>free_y</a:t>
            </a:r>
            <a:r>
              <a:rPr lang="en-US" dirty="0"/>
              <a:t>", </a:t>
            </a:r>
            <a:r>
              <a:rPr lang="en-US" dirty="0" err="1"/>
              <a:t>nrow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05212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</a:t>
            </a:r>
            <a:r>
              <a:rPr lang="en-US" dirty="0" err="1"/>
              <a:t>Biplots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multivariate data, often want to view the data in a low-D space that shows the most total variance</a:t>
            </a: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maximum variance</a:t>
            </a:r>
          </a:p>
          <a:p>
            <a:pPr lvl="1"/>
            <a:r>
              <a:rPr lang="en-US" sz="2400" dirty="0"/>
              <a:t>How many dimensions are necessary?</a:t>
            </a:r>
          </a:p>
          <a:p>
            <a:r>
              <a:rPr lang="en-US" sz="2800" dirty="0"/>
              <a:t>A </a:t>
            </a:r>
            <a:r>
              <a:rPr lang="en-US" sz="2800" dirty="0" err="1"/>
              <a:t>biplot</a:t>
            </a:r>
            <a:r>
              <a:rPr lang="en-US" sz="2800" dirty="0"/>
              <a:t> is a 2D (or 3D) plot of the largest PCA dimensions</a:t>
            </a:r>
          </a:p>
          <a:p>
            <a:pPr lvl="1"/>
            <a:r>
              <a:rPr lang="en-US" sz="2400" dirty="0"/>
              <a:t>Vectors in this plot show the original data variables</a:t>
            </a:r>
          </a:p>
          <a:p>
            <a:pPr lvl="1"/>
            <a:r>
              <a:rPr lang="en-US" sz="2400" dirty="0"/>
              <a:t>Points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friendly\Dropbox\Documents\SCS\VisMLM-course\fig\penguins\peng-sc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696" y="3382112"/>
            <a:ext cx="4009061" cy="32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91400" cy="175432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 (~ </a:t>
            </a:r>
            <a:r>
              <a:rPr lang="en-US" dirty="0" err="1"/>
              <a:t>bill_length</a:t>
            </a:r>
            <a:r>
              <a:rPr lang="en-US" dirty="0"/>
              <a:t> + </a:t>
            </a:r>
            <a:r>
              <a:rPr lang="en-US" dirty="0" err="1"/>
              <a:t>bill_depth</a:t>
            </a:r>
            <a:r>
              <a:rPr lang="en-US" dirty="0"/>
              <a:t> + </a:t>
            </a:r>
            <a:r>
              <a:rPr lang="en-US" dirty="0" err="1"/>
              <a:t>flipper_length</a:t>
            </a:r>
            <a:r>
              <a:rPr lang="en-US" dirty="0"/>
              <a:t> + </a:t>
            </a:r>
            <a:r>
              <a:rPr lang="en-US" dirty="0" err="1"/>
              <a:t>body_mass</a:t>
            </a:r>
            <a:r>
              <a:rPr lang="en-US" dirty="0"/>
              <a:t>,</a:t>
            </a:r>
          </a:p>
          <a:p>
            <a:r>
              <a:rPr lang="en-US" dirty="0"/>
              <a:t>                    data=</a:t>
            </a:r>
            <a:r>
              <a:rPr lang="en-US" dirty="0" err="1"/>
              <a:t>peng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na.action</a:t>
            </a:r>
            <a:r>
              <a:rPr lang="en-US" dirty="0"/>
              <a:t>=</a:t>
            </a:r>
            <a:r>
              <a:rPr lang="en-US" dirty="0" err="1"/>
              <a:t>na.omit</a:t>
            </a:r>
            <a:r>
              <a:rPr lang="en-US" dirty="0"/>
              <a:t>,</a:t>
            </a:r>
          </a:p>
          <a:p>
            <a:r>
              <a:rPr lang="en-US" dirty="0"/>
              <a:t>                    scale. = TRUE)</a:t>
            </a:r>
          </a:p>
          <a:p>
            <a:r>
              <a:rPr lang="en-US" dirty="0" err="1"/>
              <a:t>screeplot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type = "line", </a:t>
            </a:r>
            <a:r>
              <a:rPr lang="en-US" dirty="0" err="1"/>
              <a:t>lwd</a:t>
            </a:r>
            <a:r>
              <a:rPr lang="en-US" dirty="0"/>
              <a:t>=3, </a:t>
            </a:r>
            <a:r>
              <a:rPr lang="en-US" dirty="0" err="1"/>
              <a:t>cex</a:t>
            </a:r>
            <a:r>
              <a:rPr lang="en-US" dirty="0"/>
              <a:t>=3, </a:t>
            </a:r>
          </a:p>
          <a:p>
            <a:r>
              <a:rPr lang="en-US" dirty="0"/>
              <a:t>		main="Variances of PCA Components")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4191000" cy="10618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ucida Sans Typewriter" pitchFamily="49" charset="0"/>
              </a:rPr>
              <a:t>&gt; summary(</a:t>
            </a:r>
            <a:r>
              <a:rPr lang="en-US" sz="1050" dirty="0" err="1">
                <a:latin typeface="Lucida Sans Typewriter" pitchFamily="49" charset="0"/>
              </a:rPr>
              <a:t>peng.pca</a:t>
            </a:r>
            <a:r>
              <a:rPr lang="en-US" sz="1050" dirty="0">
                <a:latin typeface="Lucida Sans Typewriter" pitchFamily="49" charset="0"/>
              </a:rPr>
              <a:t>)</a:t>
            </a:r>
          </a:p>
          <a:p>
            <a:r>
              <a:rPr lang="en-US" sz="1050" dirty="0">
                <a:latin typeface="Lucida Sans Typewriter" pitchFamily="49" charset="0"/>
              </a:rPr>
              <a:t>Importance of components:</a:t>
            </a:r>
          </a:p>
          <a:p>
            <a:r>
              <a:rPr lang="en-US" sz="1050" dirty="0">
                <a:latin typeface="Lucida Sans Typewriter" pitchFamily="49" charset="0"/>
              </a:rPr>
              <a:t>                         PC1   PC2    PC3   PC4</a:t>
            </a:r>
          </a:p>
          <a:p>
            <a:r>
              <a:rPr lang="en-US" sz="1050" dirty="0">
                <a:latin typeface="Lucida Sans Typewriter" pitchFamily="49" charset="0"/>
              </a:rPr>
              <a:t>Standard deviation     1.657 0.882 0.6072 0.328</a:t>
            </a:r>
          </a:p>
          <a:p>
            <a:r>
              <a:rPr lang="en-US" sz="1050" dirty="0">
                <a:latin typeface="Lucida Sans Typewriter" pitchFamily="49" charset="0"/>
              </a:rPr>
              <a:t>Proportion of Variance 0.686 0.195 0.0922 0.027</a:t>
            </a:r>
          </a:p>
          <a:p>
            <a:r>
              <a:rPr lang="en-US" sz="1050" dirty="0">
                <a:latin typeface="Lucida Sans Typewriter" pitchFamily="49" charset="0"/>
              </a:rPr>
              <a:t>Cumulative Proportion  </a:t>
            </a:r>
            <a:r>
              <a:rPr lang="en-US" sz="1050" b="1" dirty="0">
                <a:latin typeface="Lucida Sans Typewriter" pitchFamily="49" charset="0"/>
              </a:rPr>
              <a:t>0.686 0.881 0.9730 1.000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105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2D: 88.1 %</a:t>
            </a:r>
          </a:p>
          <a:p>
            <a:r>
              <a:rPr lang="en-US" dirty="0"/>
              <a:t>3D: 97.3 %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722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for details </a:t>
            </a:r>
          </a:p>
        </p:txBody>
      </p:sp>
    </p:spTree>
    <p:extLst>
      <p:ext uri="{BB962C8B-B14F-4D97-AF65-F5344CB8AC3E}">
        <p14:creationId xmlns:p14="http://schemas.microsoft.com/office/powerpoint/2010/main" val="331519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3" y="2743200"/>
            <a:ext cx="4772692" cy="3815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5589677" cy="147732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</a:t>
            </a:r>
          </a:p>
          <a:p>
            <a:r>
              <a:rPr lang="en-US" dirty="0"/>
              <a:t>         ellipse = TRUE, circle = TRUE) +</a:t>
            </a:r>
          </a:p>
          <a:p>
            <a:r>
              <a:rPr lang="en-US" dirty="0"/>
              <a:t>         </a:t>
            </a:r>
            <a:r>
              <a:rPr lang="en-US" dirty="0" err="1"/>
              <a:t>scale_color_discrete</a:t>
            </a:r>
            <a:r>
              <a:rPr lang="en-US" dirty="0"/>
              <a:t>(name = 'Penguin Species')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76600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PC1, PC2 ~ 88.1% of variance</a:t>
            </a:r>
          </a:p>
          <a:p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PC2 (&amp; PC1): relates to “bill shape”</a:t>
            </a:r>
          </a:p>
          <a:p>
            <a:endParaRPr lang="en-US" sz="1400" dirty="0"/>
          </a:p>
          <a:p>
            <a:r>
              <a:rPr lang="en-US" sz="1400" dirty="0"/>
              <a:t>Easy to characterize the species in terms of these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86600" y="3810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Gentoo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410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Chinstrap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365611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Adelie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38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2409072"/>
            <a:ext cx="8229600" cy="161582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Sans Typewriter" pitchFamily="49" charset="0"/>
              </a:rPr>
              <a:t>&gt; peng.mod0 &lt;-lm(</a:t>
            </a:r>
            <a:r>
              <a:rPr lang="en-US" sz="1100" dirty="0" err="1">
                <a:latin typeface="Lucida Sans Typewriter" pitchFamily="49" charset="0"/>
              </a:rPr>
              <a:t>cbind</a:t>
            </a:r>
            <a:r>
              <a:rPr lang="en-US" sz="1100" dirty="0">
                <a:latin typeface="Lucida Sans Typewriter" pitchFamily="49" charset="0"/>
              </a:rPr>
              <a:t>(</a:t>
            </a:r>
            <a:r>
              <a:rPr lang="en-US" sz="1100" dirty="0" err="1">
                <a:latin typeface="Lucida Sans Typewriter" pitchFamily="49" charset="0"/>
              </a:rPr>
              <a:t>bill_length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bill_depth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flipper_length</a:t>
            </a:r>
            <a:r>
              <a:rPr lang="en-US" sz="1100" dirty="0">
                <a:latin typeface="Lucida Sans Typewriter" pitchFamily="49" charset="0"/>
              </a:rPr>
              <a:t>, </a:t>
            </a:r>
            <a:r>
              <a:rPr lang="en-US" sz="1100" dirty="0" err="1">
                <a:latin typeface="Lucida Sans Typewriter" pitchFamily="49" charset="0"/>
              </a:rPr>
              <a:t>body_mass</a:t>
            </a:r>
            <a:r>
              <a:rPr lang="en-US" sz="1100" dirty="0">
                <a:latin typeface="Lucida Sans Typewriter" pitchFamily="49" charset="0"/>
              </a:rPr>
              <a:t>) </a:t>
            </a:r>
            <a:r>
              <a:rPr lang="en-US" sz="1100" dirty="0">
                <a:solidFill>
                  <a:srgbClr val="FF0000"/>
                </a:solidFill>
                <a:latin typeface="Lucida Sans Typewriter" pitchFamily="49" charset="0"/>
              </a:rPr>
              <a:t>~ species</a:t>
            </a:r>
            <a:r>
              <a:rPr lang="en-US" sz="1100" dirty="0">
                <a:latin typeface="Lucida Sans Typewriter" pitchFamily="49" charset="0"/>
              </a:rPr>
              <a:t>,         </a:t>
            </a:r>
          </a:p>
          <a:p>
            <a:r>
              <a:rPr lang="en-US" sz="1100" dirty="0">
                <a:latin typeface="Lucida Sans Typewriter" pitchFamily="49" charset="0"/>
              </a:rPr>
              <a:t>                 data=</a:t>
            </a:r>
            <a:r>
              <a:rPr lang="en-US" sz="1100" dirty="0" err="1">
                <a:latin typeface="Lucida Sans Typewriter" pitchFamily="49" charset="0"/>
              </a:rPr>
              <a:t>peng</a:t>
            </a:r>
            <a:r>
              <a:rPr lang="en-US" sz="1100" dirty="0">
                <a:latin typeface="Lucida Sans Typewriter" pitchFamily="49" charset="0"/>
              </a:rPr>
              <a:t>)</a:t>
            </a:r>
          </a:p>
          <a:p>
            <a:r>
              <a:rPr lang="en-US" sz="1100" dirty="0">
                <a:latin typeface="Lucida Sans Typewriter" pitchFamily="49" charset="0"/>
              </a:rPr>
              <a:t>&gt; </a:t>
            </a:r>
            <a:r>
              <a:rPr lang="en-US" sz="1100" dirty="0" err="1">
                <a:latin typeface="Lucida Sans Typewriter" pitchFamily="49" charset="0"/>
              </a:rPr>
              <a:t>Anova</a:t>
            </a:r>
            <a:r>
              <a:rPr lang="en-US" sz="1100" dirty="0">
                <a:latin typeface="Lucida Sans Typewriter" pitchFamily="49" charset="0"/>
              </a:rPr>
              <a:t>(peng.mod0)</a:t>
            </a:r>
          </a:p>
          <a:p>
            <a:endParaRPr lang="en-US" sz="1100" dirty="0">
              <a:latin typeface="Lucida Sans Typewriter" pitchFamily="49" charset="0"/>
            </a:endParaRPr>
          </a:p>
          <a:p>
            <a:r>
              <a:rPr lang="en-US" sz="1100" dirty="0">
                <a:latin typeface="Lucida Sans Typewriter" pitchFamily="49" charset="0"/>
              </a:rPr>
              <a:t>Type II MANOVA Tests: </a:t>
            </a:r>
            <a:r>
              <a:rPr lang="en-US" sz="1100" dirty="0" err="1">
                <a:latin typeface="Lucida Sans Typewriter" pitchFamily="49" charset="0"/>
              </a:rPr>
              <a:t>Pillai</a:t>
            </a:r>
            <a:r>
              <a:rPr lang="en-US" sz="1100" dirty="0">
                <a:latin typeface="Lucida Sans Typewriter" pitchFamily="49" charset="0"/>
              </a:rPr>
              <a:t> test statistic</a:t>
            </a:r>
          </a:p>
          <a:p>
            <a:r>
              <a:rPr lang="en-US" sz="1100" dirty="0">
                <a:latin typeface="Lucida Sans Typewriter" pitchFamily="49" charset="0"/>
              </a:rPr>
              <a:t>       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test stat </a:t>
            </a:r>
            <a:r>
              <a:rPr lang="en-US" sz="1100" dirty="0" err="1">
                <a:latin typeface="Lucida Sans Typewriter" pitchFamily="49" charset="0"/>
              </a:rPr>
              <a:t>approx</a:t>
            </a:r>
            <a:r>
              <a:rPr lang="en-US" sz="1100" dirty="0">
                <a:latin typeface="Lucida Sans Typewriter" pitchFamily="49" charset="0"/>
              </a:rPr>
              <a:t> F </a:t>
            </a:r>
            <a:r>
              <a:rPr lang="en-US" sz="1100" dirty="0" err="1">
                <a:latin typeface="Lucida Sans Typewriter" pitchFamily="49" charset="0"/>
              </a:rPr>
              <a:t>num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den </a:t>
            </a:r>
            <a:r>
              <a:rPr lang="en-US" sz="1100" dirty="0" err="1">
                <a:latin typeface="Lucida Sans Typewriter" pitchFamily="49" charset="0"/>
              </a:rPr>
              <a:t>Df</a:t>
            </a:r>
            <a:r>
              <a:rPr lang="en-US" sz="1100" dirty="0">
                <a:latin typeface="Lucida Sans Typewriter" pitchFamily="49" charset="0"/>
              </a:rPr>
              <a:t> </a:t>
            </a:r>
            <a:r>
              <a:rPr lang="en-US" sz="1100" dirty="0" err="1">
                <a:latin typeface="Lucida Sans Typewriter" pitchFamily="49" charset="0"/>
              </a:rPr>
              <a:t>Pr</a:t>
            </a:r>
            <a:r>
              <a:rPr lang="en-US" sz="1100" dirty="0">
                <a:latin typeface="Lucida Sans Typewriter" pitchFamily="49" charset="0"/>
              </a:rPr>
              <a:t>(&gt;F)    </a:t>
            </a:r>
          </a:p>
          <a:p>
            <a:r>
              <a:rPr lang="en-US" sz="1100" dirty="0">
                <a:latin typeface="Lucida Sans Typewriter" pitchFamily="49" charset="0"/>
              </a:rPr>
              <a:t>species  2      1.64      371      8    656 &lt;2e-16 ***</a:t>
            </a:r>
          </a:p>
          <a:p>
            <a:r>
              <a:rPr lang="en-US" sz="1100" dirty="0">
                <a:latin typeface="Lucida Sans Typewriter" pitchFamily="49" charset="0"/>
              </a:rPr>
              <a:t>---</a:t>
            </a:r>
          </a:p>
          <a:p>
            <a:r>
              <a:rPr lang="en-US" sz="1100" dirty="0" err="1">
                <a:latin typeface="Lucida Sans Typewriter" pitchFamily="49" charset="0"/>
              </a:rPr>
              <a:t>Signif</a:t>
            </a:r>
            <a:r>
              <a:rPr lang="en-US" sz="11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goal is to determine whether/how the penguins differ in size by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MLM tests all 4 size variables together:  </a:t>
            </a:r>
            <a:r>
              <a:rPr lang="en-US" dirty="0">
                <a:solidFill>
                  <a:srgbClr val="FF0000"/>
                </a:solidFill>
              </a:rPr>
              <a:t>~ species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Could also use other factors:  </a:t>
            </a:r>
            <a:r>
              <a:rPr lang="en-US" dirty="0">
                <a:solidFill>
                  <a:srgbClr val="FF0000"/>
                </a:solidFill>
              </a:rPr>
              <a:t>~ species + island + sex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343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Yet, we are left to understand the nature of this effect </a:t>
            </a:r>
            <a:r>
              <a:rPr lang="en-US" dirty="0" err="1"/>
              <a:t>wrt</a:t>
            </a:r>
            <a:r>
              <a:rPr lang="en-US" dirty="0"/>
              <a:t>. the size variables.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601980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2"/>
              </a:rPr>
              <a:t>https://rpubs.com/friendly/penguin-manova</a:t>
            </a:r>
            <a:r>
              <a:rPr lang="en-US" sz="1400" dirty="0"/>
              <a:t> for details</a:t>
            </a:r>
          </a:p>
        </p:txBody>
      </p:sp>
    </p:spTree>
    <p:extLst>
      <p:ext uri="{BB962C8B-B14F-4D97-AF65-F5344CB8AC3E}">
        <p14:creationId xmlns:p14="http://schemas.microsoft.com/office/powerpoint/2010/main" val="46034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ANOVA vs. MANOVA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CF3B-0A41-42C0-81BF-9F13E0D4BEB1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103426" name="Picture 2" descr="C:\Dropbox\Documents\6140\images\manova\manova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4475" cy="41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62022" y="2057400"/>
            <a:ext cx="2203383" cy="830997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means differ?</a:t>
            </a:r>
          </a:p>
          <a:p>
            <a:r>
              <a:rPr lang="en-US" sz="1600" dirty="0"/>
              <a:t>(Assume equal within-group variances)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9615" y="3810000"/>
            <a:ext cx="2355785" cy="156966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How do centroids differ?</a:t>
            </a:r>
          </a:p>
          <a:p>
            <a:r>
              <a:rPr lang="en-US" sz="1600" dirty="0">
                <a:solidFill>
                  <a:srgbClr val="FF0000"/>
                </a:solidFill>
              </a:rPr>
              <a:t>How many dimensions?</a:t>
            </a:r>
          </a:p>
          <a:p>
            <a:endParaRPr lang="en-US" sz="1600" dirty="0"/>
          </a:p>
          <a:p>
            <a:r>
              <a:rPr lang="en-US" sz="1600" dirty="0"/>
              <a:t>(Assume equal within-group variance-covariance matrices)</a:t>
            </a:r>
          </a:p>
        </p:txBody>
      </p:sp>
    </p:spTree>
    <p:extLst>
      <p:ext uri="{BB962C8B-B14F-4D97-AF65-F5344CB8AC3E}">
        <p14:creationId xmlns:p14="http://schemas.microsoft.com/office/powerpoint/2010/main" val="372800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view data ellipses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negatively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5486400"/>
            <a:ext cx="364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group means positively correlated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within group correlation &gt;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117231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ellipses in 2D provide a good start for pairwise relations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3594" y="1708640"/>
            <a:ext cx="3945425" cy="3493931"/>
            <a:chOff x="313594" y="1708640"/>
            <a:chExt cx="3945425" cy="3493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94" y="2048594"/>
              <a:ext cx="3945425" cy="315397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33706" y="1708640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bill depth &amp; length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19601" y="1723295"/>
            <a:ext cx="3945425" cy="3479277"/>
            <a:chOff x="4419601" y="1723295"/>
            <a:chExt cx="3945425" cy="34792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1" y="2048595"/>
              <a:ext cx="3945425" cy="31539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639713" y="1723295"/>
              <a:ext cx="350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body mass &amp; flipper 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615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plot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33800"/>
          </a:xfrm>
        </p:spPr>
        <p:txBody>
          <a:bodyPr>
            <a:normAutofit/>
          </a:bodyPr>
          <a:lstStyle/>
          <a:p>
            <a:r>
              <a:rPr lang="en-US" sz="2800" b="1" dirty="0"/>
              <a:t>E</a:t>
            </a:r>
            <a:r>
              <a:rPr lang="en-US" sz="2800" dirty="0"/>
              <a:t> ellipse reflects within-group error (co)variation</a:t>
            </a:r>
          </a:p>
          <a:p>
            <a:pPr lvl="1"/>
            <a:r>
              <a:rPr lang="en-US" sz="2000" dirty="0"/>
              <a:t>Size: </a:t>
            </a:r>
            <a:r>
              <a:rPr lang="en-US" sz="2000" b="1" dirty="0"/>
              <a:t>E</a:t>
            </a:r>
            <a:r>
              <a:rPr lang="en-US" sz="2000" dirty="0"/>
              <a:t> / </a:t>
            </a:r>
            <a:r>
              <a:rPr lang="en-US" sz="2000" dirty="0" err="1"/>
              <a:t>df</a:t>
            </a:r>
            <a:r>
              <a:rPr lang="en-US" sz="2000" baseline="-25000" dirty="0" err="1"/>
              <a:t>e</a:t>
            </a:r>
            <a:r>
              <a:rPr lang="en-US" sz="2000" dirty="0"/>
              <a:t> set to cover 68%, an analog of y̅ ± 1 </a:t>
            </a:r>
            <a:r>
              <a:rPr lang="en-US" sz="2000" dirty="0" err="1"/>
              <a:t>std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Shift to grand mean for direct comparison with </a:t>
            </a:r>
            <a:r>
              <a:rPr lang="en-US" sz="2000" b="1" dirty="0"/>
              <a:t>H</a:t>
            </a:r>
          </a:p>
          <a:p>
            <a:r>
              <a:rPr lang="en-US" sz="2800" b="1" dirty="0"/>
              <a:t>H</a:t>
            </a:r>
            <a:r>
              <a:rPr lang="en-US" sz="2800" dirty="0"/>
              <a:t> ellipse reflects (co)variation of group means</a:t>
            </a:r>
          </a:p>
          <a:p>
            <a:pPr lvl="1"/>
            <a:r>
              <a:rPr lang="en-US" sz="1800" b="1" dirty="0"/>
              <a:t>effect size</a:t>
            </a:r>
            <a:r>
              <a:rPr lang="en-US" sz="1800" dirty="0"/>
              <a:t> scaling,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dirty="0"/>
              <a:t> to put this on the same scale as the </a:t>
            </a:r>
            <a:r>
              <a:rPr lang="en-US" sz="1800" b="1" dirty="0"/>
              <a:t>E</a:t>
            </a:r>
            <a:r>
              <a:rPr lang="en-US" sz="1800" dirty="0"/>
              <a:t> ellipse. Analog of effect size in univariate designs.</a:t>
            </a:r>
          </a:p>
          <a:p>
            <a:pPr lvl="1"/>
            <a:r>
              <a:rPr lang="en-US" sz="1800" b="1" dirty="0"/>
              <a:t>significance</a:t>
            </a:r>
            <a:r>
              <a:rPr lang="en-US" sz="1800" dirty="0"/>
              <a:t> (“evidence”) scaling: uses </a:t>
            </a:r>
            <a:r>
              <a:rPr lang="en-US" sz="1800" b="1" dirty="0"/>
              <a:t>H</a:t>
            </a:r>
            <a:r>
              <a:rPr lang="en-US" sz="1800" dirty="0"/>
              <a:t>/</a:t>
            </a:r>
            <a:r>
              <a:rPr lang="en-US" sz="1800" dirty="0">
                <a:sym typeface="Symbol"/>
              </a:rPr>
              <a:t></a:t>
            </a:r>
            <a:r>
              <a:rPr lang="el-GR" sz="1800" baseline="-25000" dirty="0">
                <a:sym typeface="Symbol"/>
              </a:rPr>
              <a:t>α</a:t>
            </a:r>
            <a:r>
              <a:rPr lang="en-US" sz="1800" dirty="0"/>
              <a:t> </a:t>
            </a:r>
            <a:r>
              <a:rPr lang="en-US" sz="1800" dirty="0" err="1"/>
              <a:t>df</a:t>
            </a:r>
            <a:r>
              <a:rPr lang="en-US" sz="1800" baseline="-25000" dirty="0" err="1"/>
              <a:t>e</a:t>
            </a:r>
            <a:r>
              <a:rPr lang="en-US" sz="1800" baseline="-25000" dirty="0"/>
              <a:t> </a:t>
            </a:r>
            <a:r>
              <a:rPr lang="en-US" sz="1800" dirty="0"/>
              <a:t>.</a:t>
            </a:r>
            <a:r>
              <a:rPr lang="en-US" sz="2400" dirty="0"/>
              <a:t> </a:t>
            </a:r>
          </a:p>
          <a:p>
            <a:pPr lvl="2"/>
            <a:r>
              <a:rPr lang="en-US" sz="1800" dirty="0"/>
              <a:t>The </a:t>
            </a:r>
            <a:r>
              <a:rPr lang="en-US" sz="1800" b="1" dirty="0"/>
              <a:t>H</a:t>
            </a:r>
            <a:r>
              <a:rPr lang="en-US" sz="1800" dirty="0"/>
              <a:t> ellipse protrudes outside the </a:t>
            </a:r>
            <a:r>
              <a:rPr lang="en-US" sz="1800" b="1" dirty="0"/>
              <a:t>E</a:t>
            </a:r>
            <a:r>
              <a:rPr lang="en-US" sz="1800" dirty="0"/>
              <a:t> ellipse somewhere, </a:t>
            </a:r>
            <a:r>
              <a:rPr lang="en-US" sz="1800" i="1" dirty="0" err="1"/>
              <a:t>iff</a:t>
            </a:r>
            <a:r>
              <a:rPr lang="en-US" sz="1800" dirty="0"/>
              <a:t> an effect is significant (Roy’s largest root test) at p &lt; </a:t>
            </a:r>
            <a:r>
              <a:rPr lang="el-GR" sz="1800" dirty="0"/>
              <a:t>α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7244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7244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Penguins: HE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4601"/>
            <a:ext cx="36576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18224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 of the </a:t>
            </a:r>
            <a:r>
              <a:rPr lang="en-US" b="1" dirty="0"/>
              <a:t>H</a:t>
            </a:r>
            <a:r>
              <a:rPr lang="en-US" dirty="0"/>
              <a:t> ellipse reflects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correlation of the species means: species with larger bill depth have smaller bill length.</a:t>
            </a:r>
          </a:p>
          <a:p>
            <a:r>
              <a:rPr lang="en-US" b="1" dirty="0"/>
              <a:t>E</a:t>
            </a:r>
            <a:r>
              <a:rPr lang="en-US" dirty="0"/>
              <a:t> ellipse: within species, larger bill length </a:t>
            </a:r>
            <a:r>
              <a:rPr lang="en-US" dirty="0">
                <a:sym typeface="Symbol"/>
              </a:rPr>
              <a:t> larger bill depth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size="evidence")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198560"/>
            <a:ext cx="37338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 size=“effect")</a:t>
            </a:r>
          </a:p>
        </p:txBody>
      </p:sp>
    </p:spTree>
    <p:extLst>
      <p:ext uri="{BB962C8B-B14F-4D97-AF65-F5344CB8AC3E}">
        <p14:creationId xmlns:p14="http://schemas.microsoft.com/office/powerpoint/2010/main" val="139049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76600"/>
          </a:xfrm>
        </p:spPr>
        <p:txBody>
          <a:bodyPr>
            <a:normAutofit/>
          </a:bodyPr>
          <a:lstStyle/>
          <a:p>
            <a:r>
              <a:rPr lang="en-US" sz="2400" dirty="0"/>
              <a:t>In linear models, any effect of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&gt; 1 can be partitioned into </a:t>
            </a:r>
            <a:r>
              <a:rPr lang="en-US" sz="2400" dirty="0" err="1"/>
              <a:t>df</a:t>
            </a:r>
            <a:r>
              <a:rPr lang="en-US" sz="2400" baseline="-25000" dirty="0" err="1"/>
              <a:t>h</a:t>
            </a:r>
            <a:r>
              <a:rPr lang="en-US" sz="2400" dirty="0"/>
              <a:t> separate 1 </a:t>
            </a:r>
            <a:r>
              <a:rPr lang="en-US" sz="2400" dirty="0" err="1"/>
              <a:t>df</a:t>
            </a:r>
            <a:r>
              <a:rPr lang="en-US" sz="2400" dirty="0"/>
              <a:t> tests of contrasts</a:t>
            </a:r>
          </a:p>
          <a:p>
            <a:pPr lvl="1"/>
            <a:r>
              <a:rPr lang="en-US" sz="2000" dirty="0"/>
              <a:t>If orthogonal, </a:t>
            </a:r>
            <a:r>
              <a:rPr lang="en-US" sz="2000" b="1" dirty="0"/>
              <a:t>H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baseline="-25000" dirty="0"/>
              <a:t>1</a:t>
            </a:r>
            <a:r>
              <a:rPr lang="en-US" sz="2000" dirty="0"/>
              <a:t> + </a:t>
            </a:r>
            <a:r>
              <a:rPr lang="en-US" sz="2000" b="1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+ … </a:t>
            </a:r>
            <a:r>
              <a:rPr lang="en-US" sz="2000" b="1" dirty="0"/>
              <a:t>H</a:t>
            </a:r>
            <a:r>
              <a:rPr lang="en-US" sz="2000" dirty="0"/>
              <a:t> </a:t>
            </a:r>
            <a:r>
              <a:rPr lang="en-US" sz="2000" baseline="-25000" dirty="0" err="1"/>
              <a:t>dfh</a:t>
            </a:r>
            <a:r>
              <a:rPr lang="en-US" sz="2000" baseline="-25000" dirty="0"/>
              <a:t>  </a:t>
            </a:r>
            <a:r>
              <a:rPr lang="en-US" sz="2000" dirty="0"/>
              <a:t> -- accounts for total effect</a:t>
            </a:r>
            <a:endParaRPr lang="en-US" sz="2000" baseline="-25000" dirty="0"/>
          </a:p>
          <a:p>
            <a:pPr lvl="1"/>
            <a:r>
              <a:rPr lang="en-US" sz="2000" dirty="0"/>
              <a:t>Tested as a linear hypothesis, e.g., x</a:t>
            </a:r>
            <a:r>
              <a:rPr lang="en-US" sz="2000" baseline="-25000" dirty="0"/>
              <a:t>1</a:t>
            </a:r>
            <a:r>
              <a:rPr lang="en-US" sz="2000" dirty="0"/>
              <a:t> – (x</a:t>
            </a:r>
            <a:r>
              <a:rPr lang="en-US" sz="2000" baseline="-25000" dirty="0"/>
              <a:t>2</a:t>
            </a:r>
            <a:r>
              <a:rPr lang="en-US" sz="2000" dirty="0"/>
              <a:t> + x</a:t>
            </a:r>
            <a:r>
              <a:rPr lang="en-US" sz="2000" baseline="-25000" dirty="0"/>
              <a:t>3</a:t>
            </a:r>
            <a:r>
              <a:rPr lang="en-US" sz="2000" dirty="0"/>
              <a:t>)/2 = 0</a:t>
            </a:r>
          </a:p>
          <a:p>
            <a:pPr lvl="1"/>
            <a:r>
              <a:rPr lang="en-US" sz="2000" dirty="0"/>
              <a:t>Each </a:t>
            </a:r>
            <a:r>
              <a:rPr lang="en-US" sz="2000" b="1" dirty="0"/>
              <a:t>H</a:t>
            </a:r>
            <a:r>
              <a:rPr lang="en-US" sz="2000" baseline="-25000" dirty="0"/>
              <a:t>i</a:t>
            </a:r>
            <a:r>
              <a:rPr lang="en-US" sz="2000" dirty="0"/>
              <a:t> has rank=1, so appears as a line in HE plots</a:t>
            </a:r>
          </a:p>
          <a:p>
            <a:r>
              <a:rPr lang="en-US" sz="2400" dirty="0"/>
              <a:t>Assume we want to compare the species as two contrasts:</a:t>
            </a:r>
            <a:endParaRPr lang="en-US" sz="2000" dirty="0"/>
          </a:p>
          <a:p>
            <a:pPr lvl="1"/>
            <a:r>
              <a:rPr lang="en-US" sz="2000" dirty="0"/>
              <a:t>Do </a:t>
            </a:r>
            <a:r>
              <a:rPr lang="en-US" sz="2000" dirty="0" err="1"/>
              <a:t>Adelie</a:t>
            </a:r>
            <a:r>
              <a:rPr lang="en-US" sz="2000" dirty="0"/>
              <a:t> differ from Chinstrap?</a:t>
            </a:r>
          </a:p>
          <a:p>
            <a:pPr lvl="1"/>
            <a:r>
              <a:rPr lang="en-US" sz="2000" dirty="0"/>
              <a:t>Do Gentoo penguins differ from the other two?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4648200"/>
            <a:ext cx="7315200" cy="1384995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)&lt;-matrix(c(1,-1,0, -1, -1, -2), 3,2)</a:t>
            </a:r>
          </a:p>
          <a:p>
            <a:r>
              <a:rPr lang="en-US" sz="1400" dirty="0">
                <a:latin typeface="Lucida Sans Typewriter" pitchFamily="49" charset="0"/>
              </a:rPr>
              <a:t>&gt; contrasts(</a:t>
            </a:r>
            <a:r>
              <a:rPr lang="en-US" sz="1400" dirty="0" err="1">
                <a:latin typeface="Lucida Sans Typewriter" pitchFamily="49" charset="0"/>
              </a:rPr>
              <a:t>peng$species</a:t>
            </a:r>
            <a:r>
              <a:rPr lang="en-US" sz="1400" dirty="0">
                <a:latin typeface="Lucida Sans Typewriter" pitchFamily="49" charset="0"/>
              </a:rPr>
              <a:t>)</a:t>
            </a:r>
          </a:p>
          <a:p>
            <a:r>
              <a:rPr lang="en-US" sz="1400" dirty="0">
                <a:latin typeface="Lucida Sans Typewriter" pitchFamily="49" charset="0"/>
              </a:rPr>
              <a:t>          [,1] [,2]</a:t>
            </a:r>
          </a:p>
          <a:p>
            <a:r>
              <a:rPr lang="en-US" sz="1400" dirty="0" err="1">
                <a:latin typeface="Lucida Sans Typewriter" pitchFamily="49" charset="0"/>
              </a:rPr>
              <a:t>Adelie</a:t>
            </a:r>
            <a:r>
              <a:rPr lang="en-US" sz="1400" dirty="0">
                <a:latin typeface="Lucida Sans Typewriter" pitchFamily="49" charset="0"/>
              </a:rPr>
              <a:t>       1   -1</a:t>
            </a:r>
          </a:p>
          <a:p>
            <a:r>
              <a:rPr lang="en-US" sz="1400" dirty="0">
                <a:latin typeface="Lucida Sans Typewriter" pitchFamily="49" charset="0"/>
              </a:rPr>
              <a:t>Chinstrap   -1   -1</a:t>
            </a:r>
          </a:p>
          <a:p>
            <a:r>
              <a:rPr lang="en-US" sz="1400" dirty="0">
                <a:latin typeface="Lucida Sans Typewriter" pitchFamily="49" charset="0"/>
              </a:rPr>
              <a:t>Gentoo       0   -2</a:t>
            </a:r>
          </a:p>
        </p:txBody>
      </p:sp>
    </p:spTree>
    <p:extLst>
      <p:ext uri="{BB962C8B-B14F-4D97-AF65-F5344CB8AC3E}">
        <p14:creationId xmlns:p14="http://schemas.microsoft.com/office/powerpoint/2010/main" val="3200108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1662" y="1333642"/>
            <a:ext cx="8077200" cy="92333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 &lt;- list("A:C"="species1","AC:G"="species2")  </a:t>
            </a:r>
            <a:r>
              <a:rPr lang="en-US" dirty="0">
                <a:solidFill>
                  <a:srgbClr val="00B050"/>
                </a:solidFill>
              </a:rPr>
              <a:t># give names to contrasts</a:t>
            </a:r>
          </a:p>
          <a:p>
            <a:r>
              <a:rPr lang="en-US" dirty="0" err="1"/>
              <a:t>heplot</a:t>
            </a:r>
            <a:r>
              <a:rPr lang="en-US" dirty="0"/>
              <a:t>(peng.mod0, fill=TRUE, </a:t>
            </a:r>
            <a:r>
              <a:rPr lang="en-US" dirty="0" err="1"/>
              <a:t>fill.alpha</a:t>
            </a:r>
            <a:r>
              <a:rPr lang="en-US" dirty="0"/>
              <a:t>=0.2, 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hypotheses=</a:t>
            </a:r>
            <a:r>
              <a:rPr lang="en-US" dirty="0" err="1">
                <a:solidFill>
                  <a:srgbClr val="FF0000"/>
                </a:solidFill>
              </a:rPr>
              <a:t>hyp</a:t>
            </a:r>
            <a:r>
              <a:rPr lang="en-US" dirty="0"/>
              <a:t>, size="effect")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54" y="2458896"/>
            <a:ext cx="4114800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2458896"/>
            <a:ext cx="3663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is very clear: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/>
              <a:t>Adelie</a:t>
            </a:r>
            <a:r>
              <a:rPr lang="en-US" sz="1600" dirty="0"/>
              <a:t> &amp; Chinstrap differ only in bill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Gentoo differ from other two – longer, but less deep bills.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r>
              <a:rPr lang="en-US" sz="1600" dirty="0"/>
              <a:t>Both of these are large effects!</a:t>
            </a:r>
          </a:p>
        </p:txBody>
      </p:sp>
    </p:spTree>
    <p:extLst>
      <p:ext uri="{BB962C8B-B14F-4D97-AF65-F5344CB8AC3E}">
        <p14:creationId xmlns:p14="http://schemas.microsoft.com/office/powerpoint/2010/main" val="3228975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 plots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00200"/>
          </a:xfrm>
        </p:spPr>
        <p:txBody>
          <a:bodyPr>
            <a:normAutofit/>
          </a:bodyPr>
          <a:lstStyle/>
          <a:p>
            <a:r>
              <a:rPr lang="en-US" sz="2800" dirty="0"/>
              <a:t>2D: can plot any pair of responses in data space</a:t>
            </a:r>
          </a:p>
          <a:p>
            <a:r>
              <a:rPr lang="en-US" sz="2800" dirty="0" err="1"/>
              <a:t>pairs.mlm</a:t>
            </a:r>
            <a:r>
              <a:rPr lang="en-US" sz="2800" dirty="0"/>
              <a:t>(): all pairwise 2D views</a:t>
            </a:r>
          </a:p>
          <a:p>
            <a:r>
              <a:rPr lang="en-US" sz="2800" dirty="0"/>
              <a:t>heplot3d(): plots in 3D, can rotate, spin, zoom,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0"/>
            <a:ext cx="4114800" cy="646331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(peng.mod0, </a:t>
            </a:r>
            <a:r>
              <a:rPr lang="en-US" dirty="0">
                <a:solidFill>
                  <a:srgbClr val="FF0000"/>
                </a:solidFill>
              </a:rPr>
              <a:t>variables=3:4</a:t>
            </a:r>
            <a:r>
              <a:rPr lang="en-US" dirty="0"/>
              <a:t>,  </a:t>
            </a:r>
          </a:p>
          <a:p>
            <a:r>
              <a:rPr lang="en-US" dirty="0"/>
              <a:t>       fill=TRUE, </a:t>
            </a:r>
            <a:r>
              <a:rPr lang="en-US" dirty="0" err="1"/>
              <a:t>fill.alpha</a:t>
            </a:r>
            <a:r>
              <a:rPr lang="en-US" dirty="0"/>
              <a:t>=0.2, size="effect")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956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major axis of the </a:t>
            </a:r>
            <a:r>
              <a:rPr lang="en-US" b="1" dirty="0"/>
              <a:t>H</a:t>
            </a:r>
            <a:r>
              <a:rPr lang="en-US" dirty="0"/>
              <a:t> ellipse measures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Gentoo are the Big Birds in this story!</a:t>
            </a:r>
          </a:p>
        </p:txBody>
      </p:sp>
    </p:spTree>
    <p:extLst>
      <p:ext uri="{BB962C8B-B14F-4D97-AF65-F5344CB8AC3E}">
        <p14:creationId xmlns:p14="http://schemas.microsoft.com/office/powerpoint/2010/main" val="3052686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Pairs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pairs() method for </a:t>
            </a:r>
            <a:r>
              <a:rPr lang="en-US" dirty="0" err="1"/>
              <a:t>mlm</a:t>
            </a:r>
            <a:r>
              <a:rPr lang="en-US" dirty="0"/>
              <a:t> objects gives a all pairwise HE plots in a scatterplot matrix format.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heplot3d()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32" y="2362200"/>
            <a:ext cx="4572000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HE plots can show other features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5562600" cy="381000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heplot3d(peng.mod0, size="effect")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 ellipsoid here is flat (2D), because the species effect has 2 </a:t>
            </a:r>
            <a:r>
              <a:rPr lang="en-US" dirty="0" err="1"/>
              <a:t>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 this 3D view, the 3 species  form a triangle, suggesting some further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778541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51792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/>
              <a:t>4 response variables, but only s=min(q, </a:t>
            </a:r>
            <a:r>
              <a:rPr lang="en-US" sz="2400" dirty="0" err="1"/>
              <a:t>dfh</a:t>
            </a:r>
            <a:r>
              <a:rPr lang="en-US" sz="2400" dirty="0"/>
              <a:t>)=2 dimensions.</a:t>
            </a:r>
          </a:p>
          <a:p>
            <a:pPr lvl="1"/>
            <a:r>
              <a:rPr lang="en-US" sz="2000" dirty="0"/>
              <a:t>Here, both dimensions are significant</a:t>
            </a:r>
          </a:p>
          <a:p>
            <a:pPr lvl="1"/>
            <a:r>
              <a:rPr lang="en-US" sz="2000" dirty="0"/>
              <a:t>Can1 accounts for 86.5% of between-species variance</a:t>
            </a:r>
          </a:p>
          <a:p>
            <a:pPr lvl="1"/>
            <a:r>
              <a:rPr lang="en-US" sz="2000" dirty="0"/>
              <a:t>Can 2 accounts for the rest:  13.5%</a:t>
            </a:r>
          </a:p>
          <a:p>
            <a:pPr lvl="1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209176"/>
            <a:ext cx="6172200" cy="3231654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Sans Typewriter" pitchFamily="49" charset="0"/>
              </a:rPr>
              <a:t>&gt; library(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)</a:t>
            </a:r>
          </a:p>
          <a:p>
            <a:r>
              <a:rPr lang="en-US" sz="1200" dirty="0">
                <a:latin typeface="Lucida Sans Typewriter" pitchFamily="49" charset="0"/>
              </a:rPr>
              <a:t>&gt; (</a:t>
            </a:r>
            <a:r>
              <a:rPr lang="en-US" sz="1200" dirty="0" err="1">
                <a:latin typeface="Lucida Sans Typewriter" pitchFamily="49" charset="0"/>
              </a:rPr>
              <a:t>peng.can</a:t>
            </a:r>
            <a:r>
              <a:rPr lang="en-US" sz="1200" dirty="0">
                <a:latin typeface="Lucida Sans Typewriter" pitchFamily="49" charset="0"/>
              </a:rPr>
              <a:t> &lt;- </a:t>
            </a:r>
            <a:r>
              <a:rPr lang="en-US" sz="1200" dirty="0" err="1">
                <a:latin typeface="Lucida Sans Typewriter" pitchFamily="49" charset="0"/>
              </a:rPr>
              <a:t>candisc</a:t>
            </a:r>
            <a:r>
              <a:rPr lang="en-US" sz="1200" dirty="0">
                <a:latin typeface="Lucida Sans Typewriter" pitchFamily="49" charset="0"/>
              </a:rPr>
              <a:t>(peng.mod0))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Canonical Discriminant Analysis for species: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</a:t>
            </a:r>
            <a:r>
              <a:rPr lang="en-US" sz="1200" dirty="0" err="1">
                <a:latin typeface="Lucida Sans Typewriter" pitchFamily="49" charset="0"/>
              </a:rPr>
              <a:t>CanRsq</a:t>
            </a:r>
            <a:r>
              <a:rPr lang="en-US" sz="1200" dirty="0">
                <a:latin typeface="Lucida Sans Typewriter" pitchFamily="49" charset="0"/>
              </a:rPr>
              <a:t> Eigenvalue Difference Percent Cumulative</a:t>
            </a:r>
          </a:p>
          <a:p>
            <a:r>
              <a:rPr lang="en-US" sz="1200" dirty="0">
                <a:latin typeface="Lucida Sans Typewriter" pitchFamily="49" charset="0"/>
              </a:rPr>
              <a:t>1  0.938      15.03       12.7    86.5       86.5</a:t>
            </a:r>
          </a:p>
          <a:p>
            <a:r>
              <a:rPr lang="en-US" sz="1200" dirty="0">
                <a:latin typeface="Lucida Sans Typewriter" pitchFamily="49" charset="0"/>
              </a:rPr>
              <a:t>2  0.700       2.34       12.7    13.5      100.0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Test of H0: The canonical correlations in the </a:t>
            </a:r>
          </a:p>
          <a:p>
            <a:r>
              <a:rPr lang="en-US" sz="1200" dirty="0">
                <a:latin typeface="Lucida Sans Typewriter" pitchFamily="49" charset="0"/>
              </a:rPr>
              <a:t>current row and all that follow are zero</a:t>
            </a:r>
          </a:p>
          <a:p>
            <a:endParaRPr lang="en-US" sz="1200" dirty="0">
              <a:latin typeface="Lucida Sans Typewriter" pitchFamily="49" charset="0"/>
            </a:endParaRPr>
          </a:p>
          <a:p>
            <a:r>
              <a:rPr lang="en-US" sz="1200" dirty="0">
                <a:latin typeface="Lucida Sans Typewriter" pitchFamily="49" charset="0"/>
              </a:rPr>
              <a:t>  LR test stat </a:t>
            </a:r>
            <a:r>
              <a:rPr lang="en-US" sz="1200" dirty="0" err="1">
                <a:latin typeface="Lucida Sans Typewriter" pitchFamily="49" charset="0"/>
              </a:rPr>
              <a:t>approx</a:t>
            </a:r>
            <a:r>
              <a:rPr lang="en-US" sz="1200" dirty="0">
                <a:latin typeface="Lucida Sans Typewriter" pitchFamily="49" charset="0"/>
              </a:rPr>
              <a:t> F </a:t>
            </a:r>
            <a:r>
              <a:rPr lang="en-US" sz="1200" dirty="0" err="1">
                <a:latin typeface="Lucida Sans Typewriter" pitchFamily="49" charset="0"/>
              </a:rPr>
              <a:t>numDF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denDF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</a:t>
            </a:r>
            <a:r>
              <a:rPr lang="en-US" sz="1200" dirty="0">
                <a:latin typeface="Lucida Sans Typewriter" pitchFamily="49" charset="0"/>
              </a:rPr>
              <a:t>(&gt; F)    </a:t>
            </a:r>
          </a:p>
          <a:p>
            <a:r>
              <a:rPr lang="en-US" sz="1200" dirty="0">
                <a:latin typeface="Lucida Sans Typewriter" pitchFamily="49" charset="0"/>
              </a:rPr>
              <a:t>1       0.0187      516     8   654  &lt;2e-16 ***</a:t>
            </a:r>
          </a:p>
          <a:p>
            <a:r>
              <a:rPr lang="en-US" sz="1200" dirty="0">
                <a:latin typeface="Lucida Sans Typewriter" pitchFamily="49" charset="0"/>
              </a:rPr>
              <a:t>2       0.2997      255     3   328  &lt;2e-16 ***</a:t>
            </a:r>
          </a:p>
          <a:p>
            <a:r>
              <a:rPr lang="en-US" sz="1200" dirty="0">
                <a:latin typeface="Lucida Sans Typewriter" pitchFamily="49" charset="0"/>
              </a:rPr>
              <a:t>---</a:t>
            </a:r>
          </a:p>
          <a:p>
            <a:r>
              <a:rPr lang="en-US" sz="1200" dirty="0" err="1">
                <a:latin typeface="Lucida Sans Typewriter" pitchFamily="49" charset="0"/>
              </a:rPr>
              <a:t>Signif</a:t>
            </a:r>
            <a:r>
              <a:rPr lang="en-US" sz="1200" dirty="0">
                <a:latin typeface="Lucida Sans Typewriter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4864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574875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33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plot() method for </a:t>
            </a:r>
            <a:r>
              <a:rPr lang="en-US" dirty="0" err="1"/>
              <a:t>candisc</a:t>
            </a:r>
            <a:r>
              <a:rPr lang="en-US" dirty="0"/>
              <a:t> objects shows points for observations and vector for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7432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2057400"/>
            <a:ext cx="8132876" cy="307777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Sans Typewriter" pitchFamily="49" charset="0"/>
              </a:rPr>
              <a:t>plot(</a:t>
            </a:r>
            <a:r>
              <a:rPr lang="en-US" sz="1400" dirty="0" err="1">
                <a:latin typeface="Lucida Sans Typewriter" pitchFamily="49" charset="0"/>
              </a:rPr>
              <a:t>peng.can</a:t>
            </a:r>
            <a:r>
              <a:rPr lang="en-US" sz="1400" dirty="0">
                <a:latin typeface="Lucida Sans Typewriter" pitchFamily="49" charset="0"/>
              </a:rPr>
              <a:t>, ellipse = TRUE … )  </a:t>
            </a:r>
            <a:r>
              <a:rPr lang="en-US" sz="1400" dirty="0">
                <a:solidFill>
                  <a:srgbClr val="00B050"/>
                </a:solidFill>
                <a:latin typeface="Lucida Sans Typewriter" pitchFamily="49" charset="0"/>
              </a:rPr>
              <a:t>#plot CAN scores with ellipses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0480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Can1: largely body mass &amp; flipper length, that separate Gentoo from (</a:t>
            </a:r>
            <a:r>
              <a:rPr lang="en-US" dirty="0" err="1"/>
              <a:t>Adelie</a:t>
            </a:r>
            <a:r>
              <a:rPr lang="en-US" dirty="0"/>
              <a:t>, Chinstrap)</a:t>
            </a:r>
          </a:p>
          <a:p>
            <a:endParaRPr lang="en-US" dirty="0"/>
          </a:p>
          <a:p>
            <a:r>
              <a:rPr lang="en-US" dirty="0"/>
              <a:t>Can2: bill length distinguishes Chinstrap from others.</a:t>
            </a:r>
          </a:p>
        </p:txBody>
      </p:sp>
    </p:spTree>
    <p:extLst>
      <p:ext uri="{BB962C8B-B14F-4D97-AF65-F5344CB8AC3E}">
        <p14:creationId xmlns:p14="http://schemas.microsoft.com/office/powerpoint/2010/main" val="17544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398C-7661-4816-9159-D95E201DE71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GLM: the design matrix (X)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581400"/>
          </a:xfrm>
        </p:spPr>
        <p:txBody>
          <a:bodyPr/>
          <a:lstStyle/>
          <a:p>
            <a:r>
              <a:rPr lang="en-US" altLang="en-US" sz="2800" dirty="0"/>
              <a:t>In the full GLM, the design matrix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may consist of:</a:t>
            </a:r>
          </a:p>
          <a:p>
            <a:pPr lvl="1"/>
            <a:r>
              <a:rPr lang="en-US" altLang="en-US" sz="1800" dirty="0"/>
              <a:t>A constant, </a:t>
            </a:r>
            <a:r>
              <a:rPr lang="en-US" altLang="en-US" sz="1800" b="1" dirty="0"/>
              <a:t>1</a:t>
            </a:r>
            <a:r>
              <a:rPr lang="en-US" altLang="en-US" sz="1800" dirty="0"/>
              <a:t>, for the intercept (usually implicit)</a:t>
            </a:r>
          </a:p>
          <a:p>
            <a:pPr lvl="1"/>
            <a:r>
              <a:rPr lang="en-US" altLang="en-US" sz="1800" dirty="0"/>
              <a:t>Quantitative </a:t>
            </a:r>
            <a:r>
              <a:rPr lang="en-US" altLang="en-US" sz="1800" dirty="0" err="1"/>
              <a:t>regressors</a:t>
            </a:r>
            <a:r>
              <a:rPr lang="en-US" altLang="en-US" sz="1800" dirty="0"/>
              <a:t>: age, income, education</a:t>
            </a:r>
          </a:p>
          <a:p>
            <a:pPr lvl="1"/>
            <a:r>
              <a:rPr lang="en-US" altLang="en-US" sz="1800" dirty="0"/>
              <a:t>Transformed </a:t>
            </a:r>
            <a:r>
              <a:rPr lang="en-US" altLang="en-US" sz="1800" dirty="0" err="1"/>
              <a:t>regressors</a:t>
            </a:r>
            <a:r>
              <a:rPr lang="en-US" altLang="en-US" sz="1800" dirty="0"/>
              <a:t>: </a:t>
            </a:r>
            <a:r>
              <a:rPr lang="en-US" altLang="en-US" sz="1800" dirty="0">
                <a:cs typeface="Arial" charset="0"/>
              </a:rPr>
              <a:t>√age, log(income)</a:t>
            </a:r>
          </a:p>
          <a:p>
            <a:pPr lvl="1"/>
            <a:r>
              <a:rPr lang="en-US" altLang="en-US" sz="1800" dirty="0">
                <a:cs typeface="Arial" charset="0"/>
              </a:rPr>
              <a:t>Polynomial terms: age</a:t>
            </a:r>
            <a:r>
              <a:rPr lang="en-US" altLang="en-US" sz="1800" baseline="30000" dirty="0">
                <a:cs typeface="Arial" charset="0"/>
              </a:rPr>
              <a:t>2</a:t>
            </a:r>
            <a:r>
              <a:rPr lang="en-US" altLang="en-US" sz="1800" dirty="0">
                <a:cs typeface="Arial" charset="0"/>
              </a:rPr>
              <a:t>, age</a:t>
            </a:r>
            <a:r>
              <a:rPr lang="en-US" altLang="en-US" sz="1800" baseline="30000" dirty="0">
                <a:cs typeface="Arial" charset="0"/>
              </a:rPr>
              <a:t>3</a:t>
            </a:r>
            <a:r>
              <a:rPr lang="en-US" altLang="en-US" sz="1800" dirty="0">
                <a:cs typeface="Arial" charset="0"/>
              </a:rPr>
              <a:t>, …</a:t>
            </a:r>
          </a:p>
          <a:p>
            <a:pPr lvl="1"/>
            <a:r>
              <a:rPr lang="en-US" altLang="en-US" sz="1800" dirty="0">
                <a:cs typeface="Arial" charset="0"/>
              </a:rPr>
              <a:t>Categorical predictors (“factors”, class variables): treatment (control, drug A, drug B), sex</a:t>
            </a:r>
          </a:p>
          <a:p>
            <a:pPr lvl="1"/>
            <a:r>
              <a:rPr lang="en-US" altLang="en-US" sz="1800" dirty="0">
                <a:cs typeface="Arial" charset="0"/>
              </a:rPr>
              <a:t>Interactions: treatment * sex, age * sex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4909048"/>
            <a:ext cx="7848600" cy="1077218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2 main effects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* education               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interaction</a:t>
            </a: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income + education + women + type 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# 4 main effects</a:t>
            </a:r>
            <a:endParaRPr lang="en-US" sz="1600" b="1" dirty="0">
              <a:solidFill>
                <a:srgbClr val="00B050"/>
              </a:solidFill>
              <a:latin typeface="Lucida Console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Lucida Console" pitchFamily="49" charset="0"/>
              </a:rPr>
              <a:t>prestige ~ education + poly(women, 2) + log(income)*type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1822" y="4158750"/>
            <a:ext cx="42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formulae in R define y &amp; X:</a:t>
            </a:r>
          </a:p>
        </p:txBody>
      </p:sp>
    </p:spTree>
    <p:extLst>
      <p:ext uri="{BB962C8B-B14F-4D97-AF65-F5344CB8AC3E}">
        <p14:creationId xmlns:p14="http://schemas.microsoft.com/office/powerpoint/2010/main" val="307492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HE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heplot</a:t>
            </a:r>
            <a:r>
              <a:rPr lang="en-US" dirty="0"/>
              <a:t>(</a:t>
            </a:r>
            <a:r>
              <a:rPr lang="en-US" dirty="0" err="1"/>
              <a:t>peng.can</a:t>
            </a:r>
            <a:r>
              <a:rPr lang="en-US" dirty="0"/>
              <a:t>, size="effect", fill=c(TRUE, FALSE))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14600"/>
            <a:ext cx="485775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09800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effect of species shown in one HE plot</a:t>
            </a:r>
          </a:p>
          <a:p>
            <a:endParaRPr lang="en-US" dirty="0"/>
          </a:p>
          <a:p>
            <a:r>
              <a:rPr lang="en-US" dirty="0"/>
              <a:t>In CAN space, residuals are uncorrelated: </a:t>
            </a:r>
            <a:r>
              <a:rPr lang="en-US" b="1" dirty="0"/>
              <a:t>E</a:t>
            </a:r>
            <a:r>
              <a:rPr lang="en-US" dirty="0"/>
              <a:t> = circle</a:t>
            </a:r>
          </a:p>
          <a:p>
            <a:endParaRPr lang="en-US" dirty="0"/>
          </a:p>
          <a:p>
            <a:r>
              <a:rPr lang="en-US" dirty="0"/>
              <a:t>Size of </a:t>
            </a:r>
            <a:r>
              <a:rPr lang="en-US" b="1" dirty="0"/>
              <a:t>H</a:t>
            </a:r>
            <a:r>
              <a:rPr lang="en-US" dirty="0"/>
              <a:t> shows the total effect of species</a:t>
            </a:r>
          </a:p>
          <a:p>
            <a:endParaRPr lang="en-US" dirty="0"/>
          </a:p>
          <a:p>
            <a:r>
              <a:rPr lang="en-US" dirty="0"/>
              <a:t>Variable vectors show how the groups are discriminated.</a:t>
            </a:r>
          </a:p>
        </p:txBody>
      </p:sp>
    </p:spTree>
    <p:extLst>
      <p:ext uri="{BB962C8B-B14F-4D97-AF65-F5344CB8AC3E}">
        <p14:creationId xmlns:p14="http://schemas.microsoft.com/office/powerpoint/2010/main" val="599451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MLM just like univariate LM, but for multiple responses</a:t>
            </a:r>
          </a:p>
          <a:p>
            <a:pPr lvl="1"/>
            <a:r>
              <a:rPr lang="en-US" sz="2000" dirty="0"/>
              <a:t>Simultaneous tests – no need for p-value adjustment</a:t>
            </a:r>
          </a:p>
          <a:p>
            <a:pPr lvl="1"/>
            <a:r>
              <a:rPr lang="en-US" sz="2000" dirty="0"/>
              <a:t>Take correlations among responses into account</a:t>
            </a:r>
          </a:p>
          <a:p>
            <a:r>
              <a:rPr lang="en-US" sz="2400" dirty="0"/>
              <a:t>Data ellipses</a:t>
            </a:r>
          </a:p>
          <a:p>
            <a:pPr lvl="1"/>
            <a:r>
              <a:rPr lang="en-US" sz="2000" dirty="0"/>
              <a:t>Summarize bivariate data to show means, variances, correlation</a:t>
            </a:r>
          </a:p>
          <a:p>
            <a:r>
              <a:rPr lang="en-US" sz="2400" dirty="0"/>
              <a:t>HE framework</a:t>
            </a:r>
          </a:p>
          <a:p>
            <a:pPr lvl="1"/>
            <a:r>
              <a:rPr lang="en-US" sz="2000" dirty="0"/>
              <a:t>Visualize multivariate tests in the MLM </a:t>
            </a:r>
          </a:p>
          <a:p>
            <a:pPr lvl="1"/>
            <a:r>
              <a:rPr lang="en-US" sz="2000" dirty="0"/>
              <a:t>Canonical displays show these results in the 2D (or 3D) space that accounts for largest between-group variance.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8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214988"/>
              </p:ext>
            </p:extLst>
          </p:nvPr>
        </p:nvGraphicFramePr>
        <p:xfrm>
          <a:off x="2362200" y="1143000"/>
          <a:ext cx="3341076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3" imgW="1143000" imgH="330120" progId="Equation.DSMT4">
                  <p:embed/>
                </p:oleObj>
              </mc:Choice>
              <mc:Fallback>
                <p:oleObj name="Equation" r:id="rId3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143000"/>
                        <a:ext cx="3341076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6971"/>
              </p:ext>
            </p:extLst>
          </p:nvPr>
        </p:nvGraphicFramePr>
        <p:xfrm>
          <a:off x="6865938" y="1260475"/>
          <a:ext cx="15970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5" imgW="1244520" imgH="291960" progId="Equation.DSMT4">
                  <p:embed/>
                </p:oleObj>
              </mc:Choice>
              <mc:Fallback>
                <p:oleObj name="Equation" r:id="rId5" imgW="1244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5938" y="1260475"/>
                        <a:ext cx="15970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48400" y="16764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matrix of predictors, factors, 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95"/>
              </p:ext>
            </p:extLst>
          </p:nvPr>
        </p:nvGraphicFramePr>
        <p:xfrm>
          <a:off x="2590800" y="2819400"/>
          <a:ext cx="3810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7" imgW="2286000" imgH="685800" progId="Equation.DSMT4">
                  <p:embed/>
                </p:oleObj>
              </mc:Choice>
              <mc:Fallback>
                <p:oleObj name="Equation" r:id="rId7" imgW="22860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810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55092"/>
              </p:ext>
            </p:extLst>
          </p:nvPr>
        </p:nvGraphicFramePr>
        <p:xfrm>
          <a:off x="2187575" y="4648200"/>
          <a:ext cx="2333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9" imgW="1396800" imgH="431640" progId="Equation.DSMT4">
                  <p:embed/>
                </p:oleObj>
              </mc:Choice>
              <mc:Fallback>
                <p:oleObj name="Equation" r:id="rId9" imgW="1396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7575" y="4648200"/>
                        <a:ext cx="23336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62600" y="4495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 big is hypothesis variation relative to error variation?</a:t>
            </a:r>
          </a:p>
        </p:txBody>
      </p:sp>
    </p:spTree>
    <p:extLst>
      <p:ext uri="{BB962C8B-B14F-4D97-AF65-F5344CB8AC3E}">
        <p14:creationId xmlns:p14="http://schemas.microsoft.com/office/powerpoint/2010/main" val="1486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endParaRPr lang="en-US" dirty="0"/>
          </a:p>
          <a:p>
            <a:r>
              <a:rPr lang="en-US" dirty="0"/>
              <a:t>Sums of squares &amp; cross-products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Hypothesis tests</a:t>
            </a:r>
          </a:p>
          <a:p>
            <a:pPr lvl="1"/>
            <a:r>
              <a:rPr lang="en-US" sz="2000" dirty="0"/>
              <a:t>Eigenvalues </a:t>
            </a:r>
            <a:r>
              <a:rPr lang="en-US" sz="2000" dirty="0">
                <a:sym typeface="Symbol"/>
              </a:rPr>
              <a:t></a:t>
            </a:r>
            <a:r>
              <a:rPr lang="en-US" sz="2000" baseline="-25000" dirty="0" err="1">
                <a:sym typeface="Symbol"/>
              </a:rPr>
              <a:t>i</a:t>
            </a:r>
            <a:r>
              <a:rPr lang="en-US" sz="2000" dirty="0">
                <a:sym typeface="Symbol"/>
              </a:rPr>
              <a:t>, </a:t>
            </a:r>
            <a:r>
              <a:rPr lang="en-US" sz="2000" i="1" dirty="0" err="1">
                <a:sym typeface="Symbol"/>
              </a:rPr>
              <a:t>i</a:t>
            </a:r>
            <a:r>
              <a:rPr lang="en-US" sz="2000" i="1" dirty="0">
                <a:sym typeface="Symbol"/>
              </a:rPr>
              <a:t>=1:p</a:t>
            </a:r>
            <a:r>
              <a:rPr lang="en-US" sz="2000" dirty="0">
                <a:sym typeface="Symbol"/>
              </a:rPr>
              <a:t> of H E</a:t>
            </a:r>
            <a:r>
              <a:rPr lang="en-US" sz="2000" baseline="30000" dirty="0">
                <a:sym typeface="Symbol"/>
              </a:rPr>
              <a:t>-1</a:t>
            </a:r>
          </a:p>
          <a:p>
            <a:pPr lvl="1"/>
            <a:r>
              <a:rPr lang="en-US" altLang="en-US" sz="2000" dirty="0" err="1">
                <a:cs typeface="Arial" charset="0"/>
              </a:rPr>
              <a:t>Wilks</a:t>
            </a:r>
            <a:r>
              <a:rPr lang="en-US" altLang="en-US" sz="2000" dirty="0">
                <a:cs typeface="Arial" charset="0"/>
              </a:rPr>
              <a:t>’ </a:t>
            </a:r>
            <a:r>
              <a:rPr lang="el-GR" altLang="en-US" sz="2000" dirty="0">
                <a:cs typeface="Arial" charset="0"/>
              </a:rPr>
              <a:t>Λ</a:t>
            </a:r>
            <a:r>
              <a:rPr lang="en-US" altLang="en-US" sz="2000" dirty="0">
                <a:cs typeface="Arial" charset="0"/>
              </a:rPr>
              <a:t>, </a:t>
            </a:r>
            <a:r>
              <a:rPr lang="en-US" altLang="en-US" sz="2000" dirty="0" err="1">
                <a:cs typeface="Arial" charset="0"/>
              </a:rPr>
              <a:t>Pillai</a:t>
            </a:r>
            <a:r>
              <a:rPr lang="en-US" altLang="en-US" sz="2000" dirty="0">
                <a:cs typeface="Arial" charset="0"/>
              </a:rPr>
              <a:t> &amp; </a:t>
            </a:r>
            <a:r>
              <a:rPr lang="en-US" altLang="en-US" sz="2000" dirty="0" err="1">
                <a:cs typeface="Arial" charset="0"/>
              </a:rPr>
              <a:t>Hotelling</a:t>
            </a:r>
            <a:r>
              <a:rPr lang="en-US" altLang="en-US" sz="2000" dirty="0">
                <a:cs typeface="Arial" charset="0"/>
              </a:rPr>
              <a:t> trace, Roy’s test</a:t>
            </a:r>
          </a:p>
          <a:p>
            <a:pPr lvl="1"/>
            <a:r>
              <a:rPr lang="en-US" altLang="en-US" sz="2000" dirty="0"/>
              <a:t>how many dimensions (aspects of responses)?</a:t>
            </a:r>
            <a:endParaRPr lang="en-US" altLang="en-US" sz="2000" dirty="0"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sym typeface="Symbol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78192"/>
              </p:ext>
            </p:extLst>
          </p:nvPr>
        </p:nvGraphicFramePr>
        <p:xfrm>
          <a:off x="2590800" y="1219200"/>
          <a:ext cx="257092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3" imgW="1231560" imgH="291960" progId="Equation.DSMT4">
                  <p:embed/>
                </p:oleObj>
              </mc:Choice>
              <mc:Fallback>
                <p:oleObj name="Equation" r:id="rId3" imgW="1231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1219200"/>
                        <a:ext cx="257092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966810"/>
              </p:ext>
            </p:extLst>
          </p:nvPr>
        </p:nvGraphicFramePr>
        <p:xfrm>
          <a:off x="6629400" y="1295400"/>
          <a:ext cx="1646318" cy="3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95400"/>
                        <a:ext cx="1646318" cy="374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629400" y="1676400"/>
            <a:ext cx="1753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/>
              <a:t>matrix of </a:t>
            </a:r>
            <a:r>
              <a:rPr lang="en-US" sz="1400" i="1" dirty="0"/>
              <a:t>p</a:t>
            </a:r>
            <a:r>
              <a:rPr lang="en-US" sz="1400" dirty="0"/>
              <a:t> responses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422050"/>
              </p:ext>
            </p:extLst>
          </p:nvPr>
        </p:nvGraphicFramePr>
        <p:xfrm>
          <a:off x="2438400" y="2971800"/>
          <a:ext cx="3244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7" imgW="1854000" imgH="609480" progId="Equation.DSMT4">
                  <p:embed/>
                </p:oleObj>
              </mc:Choice>
              <mc:Fallback>
                <p:oleObj name="Equation" r:id="rId7" imgW="18540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971800"/>
                        <a:ext cx="3244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172200" y="4191000"/>
            <a:ext cx="3048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</a:rPr>
              <a:t>How big is hypothesis variation relative to error variation?</a:t>
            </a:r>
          </a:p>
          <a:p>
            <a:pPr lvl="0"/>
            <a:endParaRPr lang="en-US" sz="1600" dirty="0">
              <a:solidFill>
                <a:prstClr val="black"/>
              </a:solidFill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</a:rPr>
              <a:t>Ah, but there are up to </a:t>
            </a:r>
            <a:r>
              <a:rPr lang="en-US" sz="1600" i="1" dirty="0">
                <a:solidFill>
                  <a:prstClr val="black"/>
                </a:solidFill>
              </a:rPr>
              <a:t>s = min(p, </a:t>
            </a:r>
            <a:r>
              <a:rPr lang="en-US" sz="1600" i="1" dirty="0" err="1">
                <a:solidFill>
                  <a:prstClr val="black"/>
                </a:solidFill>
              </a:rPr>
              <a:t>df</a:t>
            </a:r>
            <a:r>
              <a:rPr lang="en-US" sz="1600" i="1" baseline="-25000" dirty="0" err="1">
                <a:solidFill>
                  <a:prstClr val="black"/>
                </a:solidFill>
              </a:rPr>
              <a:t>h</a:t>
            </a:r>
            <a:r>
              <a:rPr lang="en-US" sz="1600" i="1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</a:rPr>
              <a:t> dimensions of size</a:t>
            </a:r>
          </a:p>
        </p:txBody>
      </p:sp>
    </p:spTree>
    <p:extLst>
      <p:ext uri="{BB962C8B-B14F-4D97-AF65-F5344CB8AC3E}">
        <p14:creationId xmlns:p14="http://schemas.microsoft.com/office/powerpoint/2010/main" val="48949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</a:t>
            </a:r>
            <a:r>
              <a:rPr lang="en-US" sz="2200" dirty="0" err="1"/>
              <a:t>gaussian</a:t>
            </a:r>
            <a:r>
              <a:rPr lang="en-US" sz="2200" dirty="0"/>
              <a:t>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</a:t>
            </a:r>
            <a:r>
              <a:rPr lang="en-US" sz="2400" dirty="0"/>
              <a:t>,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an ellipsoid centered at the means whose size &amp; shape reflects variances &amp; </a:t>
            </a:r>
            <a:r>
              <a:rPr lang="en-US" sz="2400" dirty="0" err="1"/>
              <a:t>covariances</a:t>
            </a:r>
            <a:endParaRPr lang="en-US" sz="2400" dirty="0"/>
          </a:p>
          <a:p>
            <a:r>
              <a:rPr lang="en-US" sz="2400" dirty="0"/>
              <a:t>We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55333"/>
              </p:ext>
            </p:extLst>
          </p:nvPr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41943"/>
              </p:ext>
            </p:extLst>
          </p:nvPr>
        </p:nvGraphicFramePr>
        <p:xfrm>
          <a:off x="2362200" y="3276600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276600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211217"/>
              </p:ext>
            </p:extLst>
          </p:nvPr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3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Ellipsoid boundary: </a:t>
            </a:r>
            <a:r>
              <a:rPr lang="en-US" sz="2400" dirty="0" err="1"/>
              <a:t>Mahalanobis</a:t>
            </a:r>
            <a:r>
              <a:rPr lang="en-US" sz="2400" dirty="0"/>
              <a:t>  D</a:t>
            </a:r>
            <a:r>
              <a:rPr lang="en-US" sz="2400" baseline="-25000" dirty="0"/>
              <a:t>M</a:t>
            </a:r>
            <a:r>
              <a:rPr lang="en-US" sz="2400" baseline="30000" dirty="0"/>
              <a:t>2</a:t>
            </a:r>
            <a:r>
              <a:rPr lang="en-US" sz="2400" dirty="0"/>
              <a:t> (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 ~ </a:t>
            </a:r>
            <a:r>
              <a:rPr lang="en-US" sz="2400" dirty="0">
                <a:sym typeface="Symbol"/>
              </a:rPr>
              <a:t></a:t>
            </a:r>
            <a:r>
              <a:rPr lang="en-US" sz="2400" baseline="-25000" dirty="0">
                <a:sym typeface="Symbol"/>
              </a:rPr>
              <a:t>p</a:t>
            </a:r>
            <a:r>
              <a:rPr lang="en-US" sz="2400" baseline="30000" dirty="0">
                <a:sym typeface="Symbol"/>
              </a:rPr>
              <a:t>2</a:t>
            </a:r>
            <a:endParaRPr lang="en-US" sz="2400" baseline="30000" dirty="0"/>
          </a:p>
          <a:p>
            <a:pPr lvl="1"/>
            <a:r>
              <a:rPr lang="en-US" sz="2000" i="1" dirty="0"/>
              <a:t>p</a:t>
            </a:r>
            <a:r>
              <a:rPr lang="en-US" sz="2000" dirty="0"/>
              <a:t>=2: shadows generalize </a:t>
            </a:r>
            <a:r>
              <a:rPr lang="en-US" sz="2000" dirty="0" err="1"/>
              <a:t>univariate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confidence intervals</a:t>
            </a:r>
          </a:p>
          <a:p>
            <a:pPr lvl="1"/>
            <a:r>
              <a:rPr lang="en-US" sz="2000" dirty="0"/>
              <a:t>eccentricity: precision; </a:t>
            </a:r>
            <a:r>
              <a:rPr lang="en-US" sz="2000" dirty="0">
                <a:solidFill>
                  <a:srgbClr val="FF0000"/>
                </a:solidFill>
              </a:rPr>
              <a:t>visual estimate </a:t>
            </a:r>
            <a:r>
              <a:rPr lang="en-US" sz="2000" dirty="0"/>
              <a:t>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0" y="2819400"/>
            <a:ext cx="6442667" cy="36693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0696" y="399609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 </a:t>
            </a:r>
            <a:r>
              <a:rPr lang="en-US" sz="1400" dirty="0">
                <a:sym typeface="Symbol"/>
              </a:rPr>
              <a:t> 0.5 here</a:t>
            </a:r>
            <a:endParaRPr lang="en-US" sz="1400" dirty="0"/>
          </a:p>
        </p:txBody>
      </p:sp>
      <p:sp>
        <p:nvSpPr>
          <p:cNvPr id="7" name="Right Brace 6"/>
          <p:cNvSpPr/>
          <p:nvPr/>
        </p:nvSpPr>
        <p:spPr>
          <a:xfrm>
            <a:off x="7239000" y="3902336"/>
            <a:ext cx="274320" cy="495300"/>
          </a:xfrm>
          <a:prstGeom prst="rightBrace">
            <a:avLst>
              <a:gd name="adj1" fmla="val 65000"/>
              <a:gd name="adj2" fmla="val 50000"/>
            </a:avLst>
          </a:prstGeom>
          <a:ln w="3175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HE plot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Hypothesis-Error (HE) plots</a:t>
            </a:r>
          </a:p>
          <a:p>
            <a:pPr lvl="1"/>
            <a:r>
              <a:rPr lang="en-US" sz="2600" dirty="0"/>
              <a:t>Visualize multivariate tests in the MLM </a:t>
            </a:r>
          </a:p>
          <a:p>
            <a:pPr lvl="1"/>
            <a:r>
              <a:rPr lang="en-US" sz="2600" dirty="0"/>
              <a:t>Linear hypotheses--- lower-dimensional ellipsoids</a:t>
            </a:r>
          </a:p>
          <a:p>
            <a:pPr lvl="1"/>
            <a:r>
              <a:rPr lang="en-US" sz="2600" dirty="0"/>
              <a:t>Extension:  HE plot matrices</a:t>
            </a:r>
          </a:p>
          <a:p>
            <a:r>
              <a:rPr lang="en-US" sz="2800" dirty="0"/>
              <a:t>Canonical displays</a:t>
            </a:r>
          </a:p>
          <a:p>
            <a:pPr lvl="1"/>
            <a:r>
              <a:rPr lang="en-US" sz="2600" dirty="0"/>
              <a:t>low-dimensional multivariate juicers</a:t>
            </a:r>
          </a:p>
          <a:p>
            <a:pPr lvl="1"/>
            <a:r>
              <a:rPr lang="en-US" sz="2600" dirty="0"/>
              <a:t>shows data in the space of maximal effects</a:t>
            </a:r>
          </a:p>
          <a:p>
            <a:r>
              <a:rPr lang="en-US" sz="2400" dirty="0"/>
              <a:t>Covariance ellipsoids</a:t>
            </a:r>
          </a:p>
          <a:p>
            <a:pPr lvl="1"/>
            <a:r>
              <a:rPr lang="en-US" sz="2600" dirty="0"/>
              <a:t>visualize tests of homogeneity of covariance matrices</a:t>
            </a:r>
          </a:p>
          <a:p>
            <a:r>
              <a:rPr lang="en-US" sz="2800" dirty="0"/>
              <a:t>For all: robust methods are available or good research projects!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88717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31793</TotalTime>
  <Words>3532</Words>
  <Application>Microsoft Office PowerPoint</Application>
  <PresentationFormat>On-screen Show (4:3)</PresentationFormat>
  <Paragraphs>497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Lucida Console</vt:lpstr>
      <vt:lpstr>Lucida Sans Typewriter</vt:lpstr>
      <vt:lpstr>SAS Monospace</vt:lpstr>
      <vt:lpstr>Wingdings</vt:lpstr>
      <vt:lpstr>CHF</vt:lpstr>
      <vt:lpstr>Equation</vt:lpstr>
      <vt:lpstr>Visualizing Linear Models:  An R Bag of Tricks Session 2: Multivariate Models</vt:lpstr>
      <vt:lpstr>Today’s topics</vt:lpstr>
      <vt:lpstr>One-way ANOVA vs. MANOVA</vt:lpstr>
      <vt:lpstr>GLM: the design matrix (X)</vt:lpstr>
      <vt:lpstr>Univariate linear model</vt:lpstr>
      <vt:lpstr>Multivariate linear model</vt:lpstr>
      <vt:lpstr>Data ellipsoids</vt:lpstr>
      <vt:lpstr>Data ellipsoids: properties</vt:lpstr>
      <vt:lpstr>The HE plot framework</vt:lpstr>
      <vt:lpstr>HE plot framework: Trivial example</vt:lpstr>
      <vt:lpstr>Why do multivariate tests?</vt:lpstr>
      <vt:lpstr>Why do multivariate tests?</vt:lpstr>
      <vt:lpstr>HE plot framework: Visual overview</vt:lpstr>
      <vt:lpstr>PowerPoint Presentation</vt:lpstr>
      <vt:lpstr>Data  Data ellipses  HE plot</vt:lpstr>
      <vt:lpstr>The H ellipse</vt:lpstr>
      <vt:lpstr>The E ellipse</vt:lpstr>
      <vt:lpstr>H &amp; E in numbers</vt:lpstr>
      <vt:lpstr>H &amp; E in numbers</vt:lpstr>
      <vt:lpstr>Discriminant analysis</vt:lpstr>
      <vt:lpstr>Discriminant analysis</vt:lpstr>
      <vt:lpstr>Canonical space</vt:lpstr>
      <vt:lpstr>Penguin data</vt:lpstr>
      <vt:lpstr>Penguins: Multivariate EDA</vt:lpstr>
      <vt:lpstr>Penguins: Multivariate EDA</vt:lpstr>
      <vt:lpstr>PCA &amp; Biplots</vt:lpstr>
      <vt:lpstr>PCA</vt:lpstr>
      <vt:lpstr>Biplot</vt:lpstr>
      <vt:lpstr>Penguins: MANOVA</vt:lpstr>
      <vt:lpstr>Penguins: view data ellipses</vt:lpstr>
      <vt:lpstr>HE plot details</vt:lpstr>
      <vt:lpstr>Penguins: HE plots</vt:lpstr>
      <vt:lpstr>Contrasts</vt:lpstr>
      <vt:lpstr>Contrasts</vt:lpstr>
      <vt:lpstr>Other HE plots</vt:lpstr>
      <vt:lpstr>HE Pairs plots</vt:lpstr>
      <vt:lpstr>heplot3d()</vt:lpstr>
      <vt:lpstr>Canonical view</vt:lpstr>
      <vt:lpstr>Canonical view</vt:lpstr>
      <vt:lpstr>Canonical HE plot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Michael Friendly</dc:creator>
  <cp:lastModifiedBy>Michael L Friendly</cp:lastModifiedBy>
  <cp:revision>214</cp:revision>
  <dcterms:created xsi:type="dcterms:W3CDTF">2020-08-24T13:25:42Z</dcterms:created>
  <dcterms:modified xsi:type="dcterms:W3CDTF">2020-10-14T19:48:13Z</dcterms:modified>
</cp:coreProperties>
</file>