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52"/>
  </p:notesMasterIdLst>
  <p:sldIdLst>
    <p:sldId id="256" r:id="rId2"/>
    <p:sldId id="257" r:id="rId3"/>
    <p:sldId id="288" r:id="rId4"/>
    <p:sldId id="335" r:id="rId5"/>
    <p:sldId id="293" r:id="rId6"/>
    <p:sldId id="289" r:id="rId7"/>
    <p:sldId id="334" r:id="rId8"/>
    <p:sldId id="333" r:id="rId9"/>
    <p:sldId id="290" r:id="rId10"/>
    <p:sldId id="328" r:id="rId11"/>
    <p:sldId id="331" r:id="rId12"/>
    <p:sldId id="291" r:id="rId13"/>
    <p:sldId id="292" r:id="rId14"/>
    <p:sldId id="294" r:id="rId15"/>
    <p:sldId id="295" r:id="rId16"/>
    <p:sldId id="332" r:id="rId17"/>
    <p:sldId id="300" r:id="rId18"/>
    <p:sldId id="301" r:id="rId19"/>
    <p:sldId id="296" r:id="rId20"/>
    <p:sldId id="297" r:id="rId21"/>
    <p:sldId id="298" r:id="rId22"/>
    <p:sldId id="302" r:id="rId23"/>
    <p:sldId id="299" r:id="rId24"/>
    <p:sldId id="303" r:id="rId25"/>
    <p:sldId id="304" r:id="rId26"/>
    <p:sldId id="305" r:id="rId27"/>
    <p:sldId id="306" r:id="rId28"/>
    <p:sldId id="307" r:id="rId29"/>
    <p:sldId id="309" r:id="rId30"/>
    <p:sldId id="310" r:id="rId31"/>
    <p:sldId id="311" r:id="rId32"/>
    <p:sldId id="308" r:id="rId33"/>
    <p:sldId id="267" r:id="rId34"/>
    <p:sldId id="312" r:id="rId35"/>
    <p:sldId id="313" r:id="rId36"/>
    <p:sldId id="314" r:id="rId37"/>
    <p:sldId id="315" r:id="rId38"/>
    <p:sldId id="317" r:id="rId39"/>
    <p:sldId id="316" r:id="rId40"/>
    <p:sldId id="318" r:id="rId41"/>
    <p:sldId id="319" r:id="rId42"/>
    <p:sldId id="320" r:id="rId43"/>
    <p:sldId id="321" r:id="rId44"/>
    <p:sldId id="325" r:id="rId45"/>
    <p:sldId id="322" r:id="rId46"/>
    <p:sldId id="324" r:id="rId47"/>
    <p:sldId id="323" r:id="rId48"/>
    <p:sldId id="287" r:id="rId49"/>
    <p:sldId id="327" r:id="rId50"/>
    <p:sldId id="330" r:id="rId51"/>
  </p:sldIdLst>
  <p:sldSz cx="9144000" cy="6858000" type="screen4x3"/>
  <p:notesSz cx="6858000" cy="9144000"/>
  <p:embeddedFontLst>
    <p:embeddedFont>
      <p:font typeface="Arial Unicode MS" panose="020B0604020202020204" pitchFamily="34" charset="-128"/>
      <p:regular r:id="rId53"/>
    </p:embeddedFon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Cambria Math" panose="02040503050406030204" pitchFamily="18" charset="0"/>
      <p:regular r:id="rId58"/>
    </p:embeddedFont>
    <p:embeddedFont>
      <p:font typeface="Lucida Console" panose="020B0609040504020204" pitchFamily="49" charset="0"/>
      <p:regular r:id="rId59"/>
    </p:embeddedFont>
    <p:embeddedFont>
      <p:font typeface="Lucida Sans Typewriter" panose="020B0509030504030204" pitchFamily="49" charset="0"/>
      <p:regular r:id="rId60"/>
      <p:bold r:id="rId61"/>
      <p:italic r:id="rId62"/>
      <p:boldItalic r:id="rId63"/>
    </p:embeddedFont>
    <p:embeddedFont>
      <p:font typeface="SAS Monospace" panose="020B0609020202020204" pitchFamily="49" charset="0"/>
      <p:regular r:id="rId6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C56544-646D-406F-8B13-09F19AA8DD3F}">
          <p14:sldIdLst>
            <p14:sldId id="256"/>
            <p14:sldId id="257"/>
          </p14:sldIdLst>
        </p14:section>
        <p14:section name="Intro" id="{4876BA57-46C2-4F8B-BE68-1F402F145CD4}">
          <p14:sldIdLst>
            <p14:sldId id="288"/>
            <p14:sldId id="335"/>
            <p14:sldId id="293"/>
            <p14:sldId id="289"/>
            <p14:sldId id="334"/>
            <p14:sldId id="333"/>
            <p14:sldId id="290"/>
            <p14:sldId id="328"/>
          </p14:sldIdLst>
        </p14:section>
        <p14:section name="DataEllipse" id="{A0BC2DC1-FD13-4F9B-A091-A9DC41189B3B}">
          <p14:sldIdLst>
            <p14:sldId id="331"/>
            <p14:sldId id="291"/>
            <p14:sldId id="292"/>
            <p14:sldId id="294"/>
            <p14:sldId id="295"/>
            <p14:sldId id="332"/>
            <p14:sldId id="300"/>
            <p14:sldId id="301"/>
            <p14:sldId id="296"/>
            <p14:sldId id="297"/>
            <p14:sldId id="298"/>
            <p14:sldId id="302"/>
            <p14:sldId id="299"/>
            <p14:sldId id="303"/>
            <p14:sldId id="304"/>
            <p14:sldId id="305"/>
            <p14:sldId id="306"/>
            <p14:sldId id="307"/>
          </p14:sldIdLst>
        </p14:section>
        <p14:section name="Penguins" id="{3201B4DD-7A03-45E1-B3C7-F9BD003685C9}">
          <p14:sldIdLst>
            <p14:sldId id="309"/>
            <p14:sldId id="310"/>
            <p14:sldId id="311"/>
            <p14:sldId id="308"/>
            <p14:sldId id="267"/>
            <p14:sldId id="312"/>
            <p14:sldId id="313"/>
            <p14:sldId id="314"/>
            <p14:sldId id="315"/>
            <p14:sldId id="317"/>
            <p14:sldId id="316"/>
            <p14:sldId id="318"/>
            <p14:sldId id="319"/>
            <p14:sldId id="320"/>
            <p14:sldId id="321"/>
            <p14:sldId id="325"/>
            <p14:sldId id="322"/>
            <p14:sldId id="324"/>
            <p14:sldId id="323"/>
            <p14:sldId id="287"/>
            <p14:sldId id="327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3" autoAdjust="0"/>
    <p:restoredTop sz="94824" autoAdjust="0"/>
  </p:normalViewPr>
  <p:slideViewPr>
    <p:cSldViewPr>
      <p:cViewPr varScale="1">
        <p:scale>
          <a:sx n="103" d="100"/>
          <a:sy n="103" d="100"/>
        </p:scale>
        <p:origin x="122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8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font" Target="fonts/font11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61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25CEC-B4DB-421E-BD7D-F5D0F79EA65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E08BF-5AC2-4B21-B7F5-DC86E889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25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BAD0BE-CBCD-4851-99BE-1C330594045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662-E2E6-47BC-B493-3EA4FCF734B6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9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FD65-5602-4172-B54C-6A65165A1845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2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90DE-8138-4626-BC3F-DF68A3BD09D8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1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8E3F-75DF-45E8-9F6B-4F2E22494A32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1362075"/>
          </a:xfrm>
        </p:spPr>
        <p:txBody>
          <a:bodyPr anchor="t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581400"/>
            <a:ext cx="7772400" cy="1219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DA82-3E7C-4CFB-A30B-53D3893EF32E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8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8AD-4C83-4D73-AEE7-5E801ED5356C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4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93DB-DD64-49D6-A5C2-F6ACE2B1530B}" type="datetime1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8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94C3-7A0F-4E28-9A06-985C13FFBB01}" type="datetime1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B2D3-0011-41C0-B2C5-6B713844DB1C}" type="datetime1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2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E19A-9EFD-417C-93CE-FC2F485F3533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4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954C-8CD1-4968-8DFE-C7948C62F830}" type="datetime1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092D-FE75-4F27-B0C3-A897761F708C}" type="datetime1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SzPct val="110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riendly.github.io/VisMLM-course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32.wmf"/><Relationship Id="rId18" Type="http://schemas.openxmlformats.org/officeDocument/2006/relationships/oleObject" Target="../embeddings/oleObject23.bin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34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2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39.png"/><Relationship Id="rId11" Type="http://schemas.openxmlformats.org/officeDocument/2006/relationships/image" Target="../media/image31.wmf"/><Relationship Id="rId5" Type="http://schemas.openxmlformats.org/officeDocument/2006/relationships/image" Target="../media/image38.png"/><Relationship Id="rId15" Type="http://schemas.openxmlformats.org/officeDocument/2006/relationships/image" Target="../media/image33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35.wmf"/><Relationship Id="rId4" Type="http://schemas.openxmlformats.org/officeDocument/2006/relationships/image" Target="../media/image37.png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43.png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44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43.png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4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55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5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gi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friendly/penguin-biplots" TargetMode="Externa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friendly/penguin-biplots" TargetMode="Externa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rpubs.com/friendly/penguin-manova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gi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39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8.bin"/><Relationship Id="rId18" Type="http://schemas.openxmlformats.org/officeDocument/2006/relationships/oleObject" Target="../embeddings/oleObject42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0.bin"/><Relationship Id="rId20" Type="http://schemas.openxmlformats.org/officeDocument/2006/relationships/oleObject" Target="../embeddings/oleObject44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43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oleObject" Target="../embeddings/oleObject11.bin"/><Relationship Id="rId3" Type="http://schemas.openxmlformats.org/officeDocument/2006/relationships/image" Target="../media/image20.png"/><Relationship Id="rId7" Type="http://schemas.openxmlformats.org/officeDocument/2006/relationships/image" Target="../media/image16.wmf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oleObject" Target="../embeddings/oleObject10.bin"/><Relationship Id="rId5" Type="http://schemas.openxmlformats.org/officeDocument/2006/relationships/image" Target="../media/image15.wmf"/><Relationship Id="rId10" Type="http://schemas.openxmlformats.org/officeDocument/2006/relationships/image" Target="../media/image19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7.wmf"/><Relationship Id="rId14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11" Type="http://schemas.openxmlformats.org/officeDocument/2006/relationships/image" Target="../media/image26.png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5.png"/><Relationship Id="rId4" Type="http://schemas.openxmlformats.org/officeDocument/2006/relationships/image" Target="../media/image21.wmf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12456"/>
            <a:ext cx="7772400" cy="1676400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Linear Models: </a:t>
            </a:r>
            <a:br>
              <a:rPr lang="en-US" dirty="0"/>
            </a:br>
            <a:r>
              <a:rPr lang="en-US" dirty="0"/>
              <a:t>An R Bag of Tricks</a:t>
            </a:r>
            <a:br>
              <a:rPr lang="en-US" dirty="0"/>
            </a:br>
            <a:r>
              <a:rPr lang="en-US" dirty="0"/>
              <a:t>Session 2: Multivariate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58488"/>
            <a:ext cx="6400800" cy="11430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Michael Friendly </a:t>
            </a:r>
          </a:p>
          <a:p>
            <a:r>
              <a:rPr lang="en-US" dirty="0"/>
              <a:t>SCS Short Course</a:t>
            </a:r>
          </a:p>
          <a:p>
            <a:r>
              <a:rPr lang="en-US" dirty="0"/>
              <a:t>Oct-Nov 2021</a:t>
            </a:r>
          </a:p>
          <a:p>
            <a:r>
              <a:rPr lang="en-US" dirty="0">
                <a:hlinkClick r:id="rId2"/>
              </a:rPr>
              <a:t>https://friendly.github.io/VisMLM-course/</a:t>
            </a:r>
            <a:r>
              <a:rPr lang="en-US" dirty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1000" y="304800"/>
            <a:ext cx="2286000" cy="2667000"/>
            <a:chOff x="381000" y="304800"/>
            <a:chExt cx="2286000" cy="2667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685800"/>
              <a:ext cx="2286000" cy="2286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85800" y="304800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81400" y="304800"/>
            <a:ext cx="2286000" cy="2667000"/>
            <a:chOff x="3581400" y="304800"/>
            <a:chExt cx="2286000" cy="2667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400" y="685800"/>
              <a:ext cx="2286000" cy="2286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886200" y="304800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HE plot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95300"/>
            <a:ext cx="229283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75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E512-BCA0-45E9-BCB5-94C5CB62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Visualizing SSP</a:t>
            </a:r>
            <a:r>
              <a:rPr lang="en-US" baseline="-25000" dirty="0"/>
              <a:t>T</a:t>
            </a:r>
            <a:r>
              <a:rPr lang="en-US" dirty="0"/>
              <a:t> = SSP</a:t>
            </a:r>
            <a:r>
              <a:rPr lang="en-US" baseline="-25000" dirty="0"/>
              <a:t>H</a:t>
            </a:r>
            <a:r>
              <a:rPr lang="en-US" dirty="0"/>
              <a:t> + SSP</a:t>
            </a:r>
            <a:r>
              <a:rPr lang="en-US" baseline="-25000" dirty="0"/>
              <a:t>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ED666B-2C01-499D-B13E-46F15378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Chart, pie chart, radar chart&#10;&#10;Description automatically generated">
            <a:extLst>
              <a:ext uri="{FF2B5EF4-FFF2-40B4-BE49-F238E27FC236}">
                <a16:creationId xmlns:a16="http://schemas.microsoft.com/office/drawing/2014/main" id="{D296ACCF-C3E3-4E1F-8D2A-AEF7CD7CF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47775"/>
            <a:ext cx="2514600" cy="25146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3DC91B6F-BA1B-466A-AAFF-D0CCDDF77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247775"/>
            <a:ext cx="2514600" cy="251460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A05A86F-8305-4D08-83B7-811D127829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295400"/>
            <a:ext cx="2514600" cy="2514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ACE31D-4F6E-4C7A-83F1-035B53CDEE09}"/>
              </a:ext>
            </a:extLst>
          </p:cNvPr>
          <p:cNvSpPr txBox="1"/>
          <p:nvPr/>
        </p:nvSpPr>
        <p:spPr>
          <a:xfrm>
            <a:off x="2857500" y="124777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=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C78793-39E1-4539-955F-87948DAA94BE}"/>
              </a:ext>
            </a:extLst>
          </p:cNvPr>
          <p:cNvSpPr txBox="1"/>
          <p:nvPr/>
        </p:nvSpPr>
        <p:spPr>
          <a:xfrm>
            <a:off x="5486402" y="1247774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+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498B3C-D1C6-4F1D-989E-CC81EA3577A8}"/>
              </a:ext>
            </a:extLst>
          </p:cNvPr>
          <p:cNvGrpSpPr/>
          <p:nvPr/>
        </p:nvGrpSpPr>
        <p:grpSpPr>
          <a:xfrm>
            <a:off x="5791200" y="3762375"/>
            <a:ext cx="2514600" cy="2886075"/>
            <a:chOff x="5791200" y="3762375"/>
            <a:chExt cx="2514600" cy="2886075"/>
          </a:xfrm>
        </p:grpSpPr>
        <p:pic>
          <p:nvPicPr>
            <p:cNvPr id="11" name="Picture 10" descr="Diagram&#10;&#10;Description automatically generated">
              <a:extLst>
                <a:ext uri="{FF2B5EF4-FFF2-40B4-BE49-F238E27FC236}">
                  <a16:creationId xmlns:a16="http://schemas.microsoft.com/office/drawing/2014/main" id="{A057F92C-ADB8-4C77-AB51-7217B0925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4133850"/>
              <a:ext cx="2514600" cy="25146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87F4FA-DEB6-4B32-A27B-F43D771ABA9A}"/>
                </a:ext>
              </a:extLst>
            </p:cNvPr>
            <p:cNvSpPr txBox="1"/>
            <p:nvPr/>
          </p:nvSpPr>
          <p:spPr>
            <a:xfrm>
              <a:off x="6210299" y="3762375"/>
              <a:ext cx="16383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pool</a:t>
              </a:r>
              <a:r>
                <a:rPr lang="en-US" dirty="0">
                  <a:sym typeface="Symbol" panose="05050102010706020507" pitchFamily="18" charset="2"/>
                </a:rPr>
                <a:t> SSP</a:t>
              </a:r>
              <a:r>
                <a:rPr lang="en-US" baseline="-25000" dirty="0">
                  <a:sym typeface="Symbol" panose="05050102010706020507" pitchFamily="18" charset="2"/>
                </a:rPr>
                <a:t>E</a:t>
              </a:r>
              <a:endParaRPr lang="en-US" baseline="-250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9B715F-37C5-4D0A-B919-4900C166FEA3}"/>
              </a:ext>
            </a:extLst>
          </p:cNvPr>
          <p:cNvGrpSpPr/>
          <p:nvPr/>
        </p:nvGrpSpPr>
        <p:grpSpPr>
          <a:xfrm>
            <a:off x="3124200" y="3754993"/>
            <a:ext cx="2514600" cy="2893457"/>
            <a:chOff x="3124200" y="3754993"/>
            <a:chExt cx="2514600" cy="2893457"/>
          </a:xfrm>
        </p:grpSpPr>
        <p:pic>
          <p:nvPicPr>
            <p:cNvPr id="21" name="Picture 20" descr="Chart&#10;&#10;Description automatically generated">
              <a:extLst>
                <a:ext uri="{FF2B5EF4-FFF2-40B4-BE49-F238E27FC236}">
                  <a16:creationId xmlns:a16="http://schemas.microsoft.com/office/drawing/2014/main" id="{6EBC0CDF-B612-48C4-A531-40DF5E5BA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0" y="4133850"/>
              <a:ext cx="2514600" cy="25146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73BCC9-B897-40ED-9789-05F3B515AFEF}"/>
                </a:ext>
              </a:extLst>
            </p:cNvPr>
            <p:cNvSpPr txBox="1"/>
            <p:nvPr/>
          </p:nvSpPr>
          <p:spPr>
            <a:xfrm>
              <a:off x="3314701" y="3754993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scale &amp; overlay</a:t>
              </a: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A2CFEDA-7B87-4194-9790-6B1C30B6F8B5}"/>
              </a:ext>
            </a:extLst>
          </p:cNvPr>
          <p:cNvCxnSpPr/>
          <p:nvPr/>
        </p:nvCxnSpPr>
        <p:spPr>
          <a:xfrm>
            <a:off x="6324600" y="3200400"/>
            <a:ext cx="0" cy="119053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6DB5D94-F199-4FA3-9D1A-D844F92DCA89}"/>
              </a:ext>
            </a:extLst>
          </p:cNvPr>
          <p:cNvCxnSpPr/>
          <p:nvPr/>
        </p:nvCxnSpPr>
        <p:spPr>
          <a:xfrm flipH="1">
            <a:off x="5257800" y="4684928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413A7D8-03C7-4606-95F3-35AA9CDA3496}"/>
              </a:ext>
            </a:extLst>
          </p:cNvPr>
          <p:cNvCxnSpPr/>
          <p:nvPr/>
        </p:nvCxnSpPr>
        <p:spPr>
          <a:xfrm>
            <a:off x="5257800" y="3103007"/>
            <a:ext cx="0" cy="131327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F398094-F03A-4F7F-95EB-71FDB14C28C0}"/>
              </a:ext>
            </a:extLst>
          </p:cNvPr>
          <p:cNvGrpSpPr/>
          <p:nvPr/>
        </p:nvGrpSpPr>
        <p:grpSpPr>
          <a:xfrm>
            <a:off x="510197" y="4019550"/>
            <a:ext cx="2271105" cy="2286000"/>
            <a:chOff x="4724409" y="2743200"/>
            <a:chExt cx="2271105" cy="2286000"/>
          </a:xfrm>
        </p:grpSpPr>
        <p:graphicFrame>
          <p:nvGraphicFramePr>
            <p:cNvPr id="90" name="Object 89">
              <a:extLst>
                <a:ext uri="{FF2B5EF4-FFF2-40B4-BE49-F238E27FC236}">
                  <a16:creationId xmlns:a16="http://schemas.microsoft.com/office/drawing/2014/main" id="{29850111-3AFB-466D-9B75-7A247963585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6860209"/>
                </p:ext>
              </p:extLst>
            </p:nvPr>
          </p:nvGraphicFramePr>
          <p:xfrm>
            <a:off x="6576067" y="2759594"/>
            <a:ext cx="385994" cy="480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2" name="Equation" r:id="rId8" imgW="203040" imgH="253800" progId="Equation.DSMT4">
                    <p:embed/>
                  </p:oleObj>
                </mc:Choice>
                <mc:Fallback>
                  <p:oleObj name="Equation" r:id="rId8" imgW="203040" imgH="253800" progId="Equation.DSMT4">
                    <p:embed/>
                    <p:pic>
                      <p:nvPicPr>
                        <p:cNvPr id="33" name="Object 32">
                          <a:extLst>
                            <a:ext uri="{FF2B5EF4-FFF2-40B4-BE49-F238E27FC236}">
                              <a16:creationId xmlns:a16="http://schemas.microsoft.com/office/drawing/2014/main" id="{4775E389-FEC7-4118-8B0A-B4708FB9AA3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576067" y="2759594"/>
                          <a:ext cx="385994" cy="480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Plus Sign 90">
              <a:extLst>
                <a:ext uri="{FF2B5EF4-FFF2-40B4-BE49-F238E27FC236}">
                  <a16:creationId xmlns:a16="http://schemas.microsoft.com/office/drawing/2014/main" id="{E34F9CED-269F-40A9-98C1-1EC9BEFE55E8}"/>
                </a:ext>
              </a:extLst>
            </p:cNvPr>
            <p:cNvSpPr/>
            <p:nvPr/>
          </p:nvSpPr>
          <p:spPr>
            <a:xfrm>
              <a:off x="5875124" y="4519215"/>
              <a:ext cx="280378" cy="279444"/>
            </a:xfrm>
            <a:prstGeom prst="mathPlus">
              <a:avLst/>
            </a:prstGeom>
            <a:solidFill>
              <a:srgbClr val="FFC000">
                <a:alpha val="3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Plus Sign 91">
              <a:extLst>
                <a:ext uri="{FF2B5EF4-FFF2-40B4-BE49-F238E27FC236}">
                  <a16:creationId xmlns:a16="http://schemas.microsoft.com/office/drawing/2014/main" id="{3CD9CEDA-D463-4946-83D6-A8A69F6E2E54}"/>
                </a:ext>
              </a:extLst>
            </p:cNvPr>
            <p:cNvSpPr/>
            <p:nvPr/>
          </p:nvSpPr>
          <p:spPr>
            <a:xfrm>
              <a:off x="5127451" y="3587737"/>
              <a:ext cx="233648" cy="232870"/>
            </a:xfrm>
            <a:prstGeom prst="mathPlus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E8D48CE0-7524-4D26-8EFE-348CC8960FAF}"/>
                </a:ext>
              </a:extLst>
            </p:cNvPr>
            <p:cNvSpPr/>
            <p:nvPr/>
          </p:nvSpPr>
          <p:spPr>
            <a:xfrm>
              <a:off x="6482609" y="2970632"/>
              <a:ext cx="93459" cy="93148"/>
            </a:xfrm>
            <a:prstGeom prst="flowChartConnector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B81A43D-5D6D-477B-82B8-400901717D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4369" y="3774033"/>
              <a:ext cx="700944" cy="884905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731A9699-C6DC-46B6-AA00-C9CFC47EF9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4275" y="3063780"/>
              <a:ext cx="1238334" cy="640392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9C2C645-9C0D-4E6C-A187-E6E062951129}"/>
                </a:ext>
              </a:extLst>
            </p:cNvPr>
            <p:cNvCxnSpPr>
              <a:cxnSpLocks/>
              <a:endCxn id="93" idx="4"/>
            </p:cNvCxnSpPr>
            <p:nvPr/>
          </p:nvCxnSpPr>
          <p:spPr>
            <a:xfrm flipV="1">
              <a:off x="6015313" y="3063780"/>
              <a:ext cx="514026" cy="1595157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7" name="Object 96">
              <a:extLst>
                <a:ext uri="{FF2B5EF4-FFF2-40B4-BE49-F238E27FC236}">
                  <a16:creationId xmlns:a16="http://schemas.microsoft.com/office/drawing/2014/main" id="{84C3EEE5-D6D4-4E9A-ABF2-69C97FAFA60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2826601"/>
                </p:ext>
              </p:extLst>
            </p:nvPr>
          </p:nvGraphicFramePr>
          <p:xfrm>
            <a:off x="6015313" y="4596062"/>
            <a:ext cx="362040" cy="43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3" name="Equation" r:id="rId10" imgW="190440" imgH="228600" progId="Equation.DSMT4">
                    <p:embed/>
                  </p:oleObj>
                </mc:Choice>
                <mc:Fallback>
                  <p:oleObj name="Equation" r:id="rId10" imgW="190440" imgH="228600" progId="Equation.DSMT4">
                    <p:embed/>
                    <p:pic>
                      <p:nvPicPr>
                        <p:cNvPr id="41" name="Object 40">
                          <a:extLst>
                            <a:ext uri="{FF2B5EF4-FFF2-40B4-BE49-F238E27FC236}">
                              <a16:creationId xmlns:a16="http://schemas.microsoft.com/office/drawing/2014/main" id="{65FA0642-9A68-426F-8630-090DB88A807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015313" y="4596062"/>
                          <a:ext cx="362040" cy="4331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Object 97">
              <a:extLst>
                <a:ext uri="{FF2B5EF4-FFF2-40B4-BE49-F238E27FC236}">
                  <a16:creationId xmlns:a16="http://schemas.microsoft.com/office/drawing/2014/main" id="{0B85AF50-7C17-408E-B670-6F082278AE1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0159995"/>
                </p:ext>
              </p:extLst>
            </p:nvPr>
          </p:nvGraphicFramePr>
          <p:xfrm>
            <a:off x="4724409" y="3465175"/>
            <a:ext cx="458539" cy="480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4" name="Equation" r:id="rId12" imgW="241200" imgH="253800" progId="Equation.DSMT4">
                    <p:embed/>
                  </p:oleObj>
                </mc:Choice>
                <mc:Fallback>
                  <p:oleObj name="Equation" r:id="rId12" imgW="241200" imgH="253800" progId="Equation.DSMT4">
                    <p:embed/>
                    <p:pic>
                      <p:nvPicPr>
                        <p:cNvPr id="42" name="Object 41">
                          <a:extLst>
                            <a:ext uri="{FF2B5EF4-FFF2-40B4-BE49-F238E27FC236}">
                              <a16:creationId xmlns:a16="http://schemas.microsoft.com/office/drawing/2014/main" id="{F9AFC77A-018B-4253-A9E4-7E1303AA160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724409" y="3465175"/>
                          <a:ext cx="458539" cy="480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6D50CE7-D3C1-4665-BA30-A030D2A83BC0}"/>
                </a:ext>
              </a:extLst>
            </p:cNvPr>
            <p:cNvGrpSpPr/>
            <p:nvPr/>
          </p:nvGrpSpPr>
          <p:grpSpPr>
            <a:xfrm>
              <a:off x="6294570" y="3578151"/>
              <a:ext cx="700944" cy="490850"/>
              <a:chOff x="4189173" y="1432116"/>
              <a:chExt cx="1143000" cy="803084"/>
            </a:xfrm>
          </p:grpSpPr>
          <p:graphicFrame>
            <p:nvGraphicFramePr>
              <p:cNvPr id="106" name="Object 105">
                <a:extLst>
                  <a:ext uri="{FF2B5EF4-FFF2-40B4-BE49-F238E27FC236}">
                    <a16:creationId xmlns:a16="http://schemas.microsoft.com/office/drawing/2014/main" id="{53C0405C-07E1-4F40-967C-F4CBE3B749B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76439203"/>
                  </p:ext>
                </p:extLst>
              </p:nvPr>
            </p:nvGraphicFramePr>
            <p:xfrm>
              <a:off x="4191000" y="1790700"/>
              <a:ext cx="1101725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75" name="Equation" r:id="rId14" imgW="596880" imgH="241200" progId="Equation.DSMT4">
                      <p:embed/>
                    </p:oleObj>
                  </mc:Choice>
                  <mc:Fallback>
                    <p:oleObj name="Equation" r:id="rId14" imgW="596880" imgH="241200" progId="Equation.DSMT4">
                      <p:embed/>
                      <p:pic>
                        <p:nvPicPr>
                          <p:cNvPr id="50" name="Object 49">
                            <a:extLst>
                              <a:ext uri="{FF2B5EF4-FFF2-40B4-BE49-F238E27FC236}">
                                <a16:creationId xmlns:a16="http://schemas.microsoft.com/office/drawing/2014/main" id="{6D43C740-85D2-4128-A953-587EF68848D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4191000" y="1790700"/>
                            <a:ext cx="1101725" cy="4445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CC4E5D5-7C00-4AA3-B51D-322E9C494A05}"/>
                  </a:ext>
                </a:extLst>
              </p:cNvPr>
              <p:cNvSpPr txBox="1"/>
              <p:nvPr/>
            </p:nvSpPr>
            <p:spPr>
              <a:xfrm>
                <a:off x="4189173" y="1432116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Total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5676947-DC09-447D-AD7E-8389B6A3D8AE}"/>
                </a:ext>
              </a:extLst>
            </p:cNvPr>
            <p:cNvGrpSpPr/>
            <p:nvPr/>
          </p:nvGrpSpPr>
          <p:grpSpPr>
            <a:xfrm>
              <a:off x="4769018" y="4130772"/>
              <a:ext cx="1033890" cy="605346"/>
              <a:chOff x="1701519" y="2336265"/>
              <a:chExt cx="1685922" cy="990412"/>
            </a:xfrm>
          </p:grpSpPr>
          <p:graphicFrame>
            <p:nvGraphicFramePr>
              <p:cNvPr id="104" name="Object 103">
                <a:extLst>
                  <a:ext uri="{FF2B5EF4-FFF2-40B4-BE49-F238E27FC236}">
                    <a16:creationId xmlns:a16="http://schemas.microsoft.com/office/drawing/2014/main" id="{C97E2269-6640-4A72-A688-DB6F0D5AB0F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53724236"/>
                  </p:ext>
                </p:extLst>
              </p:nvPr>
            </p:nvGraphicFramePr>
            <p:xfrm>
              <a:off x="1960562" y="2336265"/>
              <a:ext cx="1203325" cy="466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76" name="Equation" r:id="rId16" imgW="622080" imgH="241200" progId="Equation.DSMT4">
                      <p:embed/>
                    </p:oleObj>
                  </mc:Choice>
                  <mc:Fallback>
                    <p:oleObj name="Equation" r:id="rId16" imgW="622080" imgH="241200" progId="Equation.DSMT4">
                      <p:embed/>
                      <p:pic>
                        <p:nvPicPr>
                          <p:cNvPr id="48" name="Object 47">
                            <a:extLst>
                              <a:ext uri="{FF2B5EF4-FFF2-40B4-BE49-F238E27FC236}">
                                <a16:creationId xmlns:a16="http://schemas.microsoft.com/office/drawing/2014/main" id="{9C3C4B87-E1B7-48D9-896C-393F5DDCA70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1960562" y="2336265"/>
                            <a:ext cx="1203325" cy="466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12C73B7-C530-42EB-AD00-38AC7DD2310F}"/>
                  </a:ext>
                </a:extLst>
              </p:cNvPr>
              <p:cNvSpPr txBox="1"/>
              <p:nvPr/>
            </p:nvSpPr>
            <p:spPr>
              <a:xfrm>
                <a:off x="1701519" y="2760702"/>
                <a:ext cx="1685922" cy="565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Between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A227431-0D94-4B8B-8E1C-02FDE8B2E9BE}"/>
                </a:ext>
              </a:extLst>
            </p:cNvPr>
            <p:cNvGrpSpPr/>
            <p:nvPr/>
          </p:nvGrpSpPr>
          <p:grpSpPr>
            <a:xfrm>
              <a:off x="5254171" y="2743200"/>
              <a:ext cx="826285" cy="614578"/>
              <a:chOff x="2492638" y="66046"/>
              <a:chExt cx="1347388" cy="1005517"/>
            </a:xfrm>
          </p:grpSpPr>
          <p:graphicFrame>
            <p:nvGraphicFramePr>
              <p:cNvPr id="102" name="Object 101">
                <a:extLst>
                  <a:ext uri="{FF2B5EF4-FFF2-40B4-BE49-F238E27FC236}">
                    <a16:creationId xmlns:a16="http://schemas.microsoft.com/office/drawing/2014/main" id="{8F621E13-698E-4DFA-A793-6451C21ECF1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46892853"/>
                  </p:ext>
                </p:extLst>
              </p:nvPr>
            </p:nvGraphicFramePr>
            <p:xfrm>
              <a:off x="2586434" y="604838"/>
              <a:ext cx="1179512" cy="466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77" name="Equation" r:id="rId18" imgW="609480" imgH="241200" progId="Equation.DSMT4">
                      <p:embed/>
                    </p:oleObj>
                  </mc:Choice>
                  <mc:Fallback>
                    <p:oleObj name="Equation" r:id="rId18" imgW="609480" imgH="241200" progId="Equation.DSMT4">
                      <p:embed/>
                      <p:pic>
                        <p:nvPicPr>
                          <p:cNvPr id="46" name="Object 45">
                            <a:extLst>
                              <a:ext uri="{FF2B5EF4-FFF2-40B4-BE49-F238E27FC236}">
                                <a16:creationId xmlns:a16="http://schemas.microsoft.com/office/drawing/2014/main" id="{22C4F47D-778F-46BF-A4B0-DCA9C6101A8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2586434" y="604838"/>
                            <a:ext cx="1179512" cy="466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DFF7C8D-12C9-41D9-9473-B2585C712A7B}"/>
                  </a:ext>
                </a:extLst>
              </p:cNvPr>
              <p:cNvSpPr txBox="1"/>
              <p:nvPr/>
            </p:nvSpPr>
            <p:spPr>
              <a:xfrm>
                <a:off x="2492638" y="66046"/>
                <a:ext cx="1347388" cy="565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Within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762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ellipsoids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9600" y="2362200"/>
            <a:ext cx="3657600" cy="4038600"/>
            <a:chOff x="533400" y="1828800"/>
            <a:chExt cx="3657600" cy="4038600"/>
          </a:xfrm>
        </p:grpSpPr>
        <p:pic>
          <p:nvPicPr>
            <p:cNvPr id="1026" name="Picture 2" descr="C:\Dropbox\Documents\Presentations\SORA-TABA\fig\mathscore-dat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209800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066800" y="1828800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00600" y="2362200"/>
            <a:ext cx="3657600" cy="4012474"/>
            <a:chOff x="4648200" y="1828800"/>
            <a:chExt cx="3657600" cy="4012474"/>
          </a:xfrm>
        </p:grpSpPr>
        <p:pic>
          <p:nvPicPr>
            <p:cNvPr id="1027" name="Picture 3" descr="C:\Dropbox\Documents\Presentations\SORA-TABA\fig\mathscore-data-ellipse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2183674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181600" y="18288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3806" y="1143000"/>
            <a:ext cx="8172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data ellipsoid is a </a:t>
            </a:r>
            <a:r>
              <a:rPr lang="en-US" sz="2400" dirty="0">
                <a:solidFill>
                  <a:srgbClr val="FF0000"/>
                </a:solidFill>
              </a:rPr>
              <a:t>sufficient visual summary </a:t>
            </a:r>
            <a:r>
              <a:rPr lang="en-US" sz="2400" dirty="0"/>
              <a:t>for multivariate location &amp; scatter, just as              are sufficient for 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10000" y="1613425"/>
          <a:ext cx="726834" cy="37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2" name="Equation" r:id="rId5" imgW="393480" imgH="203040" progId="Equation.DSMT4">
                  <p:embed/>
                </p:oleObj>
              </mc:Choice>
              <mc:Fallback>
                <p:oleObj name="Equation" r:id="rId5" imgW="393480" imgH="20304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0" y="1613425"/>
                        <a:ext cx="726834" cy="375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825498" y="1556321"/>
          <a:ext cx="657342" cy="375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3" name="Equation" r:id="rId7" imgW="355320" imgH="203040" progId="Equation.DSMT4">
                  <p:embed/>
                </p:oleObj>
              </mc:Choice>
              <mc:Fallback>
                <p:oleObj name="Equation" r:id="rId7" imgW="355320" imgH="20304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5498" y="1556321"/>
                        <a:ext cx="657342" cy="375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33503" y="2593032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473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ellipsoids: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For a </a:t>
            </a:r>
            <a:r>
              <a:rPr lang="en-US" sz="2200" i="1" dirty="0"/>
              <a:t>p</a:t>
            </a:r>
            <a:r>
              <a:rPr lang="en-US" sz="2200" dirty="0"/>
              <a:t>-dimensional multivariate sample, </a:t>
            </a:r>
            <a:r>
              <a:rPr lang="en-US" sz="2200" b="1" dirty="0" err="1"/>
              <a:t>Y</a:t>
            </a:r>
            <a:r>
              <a:rPr lang="en-US" sz="2200" baseline="-25000" dirty="0" err="1"/>
              <a:t>N×p</a:t>
            </a:r>
            <a:r>
              <a:rPr lang="en-US" sz="2200" dirty="0"/>
              <a:t> , the sample mean vector,    , and sample covariance matrix, </a:t>
            </a:r>
            <a:r>
              <a:rPr lang="en-US" sz="2200" b="1" dirty="0"/>
              <a:t>S</a:t>
            </a:r>
            <a:r>
              <a:rPr lang="en-US" sz="2200" dirty="0"/>
              <a:t>, are </a:t>
            </a:r>
            <a:r>
              <a:rPr lang="en-US" sz="2200" dirty="0">
                <a:solidFill>
                  <a:srgbClr val="FF0000"/>
                </a:solidFill>
              </a:rPr>
              <a:t>minimally sufficient statistics </a:t>
            </a:r>
            <a:r>
              <a:rPr lang="en-US" sz="2200" dirty="0"/>
              <a:t>under classical (</a:t>
            </a:r>
            <a:r>
              <a:rPr lang="en-US" sz="2200" dirty="0" err="1"/>
              <a:t>gaussian</a:t>
            </a:r>
            <a:r>
              <a:rPr lang="en-US" sz="2200" dirty="0"/>
              <a:t>) assumptions.</a:t>
            </a:r>
          </a:p>
          <a:p>
            <a:r>
              <a:rPr lang="en-US" sz="2400" dirty="0"/>
              <a:t>These can be represented visually by the </a:t>
            </a:r>
            <a:r>
              <a:rPr lang="en-US" sz="2400" i="1" dirty="0"/>
              <a:t>p</a:t>
            </a:r>
            <a:r>
              <a:rPr lang="en-US" sz="2400" dirty="0"/>
              <a:t>-dimensional </a:t>
            </a:r>
            <a:r>
              <a:rPr lang="en-US" sz="2400" dirty="0">
                <a:solidFill>
                  <a:srgbClr val="FF0000"/>
                </a:solidFill>
              </a:rPr>
              <a:t>data ellipsoid</a:t>
            </a:r>
            <a:r>
              <a:rPr lang="en-US" sz="2400" dirty="0"/>
              <a:t>,         of size (“radius”) </a:t>
            </a:r>
            <a:r>
              <a:rPr lang="en-US" sz="2400" i="1" dirty="0"/>
              <a:t>c </a:t>
            </a:r>
            <a:r>
              <a:rPr lang="en-US" sz="2400" dirty="0"/>
              <a:t>centered at    ,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an ellipsoid centered at the means whose size &amp; shape reflects variances &amp; covariances</a:t>
            </a:r>
          </a:p>
          <a:p>
            <a:r>
              <a:rPr lang="en-US" sz="2400" dirty="0"/>
              <a:t>We consider this a </a:t>
            </a:r>
            <a:r>
              <a:rPr lang="en-US" sz="2400" dirty="0">
                <a:solidFill>
                  <a:srgbClr val="FF0000"/>
                </a:solidFill>
              </a:rPr>
              <a:t>minimally sufficient visual summary </a:t>
            </a:r>
            <a:r>
              <a:rPr lang="en-US" sz="2400" dirty="0"/>
              <a:t>of multivariate location and scatter.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255333"/>
              </p:ext>
            </p:extLst>
          </p:nvPr>
        </p:nvGraphicFramePr>
        <p:xfrm>
          <a:off x="1752600" y="1600200"/>
          <a:ext cx="20952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8" name="Equation" r:id="rId3" imgW="139680" imgH="203040" progId="Equation.DSMT4">
                  <p:embed/>
                </p:oleObj>
              </mc:Choice>
              <mc:Fallback>
                <p:oleObj name="Equation" r:id="rId3" imgW="139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1600200"/>
                        <a:ext cx="209520" cy="30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420329"/>
              </p:ext>
            </p:extLst>
          </p:nvPr>
        </p:nvGraphicFramePr>
        <p:xfrm>
          <a:off x="1409700" y="3276600"/>
          <a:ext cx="4656672" cy="482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" name="Equation" r:id="rId5" imgW="2450880" imgH="253800" progId="Equation.DSMT4">
                  <p:embed/>
                </p:oleObj>
              </mc:Choice>
              <mc:Fallback>
                <p:oleObj name="Equation" r:id="rId5" imgW="2450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9700" y="3276600"/>
                        <a:ext cx="4656672" cy="482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211217"/>
              </p:ext>
            </p:extLst>
          </p:nvPr>
        </p:nvGraphicFramePr>
        <p:xfrm>
          <a:off x="2133600" y="2667000"/>
          <a:ext cx="280296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3600" y="2667000"/>
                        <a:ext cx="280296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7FC047F-2519-46AB-B339-7F91BF88F916}"/>
              </a:ext>
            </a:extLst>
          </p:cNvPr>
          <p:cNvSpPr/>
          <p:nvPr/>
        </p:nvSpPr>
        <p:spPr>
          <a:xfrm>
            <a:off x="6561672" y="3266369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or,    </a:t>
            </a:r>
            <a:r>
              <a:rPr lang="en-US" sz="2400" dirty="0"/>
              <a:t> D</a:t>
            </a:r>
            <a:r>
              <a:rPr lang="en-US" sz="2400" baseline="-25000" dirty="0"/>
              <a:t>M</a:t>
            </a:r>
            <a:r>
              <a:rPr lang="en-US" sz="2400" baseline="30000" dirty="0"/>
              <a:t>2</a:t>
            </a:r>
            <a:r>
              <a:rPr lang="en-US" sz="2400" dirty="0"/>
              <a:t> (</a:t>
            </a:r>
            <a:r>
              <a:rPr lang="en-US" sz="2400" b="1" dirty="0"/>
              <a:t>y</a:t>
            </a:r>
            <a:r>
              <a:rPr lang="en-US" sz="2400" dirty="0"/>
              <a:t>) </a:t>
            </a:r>
            <a:r>
              <a:rPr lang="en-US" sz="2400" dirty="0">
                <a:sym typeface="Symbol" panose="05050102010706020507" pitchFamily="18" charset="2"/>
              </a:rPr>
              <a:t> c</a:t>
            </a:r>
            <a:r>
              <a:rPr lang="en-US" sz="2400" baseline="30000" dirty="0">
                <a:sym typeface="Symbol" panose="05050102010706020507" pitchFamily="18" charset="2"/>
              </a:rPr>
              <a:t>2</a:t>
            </a:r>
            <a:r>
              <a:rPr lang="en-US" sz="2400" dirty="0"/>
              <a:t> 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DC8F5FA-BC82-45E9-8D28-7629BD8C4C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48590"/>
              </p:ext>
            </p:extLst>
          </p:nvPr>
        </p:nvGraphicFramePr>
        <p:xfrm>
          <a:off x="6448440" y="2676525"/>
          <a:ext cx="20952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1" name="Equation" r:id="rId3" imgW="139680" imgH="203040" progId="Equation.DSMT4">
                  <p:embed/>
                </p:oleObj>
              </mc:Choice>
              <mc:Fallback>
                <p:oleObj name="Equation" r:id="rId3" imgW="139680" imgH="2030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48440" y="2676525"/>
                        <a:ext cx="209520" cy="30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4303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ellipsoids: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Ellipsoid boundary: </a:t>
            </a:r>
            <a:r>
              <a:rPr lang="en-US" sz="2400" dirty="0" err="1"/>
              <a:t>Mahalanobis</a:t>
            </a:r>
            <a:r>
              <a:rPr lang="en-US" sz="2400" dirty="0"/>
              <a:t>  D</a:t>
            </a:r>
            <a:r>
              <a:rPr lang="en-US" sz="2400" baseline="-25000" dirty="0"/>
              <a:t>M</a:t>
            </a:r>
            <a:r>
              <a:rPr lang="en-US" sz="2400" baseline="30000" dirty="0"/>
              <a:t>2</a:t>
            </a:r>
            <a:r>
              <a:rPr lang="en-US" sz="2400" dirty="0"/>
              <a:t> (</a:t>
            </a:r>
            <a:r>
              <a:rPr lang="en-US" sz="2400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) ~ </a:t>
            </a:r>
            <a:r>
              <a:rPr lang="en-US" sz="2400" dirty="0">
                <a:sym typeface="Symbol"/>
              </a:rPr>
              <a:t></a:t>
            </a:r>
            <a:r>
              <a:rPr lang="en-US" sz="2400" baseline="-25000" dirty="0">
                <a:sym typeface="Symbol"/>
              </a:rPr>
              <a:t>p</a:t>
            </a:r>
            <a:r>
              <a:rPr lang="en-US" sz="2400" baseline="30000" dirty="0">
                <a:sym typeface="Symbol"/>
              </a:rPr>
              <a:t>2</a:t>
            </a:r>
            <a:endParaRPr lang="en-US" sz="2400" baseline="30000" dirty="0"/>
          </a:p>
          <a:p>
            <a:pPr lvl="1"/>
            <a:r>
              <a:rPr lang="en-US" sz="2000" i="1" dirty="0"/>
              <a:t>p</a:t>
            </a:r>
            <a:r>
              <a:rPr lang="en-US" sz="2000" dirty="0"/>
              <a:t>=2: shadows generalize </a:t>
            </a:r>
            <a:r>
              <a:rPr lang="en-US" sz="2000" dirty="0" err="1"/>
              <a:t>univariate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confidence intervals</a:t>
            </a:r>
          </a:p>
          <a:p>
            <a:pPr lvl="1"/>
            <a:r>
              <a:rPr lang="en-US" sz="2000" dirty="0"/>
              <a:t>eccentricity: precision; </a:t>
            </a:r>
            <a:r>
              <a:rPr lang="en-US" sz="2000" dirty="0">
                <a:solidFill>
                  <a:srgbClr val="FF0000"/>
                </a:solidFill>
              </a:rPr>
              <a:t>visual estimate </a:t>
            </a:r>
            <a:r>
              <a:rPr lang="en-US" sz="2000" dirty="0"/>
              <a:t>of 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00" y="2819400"/>
            <a:ext cx="6442667" cy="36693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90696" y="3996097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 </a:t>
            </a:r>
            <a:r>
              <a:rPr lang="en-US" sz="1400" dirty="0">
                <a:sym typeface="Symbol"/>
              </a:rPr>
              <a:t> 0.5 here</a:t>
            </a:r>
            <a:endParaRPr lang="en-US" sz="1400" dirty="0"/>
          </a:p>
        </p:txBody>
      </p:sp>
      <p:sp>
        <p:nvSpPr>
          <p:cNvPr id="7" name="Right Brace 6"/>
          <p:cNvSpPr/>
          <p:nvPr/>
        </p:nvSpPr>
        <p:spPr>
          <a:xfrm>
            <a:off x="7239000" y="3902336"/>
            <a:ext cx="274320" cy="495300"/>
          </a:xfrm>
          <a:prstGeom prst="rightBrace">
            <a:avLst>
              <a:gd name="adj1" fmla="val 65000"/>
              <a:gd name="adj2" fmla="val 50000"/>
            </a:avLst>
          </a:prstGeom>
          <a:ln w="3175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2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HE plot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Hypothesis-Error (HE) plots</a:t>
            </a:r>
          </a:p>
          <a:p>
            <a:pPr lvl="1"/>
            <a:r>
              <a:rPr lang="en-US" sz="2600" dirty="0"/>
              <a:t>Visualize multivariate tests in the MLM </a:t>
            </a:r>
          </a:p>
          <a:p>
            <a:pPr lvl="1"/>
            <a:r>
              <a:rPr lang="en-US" sz="2600" dirty="0"/>
              <a:t>Linear hypotheses--- lower-dimensional ellipsoids</a:t>
            </a:r>
          </a:p>
          <a:p>
            <a:pPr lvl="1"/>
            <a:r>
              <a:rPr lang="en-US" sz="2600" dirty="0"/>
              <a:t>Extension:  HE plot matrices</a:t>
            </a:r>
          </a:p>
          <a:p>
            <a:r>
              <a:rPr lang="en-US" sz="2800" dirty="0"/>
              <a:t>Canonical displays</a:t>
            </a:r>
          </a:p>
          <a:p>
            <a:pPr lvl="1"/>
            <a:r>
              <a:rPr lang="en-US" sz="2600" dirty="0"/>
              <a:t>low-dimensional multivariate juicers</a:t>
            </a:r>
          </a:p>
          <a:p>
            <a:pPr lvl="1"/>
            <a:r>
              <a:rPr lang="en-US" sz="2600" dirty="0"/>
              <a:t>shows data in the space of maximal effects</a:t>
            </a:r>
          </a:p>
          <a:p>
            <a:r>
              <a:rPr lang="en-US" sz="2400" dirty="0"/>
              <a:t>Covariance ellipsoids</a:t>
            </a:r>
          </a:p>
          <a:p>
            <a:pPr lvl="1"/>
            <a:r>
              <a:rPr lang="en-US" sz="2600" dirty="0"/>
              <a:t>visualize tests of homogeneity of covariance matrices</a:t>
            </a:r>
          </a:p>
          <a:p>
            <a:r>
              <a:rPr lang="en-US" sz="2800" dirty="0"/>
              <a:t>For all: </a:t>
            </a:r>
            <a:r>
              <a:rPr lang="en-US" sz="2800" dirty="0">
                <a:solidFill>
                  <a:srgbClr val="FF0000"/>
                </a:solidFill>
              </a:rPr>
              <a:t>robust</a:t>
            </a:r>
            <a:r>
              <a:rPr lang="en-US" sz="2800" dirty="0"/>
              <a:t> methods are available or good research projects!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8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 plot framework: Trivial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groups of middle-school students are taught algebra by instructors using different methods,  and then tested on: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BM</a:t>
            </a:r>
            <a:r>
              <a:rPr lang="en-US" dirty="0"/>
              <a:t>: basic math problems (7 * 23 – 2 * 9 = 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WP</a:t>
            </a:r>
            <a:r>
              <a:rPr lang="en-US" dirty="0"/>
              <a:t>: word problems (“a train travels at 23 mph for 7 hours, but for 2 hours …”)</a:t>
            </a:r>
          </a:p>
          <a:p>
            <a:endParaRPr lang="en-US" dirty="0"/>
          </a:p>
          <a:p>
            <a:r>
              <a:rPr lang="en-US" dirty="0"/>
              <a:t>Do the groups differ on (BM, WP) by a multivariate test?</a:t>
            </a:r>
          </a:p>
          <a:p>
            <a:r>
              <a:rPr lang="en-US" dirty="0"/>
              <a:t>If so, how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473" y="3733800"/>
            <a:ext cx="8229600" cy="203132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data(</a:t>
            </a:r>
            <a:r>
              <a:rPr lang="en-US" sz="1400" dirty="0" err="1">
                <a:latin typeface="SAS Monospace" pitchFamily="49" charset="0"/>
              </a:rPr>
              <a:t>mathscore</a:t>
            </a:r>
            <a:r>
              <a:rPr lang="en-US" sz="1400" dirty="0">
                <a:latin typeface="SAS Monospace" pitchFamily="49" charset="0"/>
              </a:rPr>
              <a:t>, package="</a:t>
            </a:r>
            <a:r>
              <a:rPr lang="en-US" sz="1400" dirty="0" err="1">
                <a:latin typeface="SAS Monospace" pitchFamily="49" charset="0"/>
              </a:rPr>
              <a:t>heplots</a:t>
            </a:r>
            <a:r>
              <a:rPr lang="en-US" sz="1400" dirty="0">
                <a:latin typeface="SAS Monospace" pitchFamily="49" charset="0"/>
              </a:rPr>
              <a:t>")</a:t>
            </a:r>
          </a:p>
          <a:p>
            <a:r>
              <a:rPr lang="en-US" sz="1400" dirty="0">
                <a:latin typeface="SAS Monospace" pitchFamily="49" charset="0"/>
              </a:rPr>
              <a:t>&gt; mod &lt;- lm(</a:t>
            </a:r>
            <a:r>
              <a:rPr lang="en-US" sz="1400" dirty="0" err="1">
                <a:latin typeface="SAS Monospace" panose="020B0609020202020204" pitchFamily="49" charset="0"/>
              </a:rPr>
              <a:t>cbind</a:t>
            </a:r>
            <a:r>
              <a:rPr lang="en-US" sz="1400" dirty="0">
                <a:latin typeface="SAS Monospace" panose="020B0609020202020204" pitchFamily="49" charset="0"/>
              </a:rPr>
              <a:t>(BM, WP) ~ group, data=</a:t>
            </a:r>
            <a:r>
              <a:rPr lang="en-US" sz="1400" dirty="0" err="1">
                <a:latin typeface="SAS Monospace" panose="020B0609020202020204" pitchFamily="49" charset="0"/>
              </a:rPr>
              <a:t>mathscore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&gt; </a:t>
            </a:r>
            <a:r>
              <a:rPr lang="en-US" sz="1400" dirty="0" err="1">
                <a:latin typeface="SAS Monospace" panose="020B0609020202020204" pitchFamily="49" charset="0"/>
              </a:rPr>
              <a:t>Anova</a:t>
            </a:r>
            <a:r>
              <a:rPr lang="en-US" sz="1400" dirty="0">
                <a:latin typeface="SAS Monospace" panose="020B0609020202020204" pitchFamily="49" charset="0"/>
              </a:rPr>
              <a:t>(mod)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Type II MANOVA Tests: Pillai test statistic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group  1   0.86518   28.878      2      9 0.0001213 ***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---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Signif</a:t>
            </a:r>
            <a:r>
              <a:rPr lang="en-US" sz="1400" dirty="0">
                <a:latin typeface="SAS Monospace" panose="020B06090202020202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7A7396-8103-4540-A3F6-2602CD61AA90}"/>
              </a:ext>
            </a:extLst>
          </p:cNvPr>
          <p:cNvSpPr/>
          <p:nvPr/>
        </p:nvSpPr>
        <p:spPr>
          <a:xfrm>
            <a:off x="6554804" y="4749462"/>
            <a:ext cx="5068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2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BD98207-6770-4273-8A28-AA5FEF918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65" y="4821699"/>
            <a:ext cx="5999867" cy="6954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152891-7185-42FA-93E1-6CAAE12A6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216398"/>
            <a:ext cx="4914286" cy="10666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664894-3DF0-408E-9104-4D6DDC5D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along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763703-B6DA-4C3A-9C37-3F4944B3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5E9D60-5B9E-46DB-A04B-B10CBA843265}"/>
              </a:ext>
            </a:extLst>
          </p:cNvPr>
          <p:cNvSpPr txBox="1"/>
          <p:nvPr/>
        </p:nvSpPr>
        <p:spPr>
          <a:xfrm>
            <a:off x="457200" y="1371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 script (</a:t>
            </a:r>
            <a:r>
              <a:rPr lang="en-US" dirty="0" err="1">
                <a:solidFill>
                  <a:srgbClr val="FF0000"/>
                </a:solidFill>
              </a:rPr>
              <a:t>mathscore-ex.R</a:t>
            </a:r>
            <a:r>
              <a:rPr lang="en-US" dirty="0"/>
              <a:t>) for this example is linked on the course page. Download and open in R Studio to follow along.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6D2015-E695-4FFE-81E1-59B4CF6A1901}"/>
              </a:ext>
            </a:extLst>
          </p:cNvPr>
          <p:cNvSpPr txBox="1"/>
          <p:nvPr/>
        </p:nvSpPr>
        <p:spPr>
          <a:xfrm>
            <a:off x="457200" y="3446835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script was run with `</a:t>
            </a:r>
            <a:r>
              <a:rPr lang="en-US" dirty="0" err="1"/>
              <a:t>knitr</a:t>
            </a:r>
            <a:r>
              <a:rPr lang="en-US" dirty="0"/>
              <a:t>` (</a:t>
            </a:r>
            <a:r>
              <a:rPr lang="en-US" dirty="0" err="1"/>
              <a:t>ctrl+shift+K</a:t>
            </a:r>
            <a:r>
              <a:rPr lang="en-US" dirty="0"/>
              <a:t>) in R Studio to create the HTML output (</a:t>
            </a:r>
            <a:r>
              <a:rPr lang="en-US" dirty="0">
                <a:solidFill>
                  <a:srgbClr val="FF0000"/>
                </a:solidFill>
              </a:rPr>
              <a:t>mathscore-ex.html</a:t>
            </a:r>
            <a:r>
              <a:rPr lang="en-US" dirty="0"/>
              <a:t>)</a:t>
            </a:r>
          </a:p>
          <a:p>
            <a:r>
              <a:rPr lang="en-US" dirty="0"/>
              <a:t>The </a:t>
            </a:r>
            <a:r>
              <a:rPr lang="en-US" b="1" dirty="0"/>
              <a:t>Code</a:t>
            </a:r>
            <a:r>
              <a:rPr lang="en-US" dirty="0"/>
              <a:t> button there allows you do download the R code and comments</a:t>
            </a:r>
          </a:p>
          <a:p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76BA44-7362-4E19-AF62-EDB4DED5B655}"/>
              </a:ext>
            </a:extLst>
          </p:cNvPr>
          <p:cNvSpPr/>
          <p:nvPr/>
        </p:nvSpPr>
        <p:spPr>
          <a:xfrm>
            <a:off x="3505200" y="2521686"/>
            <a:ext cx="1447800" cy="365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77661B-247B-4DD8-814B-7CDE107A066E}"/>
              </a:ext>
            </a:extLst>
          </p:cNvPr>
          <p:cNvSpPr/>
          <p:nvPr/>
        </p:nvSpPr>
        <p:spPr>
          <a:xfrm>
            <a:off x="5851849" y="4882781"/>
            <a:ext cx="1752600" cy="5408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9A55D7-135A-4FF2-8A81-1392AFC553C6}"/>
              </a:ext>
            </a:extLst>
          </p:cNvPr>
          <p:cNvSpPr txBox="1"/>
          <p:nvPr/>
        </p:nvSpPr>
        <p:spPr>
          <a:xfrm>
            <a:off x="609600" y="60198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(R notebooks are a simple way to turn R scripts into finished documents)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DED78A-E8DF-4FD5-BF16-BC08118840CB}"/>
              </a:ext>
            </a:extLst>
          </p:cNvPr>
          <p:cNvCxnSpPr/>
          <p:nvPr/>
        </p:nvCxnSpPr>
        <p:spPr>
          <a:xfrm>
            <a:off x="1447800" y="4308267"/>
            <a:ext cx="4038600" cy="48103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0BD7CE-83C2-4D5B-B00F-5FBFB58EC93D}"/>
              </a:ext>
            </a:extLst>
          </p:cNvPr>
          <p:cNvSpPr txBox="1"/>
          <p:nvPr/>
        </p:nvSpPr>
        <p:spPr>
          <a:xfrm>
            <a:off x="7048500" y="2699786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HW: explore other examples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41DA3F-562D-4E6B-9DBC-234AFD18A184}"/>
              </a:ext>
            </a:extLst>
          </p:cNvPr>
          <p:cNvCxnSpPr/>
          <p:nvPr/>
        </p:nvCxnSpPr>
        <p:spPr>
          <a:xfrm flipH="1">
            <a:off x="5715000" y="3067417"/>
            <a:ext cx="11430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635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multivariate tests?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Could do univariate ANOVAs (or t-tests) on each response variable (BM, WP)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35052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this, might conclude that: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Groups don’t differ on Basic Math score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Groups are significantly different on Word problems </a:t>
            </a:r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r>
              <a:rPr lang="en-US" dirty="0">
                <a:sym typeface="Wingdings"/>
              </a:rPr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4770925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Multivariate tests: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Do not require correcting for multiple tests (e.g., </a:t>
            </a:r>
            <a:r>
              <a:rPr lang="en-US" dirty="0" err="1">
                <a:solidFill>
                  <a:srgbClr val="FF0000"/>
                </a:solidFill>
              </a:rPr>
              <a:t>Bonferroni</a:t>
            </a:r>
            <a:r>
              <a:rPr lang="en-US" dirty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Combine evidence from multiple response variables (“</a:t>
            </a:r>
            <a:r>
              <a:rPr lang="en-US" dirty="0">
                <a:solidFill>
                  <a:srgbClr val="FF0000"/>
                </a:solidFill>
              </a:rPr>
              <a:t>pooling strength</a:t>
            </a:r>
            <a:r>
              <a:rPr lang="en-US" dirty="0"/>
              <a:t>”)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Show how the multivariate responses are jointly related to the predictors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How many aspects (</a:t>
            </a:r>
            <a:r>
              <a:rPr lang="en-US" dirty="0">
                <a:solidFill>
                  <a:srgbClr val="FF0000"/>
                </a:solidFill>
              </a:rPr>
              <a:t>dimensions</a:t>
            </a:r>
            <a:r>
              <a:rPr lang="en-US" dirty="0"/>
              <a:t>?)</a:t>
            </a:r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15178CA-2CA5-4053-9F35-CBBE42D0EA2C}"/>
              </a:ext>
            </a:extLst>
          </p:cNvPr>
          <p:cNvGrpSpPr/>
          <p:nvPr/>
        </p:nvGrpSpPr>
        <p:grpSpPr>
          <a:xfrm>
            <a:off x="533400" y="1828800"/>
            <a:ext cx="3886200" cy="1384995"/>
            <a:chOff x="533400" y="1828800"/>
            <a:chExt cx="3886200" cy="1384995"/>
          </a:xfrm>
        </p:grpSpPr>
        <p:sp>
          <p:nvSpPr>
            <p:cNvPr id="5" name="TextBox 4"/>
            <p:cNvSpPr txBox="1"/>
            <p:nvPr/>
          </p:nvSpPr>
          <p:spPr>
            <a:xfrm>
              <a:off x="533400" y="1828800"/>
              <a:ext cx="3886200" cy="1384995"/>
            </a:xfrm>
            <a:prstGeom prst="rect">
              <a:avLst/>
            </a:prstGeom>
            <a:solidFill>
              <a:srgbClr val="FFFF00">
                <a:alpha val="1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ucida Sans Typewriter" pitchFamily="49" charset="0"/>
                </a:rPr>
                <a:t>&gt; </a:t>
              </a:r>
              <a:r>
                <a:rPr lang="en-US" sz="1200" dirty="0" err="1">
                  <a:latin typeface="Lucida Sans Typewriter" pitchFamily="49" charset="0"/>
                </a:rPr>
                <a:t>Anova</a:t>
              </a:r>
              <a:r>
                <a:rPr lang="en-US" sz="1200" dirty="0">
                  <a:latin typeface="Lucida Sans Typewriter" pitchFamily="49" charset="0"/>
                </a:rPr>
                <a:t>(lm(BM ~ group, data=</a:t>
              </a:r>
              <a:r>
                <a:rPr lang="en-US" sz="1200" dirty="0" err="1">
                  <a:latin typeface="Lucida Sans Typewriter" pitchFamily="49" charset="0"/>
                </a:rPr>
                <a:t>mathscore</a:t>
              </a:r>
              <a:r>
                <a:rPr lang="en-US" sz="1200" dirty="0">
                  <a:latin typeface="Lucida Sans Typewriter" pitchFamily="49" charset="0"/>
                </a:rPr>
                <a:t>))</a:t>
              </a:r>
            </a:p>
            <a:p>
              <a:r>
                <a:rPr lang="en-US" sz="1200" dirty="0" err="1">
                  <a:latin typeface="Lucida Sans Typewriter" pitchFamily="49" charset="0"/>
                </a:rPr>
                <a:t>Anova</a:t>
              </a:r>
              <a:r>
                <a:rPr lang="en-US" sz="1200" dirty="0">
                  <a:latin typeface="Lucida Sans Typewriter" pitchFamily="49" charset="0"/>
                </a:rPr>
                <a:t> Table (Type II tests)</a:t>
              </a:r>
            </a:p>
            <a:p>
              <a:endParaRPr lang="en-US" sz="1200" dirty="0">
                <a:latin typeface="Lucida Sans Typewriter" pitchFamily="49" charset="0"/>
              </a:endParaRPr>
            </a:p>
            <a:p>
              <a:r>
                <a:rPr lang="en-US" sz="1200" dirty="0">
                  <a:latin typeface="Lucida Sans Typewriter" pitchFamily="49" charset="0"/>
                </a:rPr>
                <a:t>Response: BM</a:t>
              </a:r>
            </a:p>
            <a:p>
              <a:r>
                <a:rPr lang="en-US" sz="1200" dirty="0">
                  <a:latin typeface="Lucida Sans Typewriter" pitchFamily="49" charset="0"/>
                </a:rPr>
                <a:t>          Sum </a:t>
              </a:r>
              <a:r>
                <a:rPr lang="en-US" sz="1200" dirty="0" err="1">
                  <a:latin typeface="Lucida Sans Typewriter" pitchFamily="49" charset="0"/>
                </a:rPr>
                <a:t>Sq</a:t>
              </a:r>
              <a:r>
                <a:rPr lang="en-US" sz="1200" dirty="0">
                  <a:latin typeface="Lucida Sans Typewriter" pitchFamily="49" charset="0"/>
                </a:rPr>
                <a:t> </a:t>
              </a:r>
              <a:r>
                <a:rPr lang="en-US" sz="1200" dirty="0" err="1">
                  <a:latin typeface="Lucida Sans Typewriter" pitchFamily="49" charset="0"/>
                </a:rPr>
                <a:t>Df</a:t>
              </a:r>
              <a:r>
                <a:rPr lang="en-US" sz="1200" dirty="0">
                  <a:latin typeface="Lucida Sans Typewriter" pitchFamily="49" charset="0"/>
                </a:rPr>
                <a:t> F value </a:t>
              </a:r>
              <a:r>
                <a:rPr lang="en-US" sz="1200" dirty="0" err="1">
                  <a:latin typeface="Lucida Sans Typewriter" pitchFamily="49" charset="0"/>
                </a:rPr>
                <a:t>Pr</a:t>
              </a:r>
              <a:r>
                <a:rPr lang="en-US" sz="1200" dirty="0">
                  <a:latin typeface="Lucida Sans Typewriter" pitchFamily="49" charset="0"/>
                </a:rPr>
                <a:t>(&gt;F)  </a:t>
              </a:r>
            </a:p>
            <a:p>
              <a:r>
                <a:rPr lang="en-US" sz="1200" dirty="0">
                  <a:latin typeface="Lucida Sans Typewriter" pitchFamily="49" charset="0"/>
                </a:rPr>
                <a:t>group       1302  1    4.24  0.066 .</a:t>
              </a:r>
            </a:p>
            <a:p>
              <a:r>
                <a:rPr lang="en-US" sz="1200" dirty="0">
                  <a:latin typeface="Lucida Sans Typewriter" pitchFamily="49" charset="0"/>
                </a:rPr>
                <a:t>Residuals   3071 10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73644" y="2544881"/>
              <a:ext cx="4459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  <a:sym typeface="Wingdings"/>
                </a:rPr>
                <a:t>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BF7494-A954-414E-9DBB-08931A666896}"/>
              </a:ext>
            </a:extLst>
          </p:cNvPr>
          <p:cNvGrpSpPr/>
          <p:nvPr/>
        </p:nvGrpSpPr>
        <p:grpSpPr>
          <a:xfrm>
            <a:off x="4724400" y="1828800"/>
            <a:ext cx="4139635" cy="1384995"/>
            <a:chOff x="4724400" y="1828800"/>
            <a:chExt cx="4139635" cy="1384995"/>
          </a:xfrm>
        </p:grpSpPr>
        <p:sp>
          <p:nvSpPr>
            <p:cNvPr id="6" name="TextBox 5"/>
            <p:cNvSpPr txBox="1"/>
            <p:nvPr/>
          </p:nvSpPr>
          <p:spPr>
            <a:xfrm>
              <a:off x="4724400" y="1828800"/>
              <a:ext cx="3886200" cy="1384995"/>
            </a:xfrm>
            <a:prstGeom prst="rect">
              <a:avLst/>
            </a:prstGeom>
            <a:solidFill>
              <a:srgbClr val="FFFF00">
                <a:alpha val="1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ucida Sans Typewriter" pitchFamily="49" charset="0"/>
                </a:rPr>
                <a:t>&gt; </a:t>
              </a:r>
              <a:r>
                <a:rPr lang="en-US" sz="1200" dirty="0" err="1">
                  <a:latin typeface="Lucida Sans Typewriter" pitchFamily="49" charset="0"/>
                </a:rPr>
                <a:t>Anova</a:t>
              </a:r>
              <a:r>
                <a:rPr lang="en-US" sz="1200" dirty="0">
                  <a:latin typeface="Lucida Sans Typewriter" pitchFamily="49" charset="0"/>
                </a:rPr>
                <a:t>(lm(WP ~ group, data=</a:t>
              </a:r>
              <a:r>
                <a:rPr lang="en-US" sz="1200" dirty="0" err="1">
                  <a:latin typeface="Lucida Sans Typewriter" pitchFamily="49" charset="0"/>
                </a:rPr>
                <a:t>mathscore</a:t>
              </a:r>
              <a:r>
                <a:rPr lang="en-US" sz="1200" dirty="0">
                  <a:latin typeface="Lucida Sans Typewriter" pitchFamily="49" charset="0"/>
                </a:rPr>
                <a:t>))</a:t>
              </a:r>
            </a:p>
            <a:p>
              <a:r>
                <a:rPr lang="en-US" sz="1200" dirty="0" err="1">
                  <a:latin typeface="Lucida Sans Typewriter" pitchFamily="49" charset="0"/>
                </a:rPr>
                <a:t>Anova</a:t>
              </a:r>
              <a:r>
                <a:rPr lang="en-US" sz="1200" dirty="0">
                  <a:latin typeface="Lucida Sans Typewriter" pitchFamily="49" charset="0"/>
                </a:rPr>
                <a:t> Table (Type II tests)</a:t>
              </a:r>
            </a:p>
            <a:p>
              <a:endParaRPr lang="en-US" sz="1200" dirty="0">
                <a:latin typeface="Lucida Sans Typewriter" pitchFamily="49" charset="0"/>
              </a:endParaRPr>
            </a:p>
            <a:p>
              <a:r>
                <a:rPr lang="en-US" sz="1200" dirty="0">
                  <a:latin typeface="Lucida Sans Typewriter" pitchFamily="49" charset="0"/>
                </a:rPr>
                <a:t>Response: WP</a:t>
              </a:r>
            </a:p>
            <a:p>
              <a:r>
                <a:rPr lang="en-US" sz="1200" dirty="0">
                  <a:latin typeface="Lucida Sans Typewriter" pitchFamily="49" charset="0"/>
                </a:rPr>
                <a:t>          Sum </a:t>
              </a:r>
              <a:r>
                <a:rPr lang="en-US" sz="1200" dirty="0" err="1">
                  <a:latin typeface="Lucida Sans Typewriter" pitchFamily="49" charset="0"/>
                </a:rPr>
                <a:t>Sq</a:t>
              </a:r>
              <a:r>
                <a:rPr lang="en-US" sz="1200" dirty="0">
                  <a:latin typeface="Lucida Sans Typewriter" pitchFamily="49" charset="0"/>
                </a:rPr>
                <a:t> </a:t>
              </a:r>
              <a:r>
                <a:rPr lang="en-US" sz="1200" dirty="0" err="1">
                  <a:latin typeface="Lucida Sans Typewriter" pitchFamily="49" charset="0"/>
                </a:rPr>
                <a:t>Df</a:t>
              </a:r>
              <a:r>
                <a:rPr lang="en-US" sz="1200" dirty="0">
                  <a:latin typeface="Lucida Sans Typewriter" pitchFamily="49" charset="0"/>
                </a:rPr>
                <a:t> F value </a:t>
              </a:r>
              <a:r>
                <a:rPr lang="en-US" sz="1200" dirty="0" err="1">
                  <a:latin typeface="Lucida Sans Typewriter" pitchFamily="49" charset="0"/>
                </a:rPr>
                <a:t>Pr</a:t>
              </a:r>
              <a:r>
                <a:rPr lang="en-US" sz="1200" dirty="0">
                  <a:latin typeface="Lucida Sans Typewriter" pitchFamily="49" charset="0"/>
                </a:rPr>
                <a:t>(&gt;F)   </a:t>
              </a:r>
            </a:p>
            <a:p>
              <a:r>
                <a:rPr lang="en-US" sz="1200" dirty="0">
                  <a:latin typeface="Lucida Sans Typewriter" pitchFamily="49" charset="0"/>
                </a:rPr>
                <a:t>group       4408  1    10.4  0.009 **</a:t>
              </a:r>
            </a:p>
            <a:p>
              <a:r>
                <a:rPr lang="en-US" sz="1200" dirty="0">
                  <a:latin typeface="Lucida Sans Typewriter" pitchFamily="49" charset="0"/>
                </a:rPr>
                <a:t>Residuals   4217 10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57165" y="2544880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0B050"/>
                  </a:solidFill>
                  <a:sym typeface="Wingdings"/>
                </a:rPr>
                <a:t>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309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multivariate tests?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148256"/>
            <a:ext cx="8229600" cy="138499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mod &lt;- lm(</a:t>
            </a:r>
            <a:r>
              <a:rPr lang="en-US" sz="1400" dirty="0" err="1">
                <a:solidFill>
                  <a:srgbClr val="FF0000"/>
                </a:solidFill>
                <a:latin typeface="SAS Monospace" panose="020B0609020202020204" pitchFamily="49" charset="0"/>
              </a:rPr>
              <a:t>cbind</a:t>
            </a:r>
            <a:r>
              <a:rPr lang="en-US" sz="1400" dirty="0">
                <a:solidFill>
                  <a:srgbClr val="FF0000"/>
                </a:solidFill>
                <a:latin typeface="SAS Monospace" panose="020B0609020202020204" pitchFamily="49" charset="0"/>
              </a:rPr>
              <a:t>(BM, WP) </a:t>
            </a:r>
            <a:r>
              <a:rPr lang="en-US" sz="1400" dirty="0">
                <a:latin typeface="SAS Monospace" panose="020B0609020202020204" pitchFamily="49" charset="0"/>
              </a:rPr>
              <a:t>~ group, data=</a:t>
            </a:r>
            <a:r>
              <a:rPr lang="en-US" sz="1400" dirty="0" err="1">
                <a:latin typeface="SAS Monospace" panose="020B0609020202020204" pitchFamily="49" charset="0"/>
              </a:rPr>
              <a:t>mathscore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&gt; </a:t>
            </a:r>
            <a:r>
              <a:rPr lang="en-US" sz="1400" dirty="0" err="1">
                <a:latin typeface="SAS Monospace" panose="020B0609020202020204" pitchFamily="49" charset="0"/>
              </a:rPr>
              <a:t>Anova</a:t>
            </a:r>
            <a:r>
              <a:rPr lang="en-US" sz="1400" dirty="0">
                <a:latin typeface="SAS Monospace" panose="020B0609020202020204" pitchFamily="49" charset="0"/>
              </a:rPr>
              <a:t>(mod)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Type II MANOVA Tests: Pillai test statistic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group  1   0.86518   28.878      2      9 0.0001213 ***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1473" y="1140072"/>
            <a:ext cx="51773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test is highly significant: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Combines the evidence for all predictors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Takes response correlations into account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810000"/>
            <a:ext cx="27432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3874480"/>
            <a:ext cx="502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test of significance (Roy’s test)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H</a:t>
            </a:r>
            <a:r>
              <a:rPr lang="en-US" dirty="0"/>
              <a:t> ellipse projects outside the </a:t>
            </a:r>
            <a:r>
              <a:rPr lang="en-US" b="1" dirty="0"/>
              <a:t>E</a:t>
            </a:r>
            <a:r>
              <a:rPr lang="en-US" dirty="0"/>
              <a:t> ellipse </a:t>
            </a:r>
            <a:r>
              <a:rPr lang="en-US" dirty="0" err="1"/>
              <a:t>iff</a:t>
            </a:r>
            <a:r>
              <a:rPr lang="en-US" dirty="0"/>
              <a:t> the effect is significant.</a:t>
            </a:r>
          </a:p>
          <a:p>
            <a:endParaRPr lang="en-US" dirty="0"/>
          </a:p>
          <a:p>
            <a:r>
              <a:rPr lang="en-US" dirty="0"/>
              <a:t>HE plot provides an interpretation: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1 &gt; Group 2 on Basic Math, but worse on Word Problems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2 &gt; Group 1 on Word Problems, but worse on Basic Math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BM &amp; WP are + correlated w/in groups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428D8-2B9C-4934-A3C7-12534C4C4797}"/>
              </a:ext>
            </a:extLst>
          </p:cNvPr>
          <p:cNvSpPr/>
          <p:nvPr/>
        </p:nvSpPr>
        <p:spPr>
          <a:xfrm>
            <a:off x="4389097" y="1423644"/>
            <a:ext cx="3658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DD48AC-E425-4CA4-A0F5-E2BA34952015}"/>
              </a:ext>
            </a:extLst>
          </p:cNvPr>
          <p:cNvSpPr/>
          <p:nvPr/>
        </p:nvSpPr>
        <p:spPr>
          <a:xfrm>
            <a:off x="4396873" y="164218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495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 plot framework: Visual overview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9600" y="2362200"/>
            <a:ext cx="3657600" cy="4038600"/>
            <a:chOff x="533400" y="1828800"/>
            <a:chExt cx="3657600" cy="4038600"/>
          </a:xfrm>
        </p:grpSpPr>
        <p:pic>
          <p:nvPicPr>
            <p:cNvPr id="1026" name="Picture 2" descr="C:\Dropbox\Documents\Presentations\SORA-TABA\fig\mathscore-dat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209800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066800" y="1828800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00600" y="2362200"/>
            <a:ext cx="3657600" cy="4012474"/>
            <a:chOff x="4648200" y="1828800"/>
            <a:chExt cx="3657600" cy="4012474"/>
          </a:xfrm>
        </p:grpSpPr>
        <p:pic>
          <p:nvPicPr>
            <p:cNvPr id="1027" name="Picture 3" descr="C:\Dropbox\Documents\Presentations\SORA-TABA\fig\mathscore-data-ellipse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2183674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181600" y="18288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3806" y="1143000"/>
            <a:ext cx="8172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data ellipsoid is a </a:t>
            </a:r>
            <a:r>
              <a:rPr lang="en-US" sz="2400" dirty="0">
                <a:solidFill>
                  <a:srgbClr val="FF0000"/>
                </a:solidFill>
              </a:rPr>
              <a:t>sufficient visual summary </a:t>
            </a:r>
            <a:r>
              <a:rPr lang="en-US" sz="2400" dirty="0"/>
              <a:t>for multivariate location &amp; scatter, just as              are sufficient for 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408438"/>
              </p:ext>
            </p:extLst>
          </p:nvPr>
        </p:nvGraphicFramePr>
        <p:xfrm>
          <a:off x="3810000" y="1613425"/>
          <a:ext cx="726834" cy="37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6" name="Equation" r:id="rId5" imgW="393480" imgH="203040" progId="Equation.DSMT4">
                  <p:embed/>
                </p:oleObj>
              </mc:Choice>
              <mc:Fallback>
                <p:oleObj name="Equation" r:id="rId5" imgW="393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0" y="1613425"/>
                        <a:ext cx="726834" cy="375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559100"/>
              </p:ext>
            </p:extLst>
          </p:nvPr>
        </p:nvGraphicFramePr>
        <p:xfrm>
          <a:off x="6825498" y="1556321"/>
          <a:ext cx="657342" cy="375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7" name="Equation" r:id="rId7" imgW="355320" imgH="203040" progId="Equation.DSMT4">
                  <p:embed/>
                </p:oleObj>
              </mc:Choice>
              <mc:Fallback>
                <p:oleObj name="Equation" r:id="rId7" imgW="355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5498" y="1556321"/>
                        <a:ext cx="657342" cy="375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33503" y="2593032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49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review of the GLM &amp; MLM</a:t>
            </a:r>
          </a:p>
          <a:p>
            <a:r>
              <a:rPr lang="en-US" dirty="0"/>
              <a:t>Data ellipses</a:t>
            </a:r>
          </a:p>
          <a:p>
            <a:pPr lvl="1"/>
            <a:r>
              <a:rPr lang="en-US" sz="2000" dirty="0"/>
              <a:t>sufficient visual summaries</a:t>
            </a:r>
          </a:p>
          <a:p>
            <a:r>
              <a:rPr lang="en-US" dirty="0"/>
              <a:t>HE plot framework</a:t>
            </a:r>
          </a:p>
          <a:p>
            <a:pPr lvl="1"/>
            <a:r>
              <a:rPr lang="en-US" sz="2000" dirty="0"/>
              <a:t>H &amp; E matrices/ellipses</a:t>
            </a:r>
          </a:p>
          <a:p>
            <a:pPr lvl="1"/>
            <a:r>
              <a:rPr lang="en-US" sz="2000" dirty="0"/>
              <a:t>Discriminant/canonical views</a:t>
            </a:r>
          </a:p>
          <a:p>
            <a:r>
              <a:rPr lang="en-US" dirty="0"/>
              <a:t>Example: Penguins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862" y="2957136"/>
            <a:ext cx="1143000" cy="1143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692" y="1752600"/>
            <a:ext cx="1143000" cy="1143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586" y="2957136"/>
            <a:ext cx="1146418" cy="1143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710165"/>
            <a:ext cx="1371600" cy="1371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764" y="4710165"/>
            <a:ext cx="1714500" cy="1371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710165"/>
            <a:ext cx="2144372" cy="1280222"/>
          </a:xfrm>
          <a:prstGeom prst="rect">
            <a:avLst/>
          </a:prstGeom>
        </p:spPr>
      </p:pic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118167"/>
              </p:ext>
            </p:extLst>
          </p:nvPr>
        </p:nvGraphicFramePr>
        <p:xfrm>
          <a:off x="6578629" y="1244475"/>
          <a:ext cx="2142331" cy="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Equation" r:id="rId9" imgW="1231560" imgH="291960" progId="Equation.DSMT4">
                  <p:embed/>
                </p:oleObj>
              </mc:Choice>
              <mc:Fallback>
                <p:oleObj name="Equation" r:id="rId9" imgW="1231560" imgH="291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29" y="1244475"/>
                        <a:ext cx="2142331" cy="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887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00800" y="304800"/>
            <a:ext cx="2590800" cy="120032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Visual overview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81000" y="304800"/>
            <a:ext cx="2286000" cy="2667000"/>
            <a:chOff x="381000" y="304800"/>
            <a:chExt cx="2286000" cy="2667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685800"/>
              <a:ext cx="2286000" cy="2286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85800" y="304800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43200" y="304800"/>
            <a:ext cx="3124200" cy="2667000"/>
            <a:chOff x="2743200" y="304800"/>
            <a:chExt cx="3124200" cy="2667000"/>
          </a:xfrm>
        </p:grpSpPr>
        <p:grpSp>
          <p:nvGrpSpPr>
            <p:cNvPr id="16" name="Group 15"/>
            <p:cNvGrpSpPr/>
            <p:nvPr/>
          </p:nvGrpSpPr>
          <p:grpSpPr>
            <a:xfrm>
              <a:off x="3581400" y="304800"/>
              <a:ext cx="2286000" cy="2667000"/>
              <a:chOff x="3581400" y="304800"/>
              <a:chExt cx="2286000" cy="266700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1400" y="685800"/>
                <a:ext cx="2286000" cy="228600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3886200" y="304800"/>
                <a:ext cx="152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HE plot</a:t>
                </a:r>
              </a:p>
            </p:txBody>
          </p:sp>
        </p:grpSp>
        <p:sp>
          <p:nvSpPr>
            <p:cNvPr id="12" name="Right Arrow 11"/>
            <p:cNvSpPr/>
            <p:nvPr/>
          </p:nvSpPr>
          <p:spPr>
            <a:xfrm>
              <a:off x="2743200" y="904964"/>
              <a:ext cx="762000" cy="238036"/>
            </a:xfrm>
            <a:prstGeom prst="right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09600" y="2819400"/>
            <a:ext cx="4628315" cy="3629143"/>
            <a:chOff x="609600" y="2819400"/>
            <a:chExt cx="4628315" cy="3629143"/>
          </a:xfrm>
        </p:grpSpPr>
        <p:grpSp>
          <p:nvGrpSpPr>
            <p:cNvPr id="18" name="Group 17"/>
            <p:cNvGrpSpPr/>
            <p:nvPr/>
          </p:nvGrpSpPr>
          <p:grpSpPr>
            <a:xfrm>
              <a:off x="609600" y="3581400"/>
              <a:ext cx="4628315" cy="2867143"/>
              <a:chOff x="609600" y="3581400"/>
              <a:chExt cx="4628315" cy="2867143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2200" y="3581400"/>
                <a:ext cx="2875715" cy="2867143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609600" y="3674289"/>
                <a:ext cx="1752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Discriminant scores</a:t>
                </a:r>
              </a:p>
            </p:txBody>
          </p:sp>
        </p:grpSp>
        <p:sp>
          <p:nvSpPr>
            <p:cNvPr id="13" name="Down Arrow 12"/>
            <p:cNvSpPr/>
            <p:nvPr/>
          </p:nvSpPr>
          <p:spPr>
            <a:xfrm>
              <a:off x="3581400" y="2819400"/>
              <a:ext cx="218657" cy="762000"/>
            </a:xfrm>
            <a:prstGeom prst="down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27029" y="3130731"/>
            <a:ext cx="3487988" cy="3196575"/>
            <a:chOff x="5227029" y="3130731"/>
            <a:chExt cx="3487988" cy="3196575"/>
          </a:xfrm>
        </p:grpSpPr>
        <p:grpSp>
          <p:nvGrpSpPr>
            <p:cNvPr id="22" name="Group 21"/>
            <p:cNvGrpSpPr/>
            <p:nvPr/>
          </p:nvGrpSpPr>
          <p:grpSpPr>
            <a:xfrm>
              <a:off x="5852160" y="3130731"/>
              <a:ext cx="2862857" cy="3196575"/>
              <a:chOff x="5852160" y="3130731"/>
              <a:chExt cx="2862857" cy="319657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6172200" y="3130731"/>
                <a:ext cx="2514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Canonical space</a:t>
                </a:r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2160" y="3584448"/>
                <a:ext cx="2862857" cy="2742858"/>
              </a:xfrm>
              <a:prstGeom prst="rect">
                <a:avLst/>
              </a:prstGeom>
            </p:spPr>
          </p:pic>
        </p:grpSp>
        <p:sp>
          <p:nvSpPr>
            <p:cNvPr id="15" name="Right Arrow 14"/>
            <p:cNvSpPr/>
            <p:nvPr/>
          </p:nvSpPr>
          <p:spPr>
            <a:xfrm>
              <a:off x="5227029" y="3970770"/>
              <a:ext cx="762000" cy="238036"/>
            </a:xfrm>
            <a:prstGeom prst="right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ym typeface="Symbol"/>
              </a:rPr>
              <a:t> </a:t>
            </a:r>
            <a:r>
              <a:rPr lang="en-US" dirty="0"/>
              <a:t>Data ellipses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HE plot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Differences between group means are shown by the </a:t>
            </a:r>
            <a:r>
              <a:rPr lang="en-US" sz="2000" b="1" dirty="0"/>
              <a:t>H</a:t>
            </a:r>
            <a:r>
              <a:rPr lang="en-US" sz="2000" dirty="0"/>
              <a:t> ellipsoid– data ellipsoid of the </a:t>
            </a:r>
            <a:r>
              <a:rPr lang="en-US" sz="2000" dirty="0">
                <a:solidFill>
                  <a:srgbClr val="FF0000"/>
                </a:solidFill>
              </a:rPr>
              <a:t>fitted</a:t>
            </a:r>
            <a:r>
              <a:rPr lang="en-US" sz="2000" dirty="0"/>
              <a:t> values (w/ 1 </a:t>
            </a:r>
            <a:r>
              <a:rPr lang="en-US" sz="2000" dirty="0" err="1"/>
              <a:t>df</a:t>
            </a:r>
            <a:r>
              <a:rPr lang="en-US" sz="2000" dirty="0"/>
              <a:t>, degenerates to a line)</a:t>
            </a:r>
          </a:p>
          <a:p>
            <a:pPr lvl="1"/>
            <a:r>
              <a:rPr lang="en-US" sz="1400" dirty="0"/>
              <a:t>Direction shows relation of groups to response variables</a:t>
            </a:r>
          </a:p>
          <a:p>
            <a:pPr lvl="1"/>
            <a:r>
              <a:rPr lang="en-US" sz="1400" dirty="0"/>
              <a:t>Size shows “how big is H relative to E”</a:t>
            </a:r>
          </a:p>
          <a:p>
            <a:r>
              <a:rPr lang="en-US" sz="2000" dirty="0"/>
              <a:t>Variation within groups is reflected in the </a:t>
            </a:r>
            <a:r>
              <a:rPr lang="en-US" sz="2000" b="1" dirty="0"/>
              <a:t>E</a:t>
            </a:r>
            <a:r>
              <a:rPr lang="en-US" sz="2000" dirty="0"/>
              <a:t> ellipsoid-- data ellipsoid of the </a:t>
            </a:r>
            <a:r>
              <a:rPr lang="en-US" sz="2000" dirty="0">
                <a:solidFill>
                  <a:srgbClr val="FF0000"/>
                </a:solidFill>
              </a:rPr>
              <a:t>residuals</a:t>
            </a:r>
          </a:p>
          <a:p>
            <a:pPr lvl="1"/>
            <a:r>
              <a:rPr lang="en-US" sz="1400" dirty="0"/>
              <a:t>Direction: residual (partial) correlation between BM &amp; WP</a:t>
            </a:r>
          </a:p>
          <a:p>
            <a:pPr lvl="1"/>
            <a:r>
              <a:rPr lang="en-US" sz="1400" dirty="0"/>
              <a:t>Size/shape: residual variance</a:t>
            </a:r>
          </a:p>
          <a:p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228600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371600"/>
            <a:ext cx="2286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143000"/>
            <a:ext cx="2743200" cy="2743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590800" y="1752600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57800" y="1899136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374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 ellipse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4648200"/>
            <a:ext cx="8229600" cy="182880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H</a:t>
            </a:r>
            <a:r>
              <a:rPr lang="en-US" sz="2400" dirty="0"/>
              <a:t> ellipse is the data ellipse of the fitted values (group means, here)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/>
              <a:t>H</a:t>
            </a:r>
            <a:r>
              <a:rPr lang="en-US" sz="2000" dirty="0"/>
              <a:t> matrix is the sum of squares and </a:t>
            </a:r>
            <a:r>
              <a:rPr lang="en-US" sz="2000" dirty="0" err="1"/>
              <a:t>crossproducts</a:t>
            </a:r>
            <a:r>
              <a:rPr lang="en-US" sz="2000" dirty="0"/>
              <a:t> of the fitted values, corrected for the grand mean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3200400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43000"/>
            <a:ext cx="3200400" cy="32004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581400" y="1981200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48600" y="14478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Jittered fitted values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gp</a:t>
            </a:r>
            <a:r>
              <a:rPr lang="en-US" sz="1200" dirty="0"/>
              <a:t> means)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420836"/>
              </p:ext>
            </p:extLst>
          </p:nvPr>
        </p:nvGraphicFramePr>
        <p:xfrm>
          <a:off x="3219450" y="6096000"/>
          <a:ext cx="165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Equation" r:id="rId5" imgW="1104840" imgH="304560" progId="Equation.DSMT4">
                  <p:embed/>
                </p:oleObj>
              </mc:Choice>
              <mc:Fallback>
                <p:oleObj name="Equation" r:id="rId5" imgW="11048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9450" y="6096000"/>
                        <a:ext cx="165735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784F65C-FE98-460D-BC76-73AC6D915D96}"/>
              </a:ext>
            </a:extLst>
          </p:cNvPr>
          <p:cNvSpPr>
            <a:spLocks noChangeAspect="1"/>
          </p:cNvSpPr>
          <p:nvPr/>
        </p:nvSpPr>
        <p:spPr>
          <a:xfrm>
            <a:off x="5886374" y="1645999"/>
            <a:ext cx="590702" cy="594201"/>
          </a:xfrm>
          <a:prstGeom prst="flowChartConnector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  <a:ln>
            <a:solidFill>
              <a:schemeClr val="accent1">
                <a:shade val="5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27054BEF-17C4-42CD-BD3C-F07E37ED3804}"/>
              </a:ext>
            </a:extLst>
          </p:cNvPr>
          <p:cNvSpPr>
            <a:spLocks noChangeAspect="1"/>
          </p:cNvSpPr>
          <p:nvPr/>
        </p:nvSpPr>
        <p:spPr>
          <a:xfrm>
            <a:off x="6553200" y="2982199"/>
            <a:ext cx="590702" cy="594201"/>
          </a:xfrm>
          <a:prstGeom prst="flowChartConnector">
            <a:avLst/>
          </a:prstGeom>
          <a:solidFill>
            <a:srgbClr val="00B050">
              <a:alpha val="20000"/>
            </a:srgbClr>
          </a:solidFill>
          <a:ln>
            <a:solidFill>
              <a:srgbClr val="00B050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66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 ellipse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190500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E</a:t>
            </a:r>
            <a:r>
              <a:rPr lang="en-US" sz="2400" dirty="0"/>
              <a:t> ellipse is the data ellipse  of the residuals </a:t>
            </a:r>
          </a:p>
          <a:p>
            <a:pPr lvl="1"/>
            <a:r>
              <a:rPr lang="en-US" sz="2000" dirty="0"/>
              <a:t>What you get when you subtract the group means from all observations, shifting them to the grand means.</a:t>
            </a:r>
          </a:p>
          <a:p>
            <a:pPr lvl="1"/>
            <a:r>
              <a:rPr lang="en-US" sz="2000" b="1" dirty="0"/>
              <a:t>E</a:t>
            </a:r>
            <a:r>
              <a:rPr lang="en-US" sz="2000" dirty="0"/>
              <a:t> matrix called the “within-group </a:t>
            </a:r>
            <a:r>
              <a:rPr lang="en-US" sz="2000" b="1" dirty="0"/>
              <a:t>pooled</a:t>
            </a:r>
            <a:r>
              <a:rPr lang="en-US" sz="2000" dirty="0"/>
              <a:t> covariance matrix”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99038"/>
            <a:ext cx="2286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113692"/>
            <a:ext cx="2286000" cy="22860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819400" y="1667608"/>
            <a:ext cx="7620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099038"/>
            <a:ext cx="2286000" cy="22860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562600" y="1676400"/>
            <a:ext cx="7620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276757"/>
              </p:ext>
            </p:extLst>
          </p:nvPr>
        </p:nvGraphicFramePr>
        <p:xfrm>
          <a:off x="2819400" y="5562600"/>
          <a:ext cx="251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name="Equation" r:id="rId6" imgW="1676160" imgH="304560" progId="Equation.DSMT4">
                  <p:embed/>
                </p:oleObj>
              </mc:Choice>
              <mc:Fallback>
                <p:oleObj name="Equation" r:id="rId6" imgW="16761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19400" y="5562600"/>
                        <a:ext cx="2514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3037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 &amp; E in numbers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0646" y="2133600"/>
            <a:ext cx="4953000" cy="156966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math.aov</a:t>
            </a:r>
            <a:r>
              <a:rPr lang="en-US" sz="1600" dirty="0">
                <a:latin typeface="Lucida Sans Typewriter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Lucida Sans Typewriter" pitchFamily="49" charset="0"/>
              </a:rPr>
              <a:t>Anova</a:t>
            </a:r>
            <a:r>
              <a:rPr lang="en-US" sz="1600" dirty="0">
                <a:latin typeface="Lucida Sans Typewriter" pitchFamily="49" charset="0"/>
              </a:rPr>
              <a:t>(math.mod)</a:t>
            </a:r>
          </a:p>
          <a:p>
            <a:r>
              <a:rPr lang="en-US" sz="1600" dirty="0">
                <a:latin typeface="Lucida Sans Typewriter" pitchFamily="49" charset="0"/>
              </a:rPr>
              <a:t>&gt; (H &lt;- </a:t>
            </a:r>
            <a:r>
              <a:rPr lang="en-US" sz="1600" dirty="0" err="1">
                <a:latin typeface="Lucida Sans Typewriter" pitchFamily="49" charset="0"/>
              </a:rPr>
              <a:t>math.aov$SSP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$group</a:t>
            </a:r>
          </a:p>
          <a:p>
            <a:r>
              <a:rPr lang="en-US" sz="1600" dirty="0">
                <a:latin typeface="Lucida Sans Typewriter" pitchFamily="49" charset="0"/>
              </a:rPr>
              <a:t>        BM      WP</a:t>
            </a:r>
          </a:p>
          <a:p>
            <a:r>
              <a:rPr lang="en-US" sz="1600" dirty="0">
                <a:latin typeface="Lucida Sans Typewriter" pitchFamily="49" charset="0"/>
              </a:rPr>
              <a:t>BM  1302.1 -2395.8</a:t>
            </a:r>
          </a:p>
          <a:p>
            <a:r>
              <a:rPr lang="en-US" sz="1600" dirty="0">
                <a:latin typeface="Lucida Sans Typewriter" pitchFamily="49" charset="0"/>
              </a:rPr>
              <a:t>WP -2395.8  4408.3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4413736"/>
            <a:ext cx="4953000" cy="181588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fit &lt;- </a:t>
            </a:r>
            <a:r>
              <a:rPr lang="en-US" sz="1600" dirty="0">
                <a:solidFill>
                  <a:srgbClr val="FF0000"/>
                </a:solidFill>
                <a:latin typeface="Lucida Sans Typewriter" pitchFamily="49" charset="0"/>
              </a:rPr>
              <a:t>fitted</a:t>
            </a:r>
            <a:r>
              <a:rPr lang="en-US" sz="1600" dirty="0">
                <a:latin typeface="Lucida Sans Typewriter" pitchFamily="49" charset="0"/>
              </a:rPr>
              <a:t>(math.mod)</a:t>
            </a:r>
          </a:p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ybar</a:t>
            </a:r>
            <a:r>
              <a:rPr lang="en-US" sz="1600" dirty="0">
                <a:latin typeface="Lucida Sans Typewriter" pitchFamily="49" charset="0"/>
              </a:rPr>
              <a:t> &lt;- </a:t>
            </a:r>
            <a:r>
              <a:rPr lang="en-US" sz="1600" dirty="0" err="1">
                <a:latin typeface="Lucida Sans Typewriter" pitchFamily="49" charset="0"/>
              </a:rPr>
              <a:t>colMeans</a:t>
            </a:r>
            <a:r>
              <a:rPr lang="en-US" sz="1600" dirty="0">
                <a:latin typeface="Lucida Sans Typewriter" pitchFamily="49" charset="0"/>
              </a:rPr>
              <a:t>(</a:t>
            </a:r>
            <a:r>
              <a:rPr lang="en-US" sz="1600" dirty="0" err="1">
                <a:latin typeface="Lucida Sans Typewriter" pitchFamily="49" charset="0"/>
              </a:rPr>
              <a:t>mathscore</a:t>
            </a:r>
            <a:r>
              <a:rPr lang="en-US" sz="1600" dirty="0">
                <a:latin typeface="Lucida Sans Typewriter" pitchFamily="49" charset="0"/>
              </a:rPr>
              <a:t>[,2:3])</a:t>
            </a:r>
          </a:p>
          <a:p>
            <a:r>
              <a:rPr lang="en-US" sz="1600" dirty="0">
                <a:latin typeface="Lucida Sans Typewriter" pitchFamily="49" charset="0"/>
              </a:rPr>
              <a:t>&gt; n &lt;- </a:t>
            </a:r>
            <a:r>
              <a:rPr lang="en-US" sz="1600" dirty="0" err="1">
                <a:latin typeface="Lucida Sans Typewriter" pitchFamily="49" charset="0"/>
              </a:rPr>
              <a:t>nrow</a:t>
            </a:r>
            <a:r>
              <a:rPr lang="en-US" sz="1600" dirty="0">
                <a:latin typeface="Lucida Sans Typewriter" pitchFamily="49" charset="0"/>
              </a:rPr>
              <a:t>(</a:t>
            </a:r>
            <a:r>
              <a:rPr lang="en-US" sz="1600" dirty="0" err="1">
                <a:latin typeface="Lucida Sans Typewriter" pitchFamily="49" charset="0"/>
              </a:rPr>
              <a:t>mathscore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crossprod</a:t>
            </a:r>
            <a:r>
              <a:rPr lang="en-US" sz="1600" dirty="0">
                <a:latin typeface="Lucida Sans Typewriter" pitchFamily="49" charset="0"/>
              </a:rPr>
              <a:t>(fit) - n*outer(</a:t>
            </a:r>
            <a:r>
              <a:rPr lang="en-US" sz="1600" dirty="0" err="1">
                <a:latin typeface="Lucida Sans Typewriter" pitchFamily="49" charset="0"/>
              </a:rPr>
              <a:t>ybar</a:t>
            </a:r>
            <a:r>
              <a:rPr lang="en-US" sz="1600" dirty="0">
                <a:latin typeface="Lucida Sans Typewriter" pitchFamily="49" charset="0"/>
              </a:rPr>
              <a:t>, </a:t>
            </a:r>
            <a:r>
              <a:rPr lang="en-US" sz="1600" dirty="0" err="1">
                <a:latin typeface="Lucida Sans Typewriter" pitchFamily="49" charset="0"/>
              </a:rPr>
              <a:t>ybar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        BM      WP</a:t>
            </a:r>
          </a:p>
          <a:p>
            <a:r>
              <a:rPr lang="en-US" sz="1600" dirty="0">
                <a:latin typeface="Lucida Sans Typewriter" pitchFamily="49" charset="0"/>
              </a:rPr>
              <a:t>BM  1302.1 -2395.8</a:t>
            </a:r>
          </a:p>
          <a:p>
            <a:r>
              <a:rPr lang="en-US" sz="1600" dirty="0">
                <a:latin typeface="Lucida Sans Typewriter" pitchFamily="49" charset="0"/>
              </a:rPr>
              <a:t>WP -2395.8  4408.3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3238456"/>
            <a:ext cx="2057400" cy="310854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fit</a:t>
            </a:r>
          </a:p>
          <a:p>
            <a:r>
              <a:rPr lang="en-US" sz="1400" dirty="0">
                <a:latin typeface="Lucida Sans Typewriter" pitchFamily="49" charset="0"/>
              </a:rPr>
              <a:t>       BM      WP</a:t>
            </a:r>
          </a:p>
          <a:p>
            <a:r>
              <a:rPr lang="en-US" sz="1400" dirty="0">
                <a:latin typeface="Lucida Sans Typewriter" pitchFamily="49" charset="0"/>
              </a:rPr>
              <a:t>1  178.33  83.333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2  178.33  83.333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3  178.33  83.333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4  178.33  83.333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5  178.33  83.333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6  178.33  83.333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7  157.50 121.667</a:t>
            </a:r>
          </a:p>
          <a:p>
            <a:r>
              <a:rPr lang="en-US" sz="1400" dirty="0">
                <a:latin typeface="Lucida Sans Typewriter" pitchFamily="49" charset="0"/>
              </a:rPr>
              <a:t>8  157.50 121.667</a:t>
            </a:r>
          </a:p>
          <a:p>
            <a:r>
              <a:rPr lang="en-US" sz="1400" dirty="0">
                <a:latin typeface="Lucida Sans Typewriter" pitchFamily="49" charset="0"/>
              </a:rPr>
              <a:t>9  157.50 121.667</a:t>
            </a:r>
          </a:p>
          <a:p>
            <a:r>
              <a:rPr lang="en-US" sz="1400" dirty="0">
                <a:latin typeface="Lucida Sans Typewriter" pitchFamily="49" charset="0"/>
              </a:rPr>
              <a:t>10 157.50 121.667</a:t>
            </a:r>
          </a:p>
          <a:p>
            <a:r>
              <a:rPr lang="en-US" sz="1400" dirty="0">
                <a:latin typeface="Lucida Sans Typewriter" pitchFamily="49" charset="0"/>
              </a:rPr>
              <a:t>11 157.50 121.667</a:t>
            </a:r>
          </a:p>
          <a:p>
            <a:r>
              <a:rPr lang="en-US" sz="1400" dirty="0">
                <a:latin typeface="Lucida Sans Typewriter" pitchFamily="49" charset="0"/>
              </a:rPr>
              <a:t>12 157.50 121.667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578966"/>
              </p:ext>
            </p:extLst>
          </p:nvPr>
        </p:nvGraphicFramePr>
        <p:xfrm>
          <a:off x="2819400" y="3868668"/>
          <a:ext cx="165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5" name="Equation" r:id="rId3" imgW="1104840" imgH="304560" progId="Equation.DSMT4">
                  <p:embed/>
                </p:oleObj>
              </mc:Choice>
              <mc:Fallback>
                <p:oleObj name="Equation" r:id="rId3" imgW="1104840" imgH="3045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868668"/>
                        <a:ext cx="16573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0646" y="1219200"/>
            <a:ext cx="828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H</a:t>
            </a:r>
            <a:r>
              <a:rPr lang="en-US" dirty="0"/>
              <a:t> and </a:t>
            </a:r>
            <a:r>
              <a:rPr lang="en-US" b="1" dirty="0"/>
              <a:t>E</a:t>
            </a:r>
            <a:r>
              <a:rPr lang="en-US" dirty="0"/>
              <a:t> matrices are calculated in the car::</a:t>
            </a:r>
            <a:r>
              <a:rPr lang="en-US" dirty="0" err="1"/>
              <a:t>Anova</a:t>
            </a:r>
            <a:r>
              <a:rPr lang="en-US" dirty="0"/>
              <a:t>() function and saved as the SSP and SSPE components, used in the statistical tests.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3886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calculation:</a:t>
            </a:r>
          </a:p>
        </p:txBody>
      </p:sp>
    </p:spTree>
    <p:extLst>
      <p:ext uri="{BB962C8B-B14F-4D97-AF65-F5344CB8AC3E}">
        <p14:creationId xmlns:p14="http://schemas.microsoft.com/office/powerpoint/2010/main" val="1443358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 &amp; E in numbers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524000"/>
            <a:ext cx="4953000" cy="107721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(E &lt;- </a:t>
            </a:r>
            <a:r>
              <a:rPr lang="en-US" sz="1600" dirty="0" err="1">
                <a:latin typeface="Lucida Sans Typewriter" pitchFamily="49" charset="0"/>
              </a:rPr>
              <a:t>math.aov$SSPE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       BM     WP</a:t>
            </a:r>
          </a:p>
          <a:p>
            <a:r>
              <a:rPr lang="en-US" sz="1600" dirty="0">
                <a:latin typeface="Lucida Sans Typewriter" pitchFamily="49" charset="0"/>
              </a:rPr>
              <a:t>BM 3070.8 2808.3</a:t>
            </a:r>
          </a:p>
          <a:p>
            <a:r>
              <a:rPr lang="en-US" sz="1600" dirty="0">
                <a:latin typeface="Lucida Sans Typewriter" pitchFamily="49" charset="0"/>
              </a:rPr>
              <a:t>WP 2808.3 4216.7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4267200" cy="1323439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resids</a:t>
            </a:r>
            <a:r>
              <a:rPr lang="en-US" sz="1600" dirty="0">
                <a:latin typeface="Lucida Sans Typewriter" pitchFamily="49" charset="0"/>
              </a:rPr>
              <a:t> &lt;- residuals(math.mod)</a:t>
            </a:r>
          </a:p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crossprod</a:t>
            </a:r>
            <a:r>
              <a:rPr lang="en-US" sz="1600" dirty="0">
                <a:latin typeface="Lucida Sans Typewriter" pitchFamily="49" charset="0"/>
              </a:rPr>
              <a:t>(</a:t>
            </a:r>
            <a:r>
              <a:rPr lang="en-US" sz="1600" dirty="0" err="1">
                <a:latin typeface="Lucida Sans Typewriter" pitchFamily="49" charset="0"/>
              </a:rPr>
              <a:t>resids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       BM     WP</a:t>
            </a:r>
          </a:p>
          <a:p>
            <a:r>
              <a:rPr lang="en-US" sz="1600" dirty="0">
                <a:latin typeface="Lucida Sans Typewriter" pitchFamily="49" charset="0"/>
              </a:rPr>
              <a:t>BM 3070.8 2808.3</a:t>
            </a:r>
          </a:p>
          <a:p>
            <a:r>
              <a:rPr lang="en-US" sz="1600" dirty="0">
                <a:latin typeface="Lucida Sans Typewriter" pitchFamily="49" charset="0"/>
              </a:rPr>
              <a:t>WP 2808.3 4216.7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8400" y="3235545"/>
            <a:ext cx="2514600" cy="310854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</a:t>
            </a:r>
            <a:r>
              <a:rPr lang="en-US" sz="1400" dirty="0" err="1">
                <a:latin typeface="Lucida Sans Typewriter" pitchFamily="49" charset="0"/>
              </a:rPr>
              <a:t>resids</a:t>
            </a:r>
            <a:endParaRPr lang="en-US" sz="1400" dirty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       BM      WP</a:t>
            </a:r>
          </a:p>
          <a:p>
            <a:r>
              <a:rPr lang="en-US" sz="1400" dirty="0">
                <a:latin typeface="Lucida Sans Typewriter" pitchFamily="49" charset="0"/>
              </a:rPr>
              <a:t>1   11.667   6.667</a:t>
            </a:r>
          </a:p>
          <a:p>
            <a:r>
              <a:rPr lang="en-US" sz="1400" dirty="0">
                <a:latin typeface="Lucida Sans Typewriter" pitchFamily="49" charset="0"/>
              </a:rPr>
              <a:t>2   -8.333  -3.333</a:t>
            </a:r>
          </a:p>
          <a:p>
            <a:r>
              <a:rPr lang="en-US" sz="1400" dirty="0">
                <a:latin typeface="Lucida Sans Typewriter" pitchFamily="49" charset="0"/>
              </a:rPr>
              <a:t>3    1.667  -3.333</a:t>
            </a:r>
          </a:p>
          <a:p>
            <a:r>
              <a:rPr lang="en-US" sz="1400" dirty="0">
                <a:latin typeface="Lucida Sans Typewriter" pitchFamily="49" charset="0"/>
              </a:rPr>
              <a:t>4   21.667  36.667</a:t>
            </a:r>
          </a:p>
          <a:p>
            <a:r>
              <a:rPr lang="en-US" sz="1400" dirty="0">
                <a:latin typeface="Lucida Sans Typewriter" pitchFamily="49" charset="0"/>
              </a:rPr>
              <a:t>5  -28.333 -23.333</a:t>
            </a:r>
          </a:p>
          <a:p>
            <a:r>
              <a:rPr lang="en-US" sz="1400" dirty="0">
                <a:latin typeface="Lucida Sans Typewriter" pitchFamily="49" charset="0"/>
              </a:rPr>
              <a:t>6    1.667 -13.333</a:t>
            </a:r>
          </a:p>
          <a:p>
            <a:r>
              <a:rPr lang="en-US" sz="1400" dirty="0">
                <a:latin typeface="Lucida Sans Typewriter" pitchFamily="49" charset="0"/>
              </a:rPr>
              <a:t>7    2.500  -1.667</a:t>
            </a:r>
          </a:p>
          <a:p>
            <a:r>
              <a:rPr lang="en-US" sz="1400" dirty="0">
                <a:latin typeface="Lucida Sans Typewriter" pitchFamily="49" charset="0"/>
              </a:rPr>
              <a:t>8   32.500  28.333</a:t>
            </a:r>
          </a:p>
          <a:p>
            <a:r>
              <a:rPr lang="en-US" sz="1400" dirty="0">
                <a:latin typeface="Lucida Sans Typewriter" pitchFamily="49" charset="0"/>
              </a:rPr>
              <a:t>9   -7.500 -31.667</a:t>
            </a:r>
          </a:p>
          <a:p>
            <a:r>
              <a:rPr lang="en-US" sz="1400" dirty="0">
                <a:latin typeface="Lucida Sans Typewriter" pitchFamily="49" charset="0"/>
              </a:rPr>
              <a:t>10   2.500   8.333</a:t>
            </a:r>
          </a:p>
          <a:p>
            <a:r>
              <a:rPr lang="en-US" sz="1400" dirty="0">
                <a:latin typeface="Lucida Sans Typewriter" pitchFamily="49" charset="0"/>
              </a:rPr>
              <a:t>11 -17.500 -11.667</a:t>
            </a:r>
          </a:p>
          <a:p>
            <a:r>
              <a:rPr lang="en-US" sz="1400" dirty="0">
                <a:latin typeface="Lucida Sans Typewriter" pitchFamily="49" charset="0"/>
              </a:rPr>
              <a:t>12 -12.500   8.333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5105400"/>
            <a:ext cx="4114800" cy="107721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itchFamily="49" charset="0"/>
              </a:rPr>
              <a:t>&gt; </a:t>
            </a:r>
            <a:r>
              <a:rPr lang="en-US" sz="1600" dirty="0" err="1">
                <a:latin typeface="Lucida Console" pitchFamily="49" charset="0"/>
              </a:rPr>
              <a:t>cor</a:t>
            </a:r>
            <a:r>
              <a:rPr lang="en-US" sz="1600" dirty="0">
                <a:latin typeface="Lucida Console" pitchFamily="49" charset="0"/>
              </a:rPr>
              <a:t>(</a:t>
            </a:r>
            <a:r>
              <a:rPr lang="en-US" sz="1600" dirty="0" err="1">
                <a:latin typeface="Lucida Console" pitchFamily="49" charset="0"/>
              </a:rPr>
              <a:t>resids</a:t>
            </a:r>
            <a:r>
              <a:rPr lang="en-US" sz="1600" dirty="0">
                <a:latin typeface="Lucida Console" pitchFamily="49" charset="0"/>
              </a:rPr>
              <a:t>)</a:t>
            </a:r>
          </a:p>
          <a:p>
            <a:r>
              <a:rPr lang="en-US" sz="1600" dirty="0">
                <a:latin typeface="Lucida Console" pitchFamily="49" charset="0"/>
              </a:rPr>
              <a:t>     BM   WP</a:t>
            </a:r>
          </a:p>
          <a:p>
            <a:r>
              <a:rPr lang="en-US" sz="1600" dirty="0">
                <a:latin typeface="Lucida Console" pitchFamily="49" charset="0"/>
              </a:rPr>
              <a:t>BM 1.00 0.78</a:t>
            </a:r>
          </a:p>
          <a:p>
            <a:r>
              <a:rPr lang="en-US" sz="1600" dirty="0">
                <a:latin typeface="Lucida Console" pitchFamily="49" charset="0"/>
              </a:rPr>
              <a:t>WP 0.78 1.00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2971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calculation: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977761"/>
              </p:ext>
            </p:extLst>
          </p:nvPr>
        </p:nvGraphicFramePr>
        <p:xfrm>
          <a:off x="2743200" y="2927866"/>
          <a:ext cx="251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6" name="Equation" r:id="rId3" imgW="1676160" imgH="304560" progId="Equation.DSMT4">
                  <p:embed/>
                </p:oleObj>
              </mc:Choice>
              <mc:Fallback>
                <p:oleObj name="Equation" r:id="rId3" imgW="1676160" imgH="3045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927866"/>
                        <a:ext cx="251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3143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Discriminant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MANOVA and linear discriminant analysis (LDA) are intimately related and differ mainly in perspective:</a:t>
            </a:r>
          </a:p>
          <a:p>
            <a:pPr lvl="1"/>
            <a:r>
              <a:rPr lang="en-US" sz="1800" dirty="0"/>
              <a:t>MANOVA: Do means of groups on 2+ responses differ?</a:t>
            </a:r>
          </a:p>
          <a:p>
            <a:pPr lvl="1"/>
            <a:r>
              <a:rPr lang="en-US" sz="1800" dirty="0"/>
              <a:t>LDA: Find weighted sums of responses that best discriminate groups</a:t>
            </a:r>
          </a:p>
          <a:p>
            <a:r>
              <a:rPr lang="en-US" sz="2000" dirty="0"/>
              <a:t>In both cases,</a:t>
            </a:r>
          </a:p>
          <a:p>
            <a:pPr lvl="1"/>
            <a:r>
              <a:rPr lang="en-US" sz="1800" dirty="0"/>
              <a:t>Group differences are represented by the </a:t>
            </a:r>
            <a:r>
              <a:rPr lang="en-US" sz="1800" b="1" dirty="0"/>
              <a:t>H </a:t>
            </a:r>
            <a:r>
              <a:rPr lang="en-US" sz="1800" dirty="0"/>
              <a:t>matrix; residuals: </a:t>
            </a:r>
            <a:r>
              <a:rPr lang="en-US" sz="1800" b="1" dirty="0"/>
              <a:t>E</a:t>
            </a:r>
            <a:r>
              <a:rPr lang="en-US" sz="1800" dirty="0"/>
              <a:t> matrix</a:t>
            </a:r>
          </a:p>
          <a:p>
            <a:pPr lvl="1"/>
            <a:r>
              <a:rPr lang="en-US" sz="1800" dirty="0"/>
              <a:t>Test statistics based on eigenvalues of HE</a:t>
            </a:r>
            <a:r>
              <a:rPr lang="en-US" sz="1800" baseline="30000" dirty="0"/>
              <a:t>-1</a:t>
            </a:r>
            <a:endParaRPr lang="en-US" sz="1800" dirty="0"/>
          </a:p>
          <a:p>
            <a:pPr lvl="1"/>
            <a:r>
              <a:rPr lang="en-US" sz="1800" dirty="0"/>
              <a:t>Discriminant weights are eigenvectors of HE</a:t>
            </a:r>
            <a:r>
              <a:rPr lang="en-US" sz="1800" baseline="30000" dirty="0"/>
              <a:t>-1</a:t>
            </a:r>
          </a:p>
          <a:p>
            <a:pPr lvl="1"/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000500"/>
            <a:ext cx="2292835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0005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06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Discriminant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2 groups, </a:t>
            </a:r>
          </a:p>
          <a:p>
            <a:pPr lvl="1"/>
            <a:r>
              <a:rPr lang="en-US" sz="2000" dirty="0"/>
              <a:t>the discriminant axis is the line joining the two group centroids, </a:t>
            </a:r>
          </a:p>
          <a:p>
            <a:pPr lvl="1"/>
            <a:r>
              <a:rPr lang="en-US" sz="2000" dirty="0"/>
              <a:t>discriminant scores are the projections of observations on this line.</a:t>
            </a:r>
          </a:p>
          <a:p>
            <a:r>
              <a:rPr lang="en-US" sz="2400" dirty="0" err="1"/>
              <a:t>MASS:lda</a:t>
            </a:r>
            <a:r>
              <a:rPr lang="en-US" sz="2400" dirty="0"/>
              <a:t>() does this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12319"/>
            <a:ext cx="2292835" cy="228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3224213"/>
            <a:ext cx="5181600" cy="246221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(</a:t>
            </a:r>
            <a:r>
              <a:rPr lang="en-US" sz="1400" dirty="0" err="1">
                <a:latin typeface="Lucida Sans Typewriter" pitchFamily="49" charset="0"/>
              </a:rPr>
              <a:t>mod.lda</a:t>
            </a:r>
            <a:r>
              <a:rPr lang="en-US" sz="1400" dirty="0">
                <a:latin typeface="Lucida Sans Typewriter" pitchFamily="49" charset="0"/>
              </a:rPr>
              <a:t> &lt;- MASS::</a:t>
            </a:r>
            <a:r>
              <a:rPr lang="en-US" sz="1400" dirty="0" err="1">
                <a:latin typeface="Lucida Sans Typewriter" pitchFamily="49" charset="0"/>
              </a:rPr>
              <a:t>lda</a:t>
            </a:r>
            <a:r>
              <a:rPr lang="en-US" sz="1400" dirty="0">
                <a:latin typeface="Lucida Sans Typewriter" pitchFamily="49" charset="0"/>
              </a:rPr>
              <a:t>(group ~ ., </a:t>
            </a:r>
            <a:r>
              <a:rPr lang="en-US" sz="1400" dirty="0" err="1">
                <a:latin typeface="Lucida Sans Typewriter" pitchFamily="49" charset="0"/>
              </a:rPr>
              <a:t>mathscore</a:t>
            </a:r>
            <a:r>
              <a:rPr lang="en-US" sz="1400" dirty="0">
                <a:latin typeface="Lucida Sans Typewriter" pitchFamily="49" charset="0"/>
              </a:rPr>
              <a:t>))</a:t>
            </a:r>
          </a:p>
          <a:p>
            <a:endParaRPr lang="en-US" sz="1400" dirty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Group means:</a:t>
            </a:r>
          </a:p>
          <a:p>
            <a:r>
              <a:rPr lang="en-US" sz="1400" dirty="0">
                <a:latin typeface="Lucida Sans Typewriter" pitchFamily="49" charset="0"/>
              </a:rPr>
              <a:t>     BM     WP</a:t>
            </a:r>
          </a:p>
          <a:p>
            <a:r>
              <a:rPr lang="en-US" sz="1400" dirty="0">
                <a:latin typeface="Lucida Sans Typewriter" pitchFamily="49" charset="0"/>
              </a:rPr>
              <a:t>1 178.3  83.33</a:t>
            </a:r>
          </a:p>
          <a:p>
            <a:r>
              <a:rPr lang="en-US" sz="1400" dirty="0">
                <a:latin typeface="Lucida Sans Typewriter" pitchFamily="49" charset="0"/>
              </a:rPr>
              <a:t>2 157.5 121.67</a:t>
            </a:r>
          </a:p>
          <a:p>
            <a:endParaRPr lang="en-US" sz="1400" dirty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Coefficients of linear discriminants:</a:t>
            </a:r>
          </a:p>
          <a:p>
            <a:r>
              <a:rPr lang="en-US" sz="1400" dirty="0">
                <a:latin typeface="Lucida Sans Typewriter" pitchFamily="49" charset="0"/>
              </a:rPr>
              <a:t>        LD1</a:t>
            </a:r>
          </a:p>
          <a:p>
            <a:r>
              <a:rPr lang="en-US" sz="1400" dirty="0">
                <a:latin typeface="Lucida Sans Typewriter" pitchFamily="49" charset="0"/>
              </a:rPr>
              <a:t>BM -0.08350</a:t>
            </a:r>
          </a:p>
          <a:p>
            <a:r>
              <a:rPr lang="en-US" sz="1400" dirty="0">
                <a:latin typeface="Lucida Sans Typewriter" pitchFamily="49" charset="0"/>
              </a:rPr>
              <a:t>WP  0.07527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5943600"/>
            <a:ext cx="76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canonical dimension is Can1 = 0.075 WP - 0.083 BM, a contrast between the two tests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BE69F0-B4F3-4D6B-AD8E-0C1628AC2F4D}"/>
              </a:ext>
            </a:extLst>
          </p:cNvPr>
          <p:cNvSpPr/>
          <p:nvPr/>
        </p:nvSpPr>
        <p:spPr>
          <a:xfrm>
            <a:off x="914400" y="5085556"/>
            <a:ext cx="1219200" cy="629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31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space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HE plot view shows the data in </a:t>
            </a:r>
            <a:r>
              <a:rPr lang="en-US" sz="2400" b="1" dirty="0">
                <a:solidFill>
                  <a:srgbClr val="FF0000"/>
                </a:solidFill>
              </a:rPr>
              <a:t>data</a:t>
            </a:r>
            <a:r>
              <a:rPr lang="en-US" sz="2400" dirty="0"/>
              <a:t> space</a:t>
            </a:r>
          </a:p>
          <a:p>
            <a:r>
              <a:rPr lang="en-US" sz="2400" dirty="0"/>
              <a:t>Easier to see effects by projecting scores to </a:t>
            </a:r>
            <a:r>
              <a:rPr lang="en-US" sz="2400" b="1" dirty="0">
                <a:solidFill>
                  <a:srgbClr val="FF0000"/>
                </a:solidFill>
              </a:rPr>
              <a:t>canonical</a:t>
            </a:r>
            <a:r>
              <a:rPr lang="en-US" sz="2400" dirty="0"/>
              <a:t> space – the best-discriminating axes.</a:t>
            </a:r>
          </a:p>
          <a:p>
            <a:r>
              <a:rPr lang="en-US" sz="2400" dirty="0"/>
              <a:t>For a 1 </a:t>
            </a:r>
            <a:r>
              <a:rPr lang="en-US" sz="2400" dirty="0" err="1"/>
              <a:t>df</a:t>
            </a:r>
            <a:r>
              <a:rPr lang="en-US" sz="2400" dirty="0"/>
              <a:t> effect, there is only one canonical dimension</a:t>
            </a:r>
          </a:p>
          <a:p>
            <a:pPr lvl="1"/>
            <a:r>
              <a:rPr lang="en-US" sz="2000" dirty="0"/>
              <a:t>Arrows show the relative size &amp; direction of discriminant weights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722077"/>
            <a:ext cx="2292835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19810" y="3581400"/>
            <a:ext cx="2819400" cy="83099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library(</a:t>
            </a:r>
            <a:r>
              <a:rPr lang="en-US" sz="1600" dirty="0" err="1"/>
              <a:t>candisc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mod.can</a:t>
            </a:r>
            <a:r>
              <a:rPr lang="en-US" sz="1600" dirty="0"/>
              <a:t> &lt;- </a:t>
            </a:r>
            <a:r>
              <a:rPr lang="en-US" sz="1600" dirty="0" err="1"/>
              <a:t>candisc</a:t>
            </a:r>
            <a:r>
              <a:rPr lang="en-US" sz="1600" dirty="0"/>
              <a:t>(math.mod)</a:t>
            </a:r>
          </a:p>
          <a:p>
            <a:r>
              <a:rPr lang="en-US" sz="1600" dirty="0"/>
              <a:t>plot(</a:t>
            </a:r>
            <a:r>
              <a:rPr lang="en-US" sz="1600" dirty="0" err="1"/>
              <a:t>mod.can</a:t>
            </a:r>
            <a:r>
              <a:rPr lang="en-US" sz="1600" dirty="0"/>
              <a:t>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49347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24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on 3 species of penguins, measured on 3 Antarctic islands</a:t>
            </a:r>
          </a:p>
          <a:p>
            <a:pPr lvl="1"/>
            <a:r>
              <a:rPr lang="en-US" sz="2000" dirty="0"/>
              <a:t>How does penguin “size” differ by species, island, …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29</a:t>
            </a:fld>
            <a:endParaRPr lang="en-US"/>
          </a:p>
        </p:txBody>
      </p:sp>
      <p:pic>
        <p:nvPicPr>
          <p:cNvPr id="8194" name="Picture 2" descr="C:\Users\friendly\Dropbox\Documents\SCS\VisMLM-course\fig\logos\palmerpengui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71600"/>
            <a:ext cx="79236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2426688"/>
            <a:ext cx="7848600" cy="212365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b="1" dirty="0">
                <a:latin typeface="Lucida Sans Typewriter" pitchFamily="49" charset="0"/>
              </a:rPr>
              <a:t>library(</a:t>
            </a:r>
            <a:r>
              <a:rPr lang="en-US" sz="1200" b="1" dirty="0" err="1">
                <a:latin typeface="Lucida Sans Typewriter" pitchFamily="49" charset="0"/>
              </a:rPr>
              <a:t>palmerpengiuns</a:t>
            </a:r>
            <a:r>
              <a:rPr lang="en-US" sz="1200" b="1" dirty="0">
                <a:latin typeface="Lucida Sans Typewriter" pitchFamily="49" charset="0"/>
              </a:rPr>
              <a:t>)</a:t>
            </a:r>
          </a:p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dirty="0" err="1">
                <a:latin typeface="Lucida Sans Typewriter" pitchFamily="49" charset="0"/>
              </a:rPr>
              <a:t>peng</a:t>
            </a:r>
            <a:r>
              <a:rPr lang="en-US" sz="1200" dirty="0">
                <a:latin typeface="Lucida Sans Typewriter" pitchFamily="49" charset="0"/>
              </a:rPr>
              <a:t> &lt;- penguins %&gt;% rename(...) %&gt;% ...         </a:t>
            </a:r>
            <a:r>
              <a:rPr lang="en-US" sz="1200" dirty="0">
                <a:solidFill>
                  <a:srgbClr val="00B050"/>
                </a:solidFill>
                <a:latin typeface="Lucida Sans Typewriter" pitchFamily="49" charset="0"/>
              </a:rPr>
              <a:t># clean up names, etc.</a:t>
            </a:r>
          </a:p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dirty="0" err="1">
                <a:latin typeface="Lucida Sans Typewriter" pitchFamily="49" charset="0"/>
              </a:rPr>
              <a:t>peng</a:t>
            </a:r>
            <a:r>
              <a:rPr lang="en-US" sz="1200" dirty="0">
                <a:latin typeface="Lucida Sans Typewriter" pitchFamily="49" charset="0"/>
              </a:rPr>
              <a:t>[sample(1:333, 5), ]</a:t>
            </a:r>
          </a:p>
          <a:p>
            <a:r>
              <a:rPr lang="en-US" sz="1200" dirty="0">
                <a:latin typeface="Lucida Sans Typewriter" pitchFamily="49" charset="0"/>
              </a:rPr>
              <a:t># A </a:t>
            </a:r>
            <a:r>
              <a:rPr lang="en-US" sz="1200" dirty="0" err="1">
                <a:latin typeface="Lucida Sans Typewriter" pitchFamily="49" charset="0"/>
              </a:rPr>
              <a:t>tibble</a:t>
            </a:r>
            <a:r>
              <a:rPr lang="en-US" sz="1200" dirty="0">
                <a:latin typeface="Lucida Sans Typewriter" pitchFamily="49" charset="0"/>
              </a:rPr>
              <a:t>: 5 x 8</a:t>
            </a:r>
          </a:p>
          <a:p>
            <a:r>
              <a:rPr lang="en-US" sz="1200" dirty="0">
                <a:latin typeface="Lucida Sans Typewriter" pitchFamily="49" charset="0"/>
              </a:rPr>
              <a:t>  species   island    </a:t>
            </a:r>
            <a:r>
              <a:rPr lang="en-US" sz="1200" dirty="0" err="1">
                <a:latin typeface="Lucida Sans Typewriter" pitchFamily="49" charset="0"/>
              </a:rPr>
              <a:t>bill_length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bill_depth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flipper_length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body_mass</a:t>
            </a:r>
            <a:r>
              <a:rPr lang="en-US" sz="1200" dirty="0">
                <a:latin typeface="Lucida Sans Typewriter" pitchFamily="49" charset="0"/>
              </a:rPr>
              <a:t> sex    year</a:t>
            </a:r>
          </a:p>
          <a:p>
            <a:r>
              <a:rPr lang="en-US" sz="1200" dirty="0">
                <a:latin typeface="Lucida Sans Typewriter" pitchFamily="49" charset="0"/>
              </a:rPr>
              <a:t>  &lt;</a:t>
            </a:r>
            <a:r>
              <a:rPr lang="en-US" sz="1200" dirty="0" err="1">
                <a:latin typeface="Lucida Sans Typewriter" pitchFamily="49" charset="0"/>
              </a:rPr>
              <a:t>fct</a:t>
            </a:r>
            <a:r>
              <a:rPr lang="en-US" sz="1200" dirty="0">
                <a:latin typeface="Lucida Sans Typewriter" pitchFamily="49" charset="0"/>
              </a:rPr>
              <a:t>&gt;     &lt;</a:t>
            </a:r>
            <a:r>
              <a:rPr lang="en-US" sz="1200" dirty="0" err="1">
                <a:latin typeface="Lucida Sans Typewriter" pitchFamily="49" charset="0"/>
              </a:rPr>
              <a:t>fct</a:t>
            </a:r>
            <a:r>
              <a:rPr lang="en-US" sz="1200" dirty="0">
                <a:latin typeface="Lucida Sans Typewriter" pitchFamily="49" charset="0"/>
              </a:rPr>
              <a:t>&gt;           &lt;</a:t>
            </a:r>
            <a:r>
              <a:rPr lang="en-US" sz="1200" dirty="0" err="1">
                <a:latin typeface="Lucida Sans Typewriter" pitchFamily="49" charset="0"/>
              </a:rPr>
              <a:t>dbl</a:t>
            </a:r>
            <a:r>
              <a:rPr lang="en-US" sz="1200" dirty="0">
                <a:latin typeface="Lucida Sans Typewriter" pitchFamily="49" charset="0"/>
              </a:rPr>
              <a:t>&gt;      &lt;</a:t>
            </a:r>
            <a:r>
              <a:rPr lang="en-US" sz="1200" dirty="0" err="1">
                <a:latin typeface="Lucida Sans Typewriter" pitchFamily="49" charset="0"/>
              </a:rPr>
              <a:t>dbl</a:t>
            </a:r>
            <a:r>
              <a:rPr lang="en-US" sz="1200" dirty="0">
                <a:latin typeface="Lucida Sans Typewriter" pitchFamily="49" charset="0"/>
              </a:rPr>
              <a:t>&gt;          &lt;</a:t>
            </a:r>
            <a:r>
              <a:rPr lang="en-US" sz="1200" dirty="0" err="1">
                <a:latin typeface="Lucida Sans Typewriter" pitchFamily="49" charset="0"/>
              </a:rPr>
              <a:t>int</a:t>
            </a:r>
            <a:r>
              <a:rPr lang="en-US" sz="1200" dirty="0">
                <a:latin typeface="Lucida Sans Typewriter" pitchFamily="49" charset="0"/>
              </a:rPr>
              <a:t>&gt;     &lt;</a:t>
            </a:r>
            <a:r>
              <a:rPr lang="en-US" sz="1200" dirty="0" err="1">
                <a:latin typeface="Lucida Sans Typewriter" pitchFamily="49" charset="0"/>
              </a:rPr>
              <a:t>int</a:t>
            </a:r>
            <a:r>
              <a:rPr lang="en-US" sz="1200" dirty="0">
                <a:latin typeface="Lucida Sans Typewriter" pitchFamily="49" charset="0"/>
              </a:rPr>
              <a:t>&gt; &lt;</a:t>
            </a:r>
            <a:r>
              <a:rPr lang="en-US" sz="1200" dirty="0" err="1">
                <a:latin typeface="Lucida Sans Typewriter" pitchFamily="49" charset="0"/>
              </a:rPr>
              <a:t>fct</a:t>
            </a:r>
            <a:r>
              <a:rPr lang="en-US" sz="1200" dirty="0">
                <a:latin typeface="Lucida Sans Typewriter" pitchFamily="49" charset="0"/>
              </a:rPr>
              <a:t>&gt; &lt;</a:t>
            </a:r>
            <a:r>
              <a:rPr lang="en-US" sz="1200" dirty="0" err="1">
                <a:latin typeface="Lucida Sans Typewriter" pitchFamily="49" charset="0"/>
              </a:rPr>
              <a:t>int</a:t>
            </a:r>
            <a:r>
              <a:rPr lang="en-US" sz="1200" dirty="0">
                <a:latin typeface="Lucida Sans Typewriter" pitchFamily="49" charset="0"/>
              </a:rPr>
              <a:t>&gt;</a:t>
            </a:r>
          </a:p>
          <a:p>
            <a:r>
              <a:rPr lang="en-US" sz="1200" dirty="0">
                <a:latin typeface="Lucida Sans Typewriter" pitchFamily="49" charset="0"/>
              </a:rPr>
              <a:t>1 Chinstrap Dream            58         17.8            181      3700 f      2007</a:t>
            </a:r>
          </a:p>
          <a:p>
            <a:r>
              <a:rPr lang="en-US" sz="1200" dirty="0">
                <a:latin typeface="Lucida Sans Typewriter" pitchFamily="49" charset="0"/>
              </a:rPr>
              <a:t>2 </a:t>
            </a:r>
            <a:r>
              <a:rPr lang="en-US" sz="1200" dirty="0" err="1">
                <a:latin typeface="Lucida Sans Typewriter" pitchFamily="49" charset="0"/>
              </a:rPr>
              <a:t>Adelie</a:t>
            </a:r>
            <a:r>
              <a:rPr lang="en-US" sz="1200" dirty="0">
                <a:latin typeface="Lucida Sans Typewriter" pitchFamily="49" charset="0"/>
              </a:rPr>
              <a:t>    </a:t>
            </a:r>
            <a:r>
              <a:rPr lang="en-US" sz="1200" dirty="0" err="1">
                <a:latin typeface="Lucida Sans Typewriter" pitchFamily="49" charset="0"/>
              </a:rPr>
              <a:t>Torgersen</a:t>
            </a:r>
            <a:r>
              <a:rPr lang="en-US" sz="1200" dirty="0">
                <a:latin typeface="Lucida Sans Typewriter" pitchFamily="49" charset="0"/>
              </a:rPr>
              <a:t>        39.6       17.2            196      3550 f      2008</a:t>
            </a:r>
          </a:p>
          <a:p>
            <a:r>
              <a:rPr lang="en-US" sz="1200" dirty="0">
                <a:latin typeface="Lucida Sans Typewriter" pitchFamily="49" charset="0"/>
              </a:rPr>
              <a:t>3 Gentoo    Biscoe           46.2       14.1            217      4375 f      2009</a:t>
            </a:r>
          </a:p>
          <a:p>
            <a:r>
              <a:rPr lang="en-US" sz="1200" dirty="0">
                <a:latin typeface="Lucida Sans Typewriter" pitchFamily="49" charset="0"/>
              </a:rPr>
              <a:t>4 Chinstrap Dream            49         19.5            210      3950 m      2008</a:t>
            </a:r>
          </a:p>
          <a:p>
            <a:r>
              <a:rPr lang="en-US" sz="1200" dirty="0">
                <a:latin typeface="Lucida Sans Typewriter" pitchFamily="49" charset="0"/>
              </a:rPr>
              <a:t>5 Gentoo    Biscoe           50.4       15.7            222      5750 m      2009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5" y="4780080"/>
            <a:ext cx="3065028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2" y="4986051"/>
            <a:ext cx="3327715" cy="14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6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ANOVA vs. MANOVA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29400" y="6356350"/>
            <a:ext cx="2133600" cy="365125"/>
          </a:xfrm>
        </p:spPr>
        <p:txBody>
          <a:bodyPr/>
          <a:lstStyle/>
          <a:p>
            <a:fld id="{4F91CF3B-0A41-42C0-81BF-9F13E0D4BEB1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103426" name="Picture 2" descr="C:\Dropbox\Documents\6140\images\manova\manova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2057400"/>
            <a:ext cx="6594475" cy="411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62022" y="1759017"/>
            <a:ext cx="2203383" cy="1077218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Do means differ?</a:t>
            </a:r>
          </a:p>
          <a:p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dirty="0"/>
              <a:t>(Assume equal within-group variances)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9615" y="3810000"/>
            <a:ext cx="2355785" cy="1569660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How do centroids differ?</a:t>
            </a:r>
          </a:p>
          <a:p>
            <a:r>
              <a:rPr lang="en-US" sz="1600" dirty="0">
                <a:solidFill>
                  <a:srgbClr val="FF0000"/>
                </a:solidFill>
              </a:rPr>
              <a:t>How many dimensions?</a:t>
            </a:r>
          </a:p>
          <a:p>
            <a:endParaRPr lang="en-US" sz="1600" dirty="0"/>
          </a:p>
          <a:p>
            <a:r>
              <a:rPr lang="en-US" sz="1600" dirty="0"/>
              <a:t>(Assume equal within-group variance-covariance matrices)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F497D9-A1EE-4B80-88C3-0A03490C8F76}"/>
              </a:ext>
            </a:extLst>
          </p:cNvPr>
          <p:cNvCxnSpPr>
            <a:cxnSpLocks/>
          </p:cNvCxnSpPr>
          <p:nvPr/>
        </p:nvCxnSpPr>
        <p:spPr>
          <a:xfrm flipV="1">
            <a:off x="2133600" y="4153676"/>
            <a:ext cx="2209800" cy="12954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343E5EF-D9DD-4A75-99CB-B2C14A929B9E}"/>
              </a:ext>
            </a:extLst>
          </p:cNvPr>
          <p:cNvSpPr txBox="1"/>
          <p:nvPr/>
        </p:nvSpPr>
        <p:spPr>
          <a:xfrm>
            <a:off x="378595" y="15240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ANOVA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043C1E-E11A-4713-AB18-4F26AA502DE9}"/>
              </a:ext>
            </a:extLst>
          </p:cNvPr>
          <p:cNvSpPr/>
          <p:nvPr/>
        </p:nvSpPr>
        <p:spPr>
          <a:xfrm>
            <a:off x="378595" y="3810000"/>
            <a:ext cx="10692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MANOVA</a:t>
            </a:r>
          </a:p>
        </p:txBody>
      </p:sp>
    </p:spTree>
    <p:extLst>
      <p:ext uri="{BB962C8B-B14F-4D97-AF65-F5344CB8AC3E}">
        <p14:creationId xmlns:p14="http://schemas.microsoft.com/office/powerpoint/2010/main" val="372800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Multivariate EDA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Boxplots by grouping variables (factors) are often useful for an initial overview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Can show multiple variables, but hard for &gt;1 factor.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What is the pattern here?</a:t>
            </a:r>
          </a:p>
        </p:txBody>
      </p:sp>
      <p:pic>
        <p:nvPicPr>
          <p:cNvPr id="9218" name="Picture 2" descr="C:\Users\friendly\Dropbox\Documents\SCS\VisMLM-course\fig\penguins\peng-boxplo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13409"/>
            <a:ext cx="7528659" cy="384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712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Multivariate EDA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Boxplots by grouping variables (factors) are often useful for an initial overview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Need to reshape data from wide to long format</a:t>
            </a:r>
          </a:p>
        </p:txBody>
      </p:sp>
      <p:pic>
        <p:nvPicPr>
          <p:cNvPr id="9218" name="Picture 2" descr="C:\Users\friendly\Dropbox\Documents\SCS\VisMLM-course\fig\penguins\peng-boxplo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114800"/>
            <a:ext cx="4839852" cy="247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2010512"/>
            <a:ext cx="7924800" cy="175432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peng_long</a:t>
            </a:r>
            <a:r>
              <a:rPr lang="en-US" dirty="0"/>
              <a:t> &lt;- </a:t>
            </a:r>
            <a:r>
              <a:rPr lang="en-US" dirty="0" err="1"/>
              <a:t>peng</a:t>
            </a:r>
            <a:r>
              <a:rPr lang="en-US" dirty="0"/>
              <a:t> %&gt;% 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FF0000"/>
                </a:solidFill>
              </a:rPr>
              <a:t>tidyr</a:t>
            </a:r>
            <a:r>
              <a:rPr lang="en-US" dirty="0">
                <a:solidFill>
                  <a:srgbClr val="FF0000"/>
                </a:solidFill>
              </a:rPr>
              <a:t>::gather</a:t>
            </a:r>
            <a:r>
              <a:rPr lang="en-US" dirty="0"/>
              <a:t>(Measure, Size, </a:t>
            </a:r>
            <a:r>
              <a:rPr lang="en-US" dirty="0" err="1"/>
              <a:t>bill_length:body_mass</a:t>
            </a:r>
            <a:r>
              <a:rPr lang="en-US" dirty="0"/>
              <a:t>) 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peng_long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(x=species, y=Size, fill=species)) +</a:t>
            </a:r>
          </a:p>
          <a:p>
            <a:r>
              <a:rPr lang="en-US" dirty="0"/>
              <a:t>  </a:t>
            </a:r>
            <a:r>
              <a:rPr lang="en-US" dirty="0" err="1"/>
              <a:t>geom_boxplot</a:t>
            </a:r>
            <a:r>
              <a:rPr lang="en-US" dirty="0"/>
              <a:t>() + 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FF0000"/>
                </a:solidFill>
              </a:rPr>
              <a:t>facet_wrap</a:t>
            </a:r>
            <a:r>
              <a:rPr lang="en-US" dirty="0"/>
              <a:t>(. ~ Measure, scales="</a:t>
            </a:r>
            <a:r>
              <a:rPr lang="en-US" dirty="0" err="1"/>
              <a:t>free_y</a:t>
            </a:r>
            <a:r>
              <a:rPr lang="en-US" dirty="0"/>
              <a:t>", </a:t>
            </a:r>
            <a:r>
              <a:rPr lang="en-US" dirty="0" err="1"/>
              <a:t>nrow</a:t>
            </a:r>
            <a:r>
              <a:rPr lang="en-US" dirty="0"/>
              <a:t>=1)</a:t>
            </a:r>
          </a:p>
        </p:txBody>
      </p:sp>
    </p:spTree>
    <p:extLst>
      <p:ext uri="{BB962C8B-B14F-4D97-AF65-F5344CB8AC3E}">
        <p14:creationId xmlns:p14="http://schemas.microsoft.com/office/powerpoint/2010/main" val="2052125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&amp; </a:t>
            </a:r>
            <a:r>
              <a:rPr lang="en-US" dirty="0" err="1"/>
              <a:t>Biplots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 multivariate data, often want to view the data in a low-D space that shows the most </a:t>
            </a:r>
            <a:r>
              <a:rPr lang="en-US" sz="2800" dirty="0">
                <a:solidFill>
                  <a:srgbClr val="FF0000"/>
                </a:solidFill>
              </a:rPr>
              <a:t>total variance</a:t>
            </a:r>
          </a:p>
          <a:p>
            <a:r>
              <a:rPr lang="en-US" sz="2800" dirty="0"/>
              <a:t>PCA: finds weighted sums of variables which are:</a:t>
            </a:r>
          </a:p>
          <a:p>
            <a:pPr lvl="1"/>
            <a:r>
              <a:rPr lang="en-US" sz="2400" dirty="0"/>
              <a:t>Uncorrelated</a:t>
            </a:r>
          </a:p>
          <a:p>
            <a:pPr lvl="1"/>
            <a:r>
              <a:rPr lang="en-US" sz="2400" dirty="0"/>
              <a:t>Account for maximum variance</a:t>
            </a:r>
          </a:p>
          <a:p>
            <a:pPr lvl="1"/>
            <a:r>
              <a:rPr lang="en-US" sz="2400" dirty="0"/>
              <a:t>How many dimensions are necessary?</a:t>
            </a:r>
          </a:p>
          <a:p>
            <a:r>
              <a:rPr lang="en-US" sz="2800" dirty="0"/>
              <a:t>A </a:t>
            </a:r>
            <a:r>
              <a:rPr lang="en-US" sz="2800" dirty="0" err="1"/>
              <a:t>biplot</a:t>
            </a:r>
            <a:r>
              <a:rPr lang="en-US" sz="2800" dirty="0"/>
              <a:t> is a 2D (or 3D) plot of the largest PCA dimensions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Vectors</a:t>
            </a:r>
            <a:r>
              <a:rPr lang="en-US" sz="2400" dirty="0"/>
              <a:t> in this plot show the original data variables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Points</a:t>
            </a:r>
            <a:r>
              <a:rPr lang="en-US" sz="2400" dirty="0"/>
              <a:t> in this plot show the observations</a:t>
            </a:r>
          </a:p>
          <a:p>
            <a:pPr lvl="2"/>
            <a:r>
              <a:rPr lang="en-US" sz="2000" dirty="0"/>
              <a:t>Data ellipses here show within group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AE78-6FAE-4E5E-8F17-7327726B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animation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DA970-1FD8-4E45-B4FA-654A5A214C50}"/>
              </a:ext>
            </a:extLst>
          </p:cNvPr>
          <p:cNvSpPr txBox="1"/>
          <p:nvPr/>
        </p:nvSpPr>
        <p:spPr>
          <a:xfrm>
            <a:off x="304800" y="1143000"/>
            <a:ext cx="76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PCA: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PC1 is the direction along which points have max.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Equivalently, the perp. deviations from the line have min. residual 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512009-E164-4984-B302-A408A1C75D38}"/>
              </a:ext>
            </a:extLst>
          </p:cNvPr>
          <p:cNvSpPr txBox="1"/>
          <p:nvPr/>
        </p:nvSpPr>
        <p:spPr>
          <a:xfrm>
            <a:off x="304800" y="2438400"/>
            <a:ext cx="31242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PCA by springs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Imagine each </a:t>
            </a:r>
            <a:r>
              <a:rPr lang="en-US" dirty="0" err="1"/>
              <a:t>pt</a:t>
            </a:r>
            <a:r>
              <a:rPr lang="en-US" dirty="0"/>
              <a:t> connected to a possible PC1 line by springs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Force ~ deviation</a:t>
            </a:r>
            <a:r>
              <a:rPr lang="en-US" baseline="30000" dirty="0"/>
              <a:t>2</a:t>
            </a:r>
          </a:p>
          <a:p>
            <a:endParaRPr lang="en-US" dirty="0"/>
          </a:p>
          <a:p>
            <a:r>
              <a:rPr lang="en-US" dirty="0"/>
              <a:t>Forces balance, naturally seek the min. residual SS position.</a:t>
            </a:r>
          </a:p>
          <a:p>
            <a:endParaRPr lang="en-US" dirty="0"/>
          </a:p>
          <a:p>
            <a:r>
              <a:rPr lang="en-US" dirty="0"/>
              <a:t>Voila, QED!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visual proof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FD1715E8-C30E-4100-A80A-BB4C49CCC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061" y="2438400"/>
            <a:ext cx="4833358" cy="427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31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friendly\Dropbox\Documents\SCS\VisMLM-course\fig\penguins\peng-sc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696" y="3382112"/>
            <a:ext cx="4009061" cy="320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91400" cy="175432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peng.pca</a:t>
            </a:r>
            <a:r>
              <a:rPr lang="en-US" dirty="0"/>
              <a:t> &lt;- </a:t>
            </a:r>
            <a:r>
              <a:rPr lang="en-US" dirty="0" err="1"/>
              <a:t>prcomp</a:t>
            </a:r>
            <a:r>
              <a:rPr lang="en-US" dirty="0"/>
              <a:t> (~ </a:t>
            </a:r>
            <a:r>
              <a:rPr lang="en-US" dirty="0" err="1"/>
              <a:t>bill_length</a:t>
            </a:r>
            <a:r>
              <a:rPr lang="en-US" dirty="0"/>
              <a:t> + </a:t>
            </a:r>
            <a:r>
              <a:rPr lang="en-US" dirty="0" err="1"/>
              <a:t>bill_depth</a:t>
            </a:r>
            <a:r>
              <a:rPr lang="en-US" dirty="0"/>
              <a:t> + </a:t>
            </a:r>
            <a:r>
              <a:rPr lang="en-US" dirty="0" err="1"/>
              <a:t>flipper_length</a:t>
            </a:r>
            <a:r>
              <a:rPr lang="en-US" dirty="0"/>
              <a:t> + </a:t>
            </a:r>
            <a:r>
              <a:rPr lang="en-US" dirty="0" err="1"/>
              <a:t>body_mass</a:t>
            </a:r>
            <a:r>
              <a:rPr lang="en-US" dirty="0"/>
              <a:t>,</a:t>
            </a:r>
          </a:p>
          <a:p>
            <a:r>
              <a:rPr lang="en-US" dirty="0"/>
              <a:t>                    data=</a:t>
            </a:r>
            <a:r>
              <a:rPr lang="en-US" dirty="0" err="1"/>
              <a:t>peng</a:t>
            </a:r>
            <a:r>
              <a:rPr lang="en-US" dirty="0"/>
              <a:t>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na.action</a:t>
            </a:r>
            <a:r>
              <a:rPr lang="en-US" dirty="0"/>
              <a:t>=</a:t>
            </a:r>
            <a:r>
              <a:rPr lang="en-US" dirty="0" err="1"/>
              <a:t>na.omit</a:t>
            </a:r>
            <a:r>
              <a:rPr lang="en-US" dirty="0"/>
              <a:t>,</a:t>
            </a:r>
          </a:p>
          <a:p>
            <a:r>
              <a:rPr lang="en-US" dirty="0"/>
              <a:t>                    scale. = TRUE)</a:t>
            </a:r>
          </a:p>
          <a:p>
            <a:r>
              <a:rPr lang="en-US" dirty="0" err="1"/>
              <a:t>screeplot</a:t>
            </a:r>
            <a:r>
              <a:rPr lang="en-US" dirty="0"/>
              <a:t>(</a:t>
            </a:r>
            <a:r>
              <a:rPr lang="en-US" dirty="0" err="1"/>
              <a:t>peng.pca</a:t>
            </a:r>
            <a:r>
              <a:rPr lang="en-US" dirty="0"/>
              <a:t>, type = "line", </a:t>
            </a:r>
            <a:r>
              <a:rPr lang="en-US" dirty="0" err="1"/>
              <a:t>lwd</a:t>
            </a:r>
            <a:r>
              <a:rPr lang="en-US" dirty="0"/>
              <a:t>=3, </a:t>
            </a:r>
            <a:r>
              <a:rPr lang="en-US" dirty="0" err="1"/>
              <a:t>cex</a:t>
            </a:r>
            <a:r>
              <a:rPr lang="en-US" dirty="0"/>
              <a:t>=3, </a:t>
            </a:r>
          </a:p>
          <a:p>
            <a:r>
              <a:rPr lang="en-US" dirty="0"/>
              <a:t>		main="Variances of PCA Components")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3733800"/>
            <a:ext cx="4191000" cy="1061829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ucida Sans Typewriter" pitchFamily="49" charset="0"/>
              </a:rPr>
              <a:t>&gt; summary(</a:t>
            </a:r>
            <a:r>
              <a:rPr lang="en-US" sz="1050" dirty="0" err="1">
                <a:latin typeface="Lucida Sans Typewriter" pitchFamily="49" charset="0"/>
              </a:rPr>
              <a:t>peng.pca</a:t>
            </a:r>
            <a:r>
              <a:rPr lang="en-US" sz="1050" dirty="0">
                <a:latin typeface="Lucida Sans Typewriter" pitchFamily="49" charset="0"/>
              </a:rPr>
              <a:t>)</a:t>
            </a:r>
          </a:p>
          <a:p>
            <a:r>
              <a:rPr lang="en-US" sz="1050" dirty="0">
                <a:latin typeface="Lucida Sans Typewriter" pitchFamily="49" charset="0"/>
              </a:rPr>
              <a:t>Importance of components:</a:t>
            </a:r>
          </a:p>
          <a:p>
            <a:r>
              <a:rPr lang="en-US" sz="1050" dirty="0">
                <a:latin typeface="Lucida Sans Typewriter" pitchFamily="49" charset="0"/>
              </a:rPr>
              <a:t>                         PC1   PC2    PC3   PC4</a:t>
            </a:r>
          </a:p>
          <a:p>
            <a:r>
              <a:rPr lang="en-US" sz="1050" dirty="0">
                <a:latin typeface="Lucida Sans Typewriter" pitchFamily="49" charset="0"/>
              </a:rPr>
              <a:t>Standard deviation     1.657 0.882 0.6072 0.328</a:t>
            </a:r>
          </a:p>
          <a:p>
            <a:r>
              <a:rPr lang="en-US" sz="1050" dirty="0">
                <a:latin typeface="Lucida Sans Typewriter" pitchFamily="49" charset="0"/>
              </a:rPr>
              <a:t>Proportion of Variance 0.686 0.195 0.0922 0.027</a:t>
            </a:r>
          </a:p>
          <a:p>
            <a:r>
              <a:rPr lang="en-US" sz="1050" dirty="0">
                <a:latin typeface="Lucida Sans Typewriter" pitchFamily="49" charset="0"/>
              </a:rPr>
              <a:t>Cumulative Proportion  </a:t>
            </a:r>
            <a:r>
              <a:rPr lang="en-US" sz="1050" b="1" dirty="0">
                <a:solidFill>
                  <a:srgbClr val="FF0000"/>
                </a:solidFill>
                <a:latin typeface="Lucida Sans Typewriter" pitchFamily="49" charset="0"/>
              </a:rPr>
              <a:t>0.686 0.881 0.9730 1.000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105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2D: 88.1 %</a:t>
            </a:r>
          </a:p>
          <a:p>
            <a:r>
              <a:rPr lang="en-US" dirty="0"/>
              <a:t>3D: 97.3 %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6172200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See: </a:t>
            </a:r>
            <a:r>
              <a:rPr lang="en-US" sz="1400" dirty="0">
                <a:hlinkClick r:id="rId3"/>
              </a:rPr>
              <a:t>https://rpubs.com/friendly/penguin-biplots</a:t>
            </a:r>
            <a:r>
              <a:rPr lang="en-US" sz="1400" dirty="0"/>
              <a:t> for details </a:t>
            </a:r>
          </a:p>
        </p:txBody>
      </p:sp>
    </p:spTree>
    <p:extLst>
      <p:ext uri="{BB962C8B-B14F-4D97-AF65-F5344CB8AC3E}">
        <p14:creationId xmlns:p14="http://schemas.microsoft.com/office/powerpoint/2010/main" val="33151945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163" y="2743200"/>
            <a:ext cx="4772692" cy="38152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5589677" cy="147732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library(</a:t>
            </a:r>
            <a:r>
              <a:rPr lang="en-US" dirty="0" err="1"/>
              <a:t>ggbiplot</a:t>
            </a:r>
            <a:r>
              <a:rPr lang="en-US" dirty="0"/>
              <a:t>)</a:t>
            </a:r>
          </a:p>
          <a:p>
            <a:r>
              <a:rPr lang="en-US" dirty="0" err="1"/>
              <a:t>ggbiplot</a:t>
            </a:r>
            <a:r>
              <a:rPr lang="en-US" dirty="0"/>
              <a:t>(</a:t>
            </a:r>
            <a:r>
              <a:rPr lang="en-US" dirty="0" err="1"/>
              <a:t>peng.pca</a:t>
            </a:r>
            <a:r>
              <a:rPr lang="en-US" dirty="0"/>
              <a:t>, </a:t>
            </a:r>
            <a:r>
              <a:rPr lang="en-US" dirty="0" err="1"/>
              <a:t>obs.scale</a:t>
            </a:r>
            <a:r>
              <a:rPr lang="en-US" dirty="0"/>
              <a:t> = 1, </a:t>
            </a:r>
            <a:r>
              <a:rPr lang="en-US" dirty="0" err="1"/>
              <a:t>var.scale</a:t>
            </a:r>
            <a:r>
              <a:rPr lang="en-US" dirty="0"/>
              <a:t> = 1,</a:t>
            </a:r>
          </a:p>
          <a:p>
            <a:r>
              <a:rPr lang="en-US" dirty="0"/>
              <a:t>         groups = </a:t>
            </a:r>
            <a:r>
              <a:rPr lang="en-US" dirty="0" err="1"/>
              <a:t>peng$species</a:t>
            </a:r>
            <a:r>
              <a:rPr lang="en-US" dirty="0"/>
              <a:t>, </a:t>
            </a:r>
          </a:p>
          <a:p>
            <a:r>
              <a:rPr lang="en-US" dirty="0"/>
              <a:t>         ellipse = TRUE, circle = TRUE) +</a:t>
            </a:r>
          </a:p>
          <a:p>
            <a:r>
              <a:rPr lang="en-US" dirty="0"/>
              <a:t>         </a:t>
            </a:r>
            <a:r>
              <a:rPr lang="en-US" dirty="0" err="1"/>
              <a:t>scale_color_discrete</a:t>
            </a:r>
            <a:r>
              <a:rPr lang="en-US" dirty="0"/>
              <a:t>(name = 'Penguin Species')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276600"/>
            <a:ext cx="3124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PC1, PC2 ~ 88.1% of variance</a:t>
            </a:r>
          </a:p>
          <a:p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PC1: largely flipper length &amp; body mass: “penguin size”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PC2 (&amp; PC1): relates to “bill shape”</a:t>
            </a:r>
          </a:p>
          <a:p>
            <a:endParaRPr lang="en-US" sz="1400" dirty="0"/>
          </a:p>
          <a:p>
            <a:r>
              <a:rPr lang="en-US" sz="1400" dirty="0"/>
              <a:t>Easy to characterize the species in terms of these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86600" y="38100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Gentoo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1200" y="54102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Chinstrap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3400" y="3656111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rgbClr val="FF0000"/>
                </a:solidFill>
              </a:rPr>
              <a:t>Adelie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9438" y="6281428"/>
            <a:ext cx="4158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See: </a:t>
            </a:r>
            <a:r>
              <a:rPr lang="en-US" sz="1400" dirty="0">
                <a:hlinkClick r:id="rId3"/>
              </a:rPr>
              <a:t>https://rpubs.com/friendly/penguin-biplots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95381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MANOVA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2409072"/>
            <a:ext cx="8229600" cy="161582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ucida Sans Typewriter" pitchFamily="49" charset="0"/>
              </a:rPr>
              <a:t>&gt; peng.mod0 &lt;-lm(</a:t>
            </a:r>
            <a:r>
              <a:rPr lang="en-US" sz="1100" dirty="0" err="1">
                <a:latin typeface="Lucida Sans Typewriter" pitchFamily="49" charset="0"/>
              </a:rPr>
              <a:t>cbind</a:t>
            </a:r>
            <a:r>
              <a:rPr lang="en-US" sz="1100" dirty="0">
                <a:latin typeface="Lucida Sans Typewriter" pitchFamily="49" charset="0"/>
              </a:rPr>
              <a:t>(</a:t>
            </a:r>
            <a:r>
              <a:rPr lang="en-US" sz="1100" dirty="0" err="1">
                <a:latin typeface="Lucida Sans Typewriter" pitchFamily="49" charset="0"/>
              </a:rPr>
              <a:t>bill_length</a:t>
            </a:r>
            <a:r>
              <a:rPr lang="en-US" sz="1100" dirty="0">
                <a:latin typeface="Lucida Sans Typewriter" pitchFamily="49" charset="0"/>
              </a:rPr>
              <a:t>, </a:t>
            </a:r>
            <a:r>
              <a:rPr lang="en-US" sz="1100" dirty="0" err="1">
                <a:latin typeface="Lucida Sans Typewriter" pitchFamily="49" charset="0"/>
              </a:rPr>
              <a:t>bill_depth</a:t>
            </a:r>
            <a:r>
              <a:rPr lang="en-US" sz="1100" dirty="0">
                <a:latin typeface="Lucida Sans Typewriter" pitchFamily="49" charset="0"/>
              </a:rPr>
              <a:t>, </a:t>
            </a:r>
            <a:r>
              <a:rPr lang="en-US" sz="1100" dirty="0" err="1">
                <a:latin typeface="Lucida Sans Typewriter" pitchFamily="49" charset="0"/>
              </a:rPr>
              <a:t>flipper_length</a:t>
            </a:r>
            <a:r>
              <a:rPr lang="en-US" sz="1100" dirty="0">
                <a:latin typeface="Lucida Sans Typewriter" pitchFamily="49" charset="0"/>
              </a:rPr>
              <a:t>, </a:t>
            </a:r>
            <a:r>
              <a:rPr lang="en-US" sz="1100" dirty="0" err="1">
                <a:latin typeface="Lucida Sans Typewriter" pitchFamily="49" charset="0"/>
              </a:rPr>
              <a:t>body_mass</a:t>
            </a:r>
            <a:r>
              <a:rPr lang="en-US" sz="1100" dirty="0">
                <a:latin typeface="Lucida Sans Typewriter" pitchFamily="49" charset="0"/>
              </a:rPr>
              <a:t>) </a:t>
            </a:r>
            <a:r>
              <a:rPr lang="en-US" sz="1100" dirty="0">
                <a:solidFill>
                  <a:srgbClr val="FF0000"/>
                </a:solidFill>
                <a:latin typeface="Lucida Sans Typewriter" pitchFamily="49" charset="0"/>
              </a:rPr>
              <a:t>~ species</a:t>
            </a:r>
            <a:r>
              <a:rPr lang="en-US" sz="1100" dirty="0">
                <a:latin typeface="Lucida Sans Typewriter" pitchFamily="49" charset="0"/>
              </a:rPr>
              <a:t>,         </a:t>
            </a:r>
          </a:p>
          <a:p>
            <a:r>
              <a:rPr lang="en-US" sz="1100" dirty="0">
                <a:latin typeface="Lucida Sans Typewriter" pitchFamily="49" charset="0"/>
              </a:rPr>
              <a:t>                 data=</a:t>
            </a:r>
            <a:r>
              <a:rPr lang="en-US" sz="1100" dirty="0" err="1">
                <a:latin typeface="Lucida Sans Typewriter" pitchFamily="49" charset="0"/>
              </a:rPr>
              <a:t>peng</a:t>
            </a:r>
            <a:r>
              <a:rPr lang="en-US" sz="1100" dirty="0">
                <a:latin typeface="Lucida Sans Typewriter" pitchFamily="49" charset="0"/>
              </a:rPr>
              <a:t>)</a:t>
            </a:r>
          </a:p>
          <a:p>
            <a:r>
              <a:rPr lang="en-US" sz="1100" dirty="0">
                <a:latin typeface="Lucida Sans Typewriter" pitchFamily="49" charset="0"/>
              </a:rPr>
              <a:t>&gt; </a:t>
            </a:r>
            <a:r>
              <a:rPr lang="en-US" sz="1100" dirty="0" err="1">
                <a:latin typeface="Lucida Sans Typewriter" pitchFamily="49" charset="0"/>
              </a:rPr>
              <a:t>Anova</a:t>
            </a:r>
            <a:r>
              <a:rPr lang="en-US" sz="1100" dirty="0">
                <a:latin typeface="Lucida Sans Typewriter" pitchFamily="49" charset="0"/>
              </a:rPr>
              <a:t>(peng.mod0)</a:t>
            </a:r>
          </a:p>
          <a:p>
            <a:endParaRPr lang="en-US" sz="1100" dirty="0">
              <a:latin typeface="Lucida Sans Typewriter" pitchFamily="49" charset="0"/>
            </a:endParaRPr>
          </a:p>
          <a:p>
            <a:r>
              <a:rPr lang="en-US" sz="1100" dirty="0">
                <a:latin typeface="Lucida Sans Typewriter" pitchFamily="49" charset="0"/>
              </a:rPr>
              <a:t>Type II MANOVA Tests: </a:t>
            </a:r>
            <a:r>
              <a:rPr lang="en-US" sz="1100" dirty="0" err="1">
                <a:latin typeface="Lucida Sans Typewriter" pitchFamily="49" charset="0"/>
              </a:rPr>
              <a:t>Pillai</a:t>
            </a:r>
            <a:r>
              <a:rPr lang="en-US" sz="1100" dirty="0">
                <a:latin typeface="Lucida Sans Typewriter" pitchFamily="49" charset="0"/>
              </a:rPr>
              <a:t> test statistic</a:t>
            </a:r>
          </a:p>
          <a:p>
            <a:r>
              <a:rPr lang="en-US" sz="1100" dirty="0">
                <a:latin typeface="Lucida Sans Typewriter" pitchFamily="49" charset="0"/>
              </a:rPr>
              <a:t>        </a:t>
            </a:r>
            <a:r>
              <a:rPr lang="en-US" sz="1100" dirty="0" err="1">
                <a:latin typeface="Lucida Sans Typewriter" pitchFamily="49" charset="0"/>
              </a:rPr>
              <a:t>Df</a:t>
            </a:r>
            <a:r>
              <a:rPr lang="en-US" sz="1100" dirty="0">
                <a:latin typeface="Lucida Sans Typewriter" pitchFamily="49" charset="0"/>
              </a:rPr>
              <a:t> test stat </a:t>
            </a:r>
            <a:r>
              <a:rPr lang="en-US" sz="1100" dirty="0" err="1">
                <a:latin typeface="Lucida Sans Typewriter" pitchFamily="49" charset="0"/>
              </a:rPr>
              <a:t>approx</a:t>
            </a:r>
            <a:r>
              <a:rPr lang="en-US" sz="1100" dirty="0">
                <a:latin typeface="Lucida Sans Typewriter" pitchFamily="49" charset="0"/>
              </a:rPr>
              <a:t> F </a:t>
            </a:r>
            <a:r>
              <a:rPr lang="en-US" sz="1100" dirty="0" err="1">
                <a:latin typeface="Lucida Sans Typewriter" pitchFamily="49" charset="0"/>
              </a:rPr>
              <a:t>num</a:t>
            </a:r>
            <a:r>
              <a:rPr lang="en-US" sz="1100" dirty="0">
                <a:latin typeface="Lucida Sans Typewriter" pitchFamily="49" charset="0"/>
              </a:rPr>
              <a:t> </a:t>
            </a:r>
            <a:r>
              <a:rPr lang="en-US" sz="1100" dirty="0" err="1">
                <a:latin typeface="Lucida Sans Typewriter" pitchFamily="49" charset="0"/>
              </a:rPr>
              <a:t>Df</a:t>
            </a:r>
            <a:r>
              <a:rPr lang="en-US" sz="1100" dirty="0">
                <a:latin typeface="Lucida Sans Typewriter" pitchFamily="49" charset="0"/>
              </a:rPr>
              <a:t> den </a:t>
            </a:r>
            <a:r>
              <a:rPr lang="en-US" sz="1100" dirty="0" err="1">
                <a:latin typeface="Lucida Sans Typewriter" pitchFamily="49" charset="0"/>
              </a:rPr>
              <a:t>Df</a:t>
            </a:r>
            <a:r>
              <a:rPr lang="en-US" sz="1100" dirty="0">
                <a:latin typeface="Lucida Sans Typewriter" pitchFamily="49" charset="0"/>
              </a:rPr>
              <a:t> </a:t>
            </a:r>
            <a:r>
              <a:rPr lang="en-US" sz="1100" dirty="0" err="1">
                <a:latin typeface="Lucida Sans Typewriter" pitchFamily="49" charset="0"/>
              </a:rPr>
              <a:t>Pr</a:t>
            </a:r>
            <a:r>
              <a:rPr lang="en-US" sz="1100" dirty="0">
                <a:latin typeface="Lucida Sans Typewriter" pitchFamily="49" charset="0"/>
              </a:rPr>
              <a:t>(&gt;F)    </a:t>
            </a:r>
          </a:p>
          <a:p>
            <a:r>
              <a:rPr lang="en-US" sz="1100" dirty="0">
                <a:latin typeface="Lucida Sans Typewriter" pitchFamily="49" charset="0"/>
              </a:rPr>
              <a:t>species  2      1.64      371      8    656 &lt;2e-16 ***</a:t>
            </a:r>
          </a:p>
          <a:p>
            <a:r>
              <a:rPr lang="en-US" sz="1100" dirty="0">
                <a:latin typeface="Lucida Sans Typewriter" pitchFamily="49" charset="0"/>
              </a:rPr>
              <a:t>---</a:t>
            </a:r>
          </a:p>
          <a:p>
            <a:r>
              <a:rPr lang="en-US" sz="1100" dirty="0" err="1">
                <a:latin typeface="Lucida Sans Typewriter" pitchFamily="49" charset="0"/>
              </a:rPr>
              <a:t>Signif</a:t>
            </a:r>
            <a:r>
              <a:rPr lang="en-US" sz="1100" dirty="0">
                <a:latin typeface="Lucida Sans Typewriter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the goal is to determine whether/how the penguins differ in size by species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 MLM tests all 4 size variables together:  </a:t>
            </a:r>
            <a:r>
              <a:rPr lang="en-US" dirty="0">
                <a:solidFill>
                  <a:srgbClr val="FF0000"/>
                </a:solidFill>
              </a:rPr>
              <a:t>~ species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Could also use other factors:  </a:t>
            </a:r>
            <a:r>
              <a:rPr lang="en-US" dirty="0">
                <a:solidFill>
                  <a:srgbClr val="FF0000"/>
                </a:solidFill>
              </a:rPr>
              <a:t>~ species + island + sex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4343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Yet, we are left to understand the nature of this effect </a:t>
            </a:r>
            <a:r>
              <a:rPr lang="en-US" dirty="0" err="1"/>
              <a:t>wrt</a:t>
            </a:r>
            <a:r>
              <a:rPr lang="en-US" dirty="0"/>
              <a:t>. the size variables.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6019800"/>
            <a:ext cx="701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See: </a:t>
            </a:r>
            <a:r>
              <a:rPr lang="en-US" sz="1400" dirty="0">
                <a:hlinkClick r:id="rId2"/>
              </a:rPr>
              <a:t>https://rpubs.com/friendly/penguin-manova</a:t>
            </a:r>
            <a:r>
              <a:rPr lang="en-US" sz="1400" dirty="0"/>
              <a:t> for details</a:t>
            </a:r>
          </a:p>
        </p:txBody>
      </p:sp>
    </p:spTree>
    <p:extLst>
      <p:ext uri="{BB962C8B-B14F-4D97-AF65-F5344CB8AC3E}">
        <p14:creationId xmlns:p14="http://schemas.microsoft.com/office/powerpoint/2010/main" val="4603499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view data ellipses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5486400"/>
            <a:ext cx="3649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means </a:t>
            </a:r>
            <a:r>
              <a:rPr lang="en-US" sz="1600" dirty="0">
                <a:solidFill>
                  <a:srgbClr val="FF0000"/>
                </a:solidFill>
              </a:rPr>
              <a:t>negatively</a:t>
            </a:r>
            <a:r>
              <a:rPr lang="en-US" sz="1600" dirty="0"/>
              <a:t> correlated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within group correlation &gt;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0600" y="5486400"/>
            <a:ext cx="3649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means </a:t>
            </a:r>
            <a:r>
              <a:rPr lang="en-US" sz="1600" dirty="0">
                <a:solidFill>
                  <a:srgbClr val="FF0000"/>
                </a:solidFill>
              </a:rPr>
              <a:t>positively</a:t>
            </a:r>
            <a:r>
              <a:rPr lang="en-US" sz="1600" dirty="0"/>
              <a:t> correlated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within group correlation &gt;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117231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ellipses in 2D provide a good start for pairwise relations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13594" y="1708640"/>
            <a:ext cx="3945425" cy="3493931"/>
            <a:chOff x="313594" y="1708640"/>
            <a:chExt cx="3945425" cy="34939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94" y="2048594"/>
              <a:ext cx="3945425" cy="315397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33706" y="1708640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bill depth &amp; length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19601" y="1723295"/>
            <a:ext cx="3945425" cy="3479277"/>
            <a:chOff x="4419601" y="1723295"/>
            <a:chExt cx="3945425" cy="347927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601" y="2048595"/>
              <a:ext cx="3945425" cy="315397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639713" y="1723295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body mass &amp; flipper length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06156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 plot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733800"/>
          </a:xfrm>
        </p:spPr>
        <p:txBody>
          <a:bodyPr>
            <a:normAutofit/>
          </a:bodyPr>
          <a:lstStyle/>
          <a:p>
            <a:r>
              <a:rPr lang="en-US" sz="2800" b="1" dirty="0"/>
              <a:t>E</a:t>
            </a:r>
            <a:r>
              <a:rPr lang="en-US" sz="2800" dirty="0"/>
              <a:t> ellipse reflects within-group error (co)variation</a:t>
            </a:r>
          </a:p>
          <a:p>
            <a:pPr lvl="1"/>
            <a:r>
              <a:rPr lang="en-US" sz="2000" dirty="0"/>
              <a:t>Size: </a:t>
            </a:r>
            <a:r>
              <a:rPr lang="en-US" sz="2000" b="1" dirty="0"/>
              <a:t>E</a:t>
            </a:r>
            <a:r>
              <a:rPr lang="en-US" sz="2000" dirty="0"/>
              <a:t> / </a:t>
            </a:r>
            <a:r>
              <a:rPr lang="en-US" sz="2000" dirty="0" err="1"/>
              <a:t>df</a:t>
            </a:r>
            <a:r>
              <a:rPr lang="en-US" sz="2000" baseline="-25000" dirty="0" err="1"/>
              <a:t>e</a:t>
            </a:r>
            <a:r>
              <a:rPr lang="en-US" sz="2000" dirty="0"/>
              <a:t> set to cover 68%, an analog of y̅ ± 1 </a:t>
            </a:r>
            <a:r>
              <a:rPr lang="en-US" sz="2000" dirty="0" err="1"/>
              <a:t>std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Shift to grand mean for direct comparison with </a:t>
            </a:r>
            <a:r>
              <a:rPr lang="en-US" sz="2000" b="1" dirty="0"/>
              <a:t>H</a:t>
            </a:r>
          </a:p>
          <a:p>
            <a:r>
              <a:rPr lang="en-US" sz="2800" b="1" dirty="0"/>
              <a:t>H</a:t>
            </a:r>
            <a:r>
              <a:rPr lang="en-US" sz="2800" dirty="0"/>
              <a:t> ellipse reflects (co)variation of group means</a:t>
            </a:r>
          </a:p>
          <a:p>
            <a:pPr lvl="1"/>
            <a:r>
              <a:rPr lang="en-US" sz="1800" b="1" dirty="0"/>
              <a:t>effect size</a:t>
            </a:r>
            <a:r>
              <a:rPr lang="en-US" sz="1800" dirty="0"/>
              <a:t> scaling, uses </a:t>
            </a:r>
            <a:r>
              <a:rPr lang="en-US" sz="1800" b="1" dirty="0"/>
              <a:t>H</a:t>
            </a:r>
            <a:r>
              <a:rPr lang="en-US" sz="1800" dirty="0"/>
              <a:t>/</a:t>
            </a:r>
            <a:r>
              <a:rPr lang="en-US" sz="1800" dirty="0" err="1"/>
              <a:t>df</a:t>
            </a:r>
            <a:r>
              <a:rPr lang="en-US" sz="1800" baseline="-25000" dirty="0" err="1"/>
              <a:t>e</a:t>
            </a:r>
            <a:r>
              <a:rPr lang="en-US" sz="1800" dirty="0"/>
              <a:t> to put this on the same scale as the </a:t>
            </a:r>
            <a:r>
              <a:rPr lang="en-US" sz="1800" b="1" dirty="0"/>
              <a:t>E</a:t>
            </a:r>
            <a:r>
              <a:rPr lang="en-US" sz="1800" dirty="0"/>
              <a:t> ellipse. Analog of effect size in univariate designs.</a:t>
            </a:r>
          </a:p>
          <a:p>
            <a:pPr lvl="1"/>
            <a:r>
              <a:rPr lang="en-US" sz="1800" b="1" dirty="0"/>
              <a:t>significance</a:t>
            </a:r>
            <a:r>
              <a:rPr lang="en-US" sz="1800" dirty="0"/>
              <a:t> (“evidence”) scaling: uses </a:t>
            </a:r>
            <a:r>
              <a:rPr lang="en-US" sz="1800" b="1" dirty="0"/>
              <a:t>H</a:t>
            </a:r>
            <a:r>
              <a:rPr lang="en-US" sz="1800" dirty="0"/>
              <a:t>/</a:t>
            </a:r>
            <a:r>
              <a:rPr lang="en-US" sz="1800" dirty="0">
                <a:sym typeface="Symbol"/>
              </a:rPr>
              <a:t></a:t>
            </a:r>
            <a:r>
              <a:rPr lang="el-GR" sz="1800" baseline="-25000" dirty="0">
                <a:sym typeface="Symbol"/>
              </a:rPr>
              <a:t>α</a:t>
            </a:r>
            <a:r>
              <a:rPr lang="en-US" sz="1800" dirty="0"/>
              <a:t> </a:t>
            </a:r>
            <a:r>
              <a:rPr lang="en-US" sz="1800" dirty="0" err="1"/>
              <a:t>df</a:t>
            </a:r>
            <a:r>
              <a:rPr lang="en-US" sz="1800" baseline="-25000" dirty="0" err="1"/>
              <a:t>e</a:t>
            </a:r>
            <a:r>
              <a:rPr lang="en-US" sz="1800" baseline="-25000" dirty="0"/>
              <a:t> </a:t>
            </a:r>
            <a:r>
              <a:rPr lang="en-US" sz="1800" dirty="0"/>
              <a:t>.</a:t>
            </a:r>
            <a:r>
              <a:rPr lang="en-US" sz="2400" dirty="0"/>
              <a:t> </a:t>
            </a:r>
          </a:p>
          <a:p>
            <a:pPr lvl="2"/>
            <a:r>
              <a:rPr lang="en-US" sz="1800" dirty="0"/>
              <a:t>The </a:t>
            </a:r>
            <a:r>
              <a:rPr lang="en-US" sz="1800" b="1" dirty="0"/>
              <a:t>H</a:t>
            </a:r>
            <a:r>
              <a:rPr lang="en-US" sz="1800" dirty="0"/>
              <a:t> ellipse protrudes outside the </a:t>
            </a:r>
            <a:r>
              <a:rPr lang="en-US" sz="1800" b="1" dirty="0"/>
              <a:t>E</a:t>
            </a:r>
            <a:r>
              <a:rPr lang="en-US" sz="1800" dirty="0"/>
              <a:t> ellipse somewhere, </a:t>
            </a:r>
            <a:r>
              <a:rPr lang="en-US" sz="1800" i="1" dirty="0" err="1"/>
              <a:t>iff</a:t>
            </a:r>
            <a:r>
              <a:rPr lang="en-US" sz="1800" dirty="0"/>
              <a:t> an effect is significant (Roy’s largest root test) at p &lt; </a:t>
            </a:r>
            <a:r>
              <a:rPr lang="el-GR" sz="1800" dirty="0"/>
              <a:t>α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724400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47244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9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HE 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44601"/>
            <a:ext cx="3657600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318224"/>
            <a:ext cx="36576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Orientation of the </a:t>
            </a:r>
            <a:r>
              <a:rPr lang="en-US" b="1" dirty="0"/>
              <a:t>H</a:t>
            </a:r>
            <a:r>
              <a:rPr lang="en-US" dirty="0"/>
              <a:t> ellipse reflects </a:t>
            </a:r>
            <a:r>
              <a:rPr lang="en-US" dirty="0">
                <a:solidFill>
                  <a:srgbClr val="FF0000"/>
                </a:solidFill>
              </a:rPr>
              <a:t>negative</a:t>
            </a:r>
            <a:r>
              <a:rPr lang="en-US" dirty="0"/>
              <a:t> correlation of the species means: species with larger bill depth have smaller bill length (bill “shape”?)</a:t>
            </a:r>
          </a:p>
          <a:p>
            <a:r>
              <a:rPr lang="en-US" b="1" dirty="0"/>
              <a:t>E</a:t>
            </a:r>
            <a:r>
              <a:rPr lang="en-US" dirty="0"/>
              <a:t> ellipse: within species, larger bill length </a:t>
            </a:r>
            <a:r>
              <a:rPr lang="en-US" dirty="0">
                <a:sym typeface="Symbol"/>
              </a:rPr>
              <a:t> larger bill depth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6198560"/>
            <a:ext cx="37338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(peng.mod0,  size="evidence")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6198560"/>
            <a:ext cx="37338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(peng.mod0,  size=“effect")</a:t>
            </a:r>
          </a:p>
        </p:txBody>
      </p:sp>
    </p:spTree>
    <p:extLst>
      <p:ext uri="{BB962C8B-B14F-4D97-AF65-F5344CB8AC3E}">
        <p14:creationId xmlns:p14="http://schemas.microsoft.com/office/powerpoint/2010/main" val="139049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E79B-C55E-4929-BA53-124BE672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dimensions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04F820-9DAA-47F8-A2E1-96D17F6C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B3D15EE-57FF-4E0C-A8CD-F4EC60F956ED}"/>
              </a:ext>
            </a:extLst>
          </p:cNvPr>
          <p:cNvGrpSpPr/>
          <p:nvPr/>
        </p:nvGrpSpPr>
        <p:grpSpPr>
          <a:xfrm>
            <a:off x="504326" y="2147048"/>
            <a:ext cx="4067674" cy="3556284"/>
            <a:chOff x="504326" y="2147048"/>
            <a:chExt cx="4067674" cy="355628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FE3EBB4-327A-4F28-ADDB-B6B91F95A6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600" y="2286000"/>
              <a:ext cx="0" cy="2971800"/>
            </a:xfrm>
            <a:prstGeom prst="line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931B82A-FDEE-48C3-81C6-4B6CCC95012B}"/>
                </a:ext>
              </a:extLst>
            </p:cNvPr>
            <p:cNvCxnSpPr/>
            <p:nvPr/>
          </p:nvCxnSpPr>
          <p:spPr>
            <a:xfrm>
              <a:off x="990600" y="5257800"/>
              <a:ext cx="3352800" cy="0"/>
            </a:xfrm>
            <a:prstGeom prst="line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06F0E5-4EEB-473B-AEA2-F7A1362311B8}"/>
                </a:ext>
              </a:extLst>
            </p:cNvPr>
            <p:cNvSpPr/>
            <p:nvPr/>
          </p:nvSpPr>
          <p:spPr>
            <a:xfrm rot="18793596">
              <a:off x="1121123" y="4383169"/>
              <a:ext cx="1166770" cy="533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B9AB030-1990-4FDE-A08C-47975220EAE3}"/>
                </a:ext>
              </a:extLst>
            </p:cNvPr>
            <p:cNvSpPr/>
            <p:nvPr/>
          </p:nvSpPr>
          <p:spPr>
            <a:xfrm rot="18899384">
              <a:off x="2083616" y="3695586"/>
              <a:ext cx="1166770" cy="533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518FD67-04C6-496E-91CD-EE95497C0BB4}"/>
                </a:ext>
              </a:extLst>
            </p:cNvPr>
            <p:cNvSpPr/>
            <p:nvPr/>
          </p:nvSpPr>
          <p:spPr>
            <a:xfrm rot="18793596">
              <a:off x="2753778" y="2747275"/>
              <a:ext cx="1166770" cy="533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6E1EEA-44CF-4AF0-ADE2-6EA387FAAE1F}"/>
                </a:ext>
              </a:extLst>
            </p:cNvPr>
            <p:cNvSpPr txBox="1"/>
            <p:nvPr/>
          </p:nvSpPr>
          <p:spPr>
            <a:xfrm>
              <a:off x="4038600" y="53340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4CB732-39BB-4DB8-A30E-7F203EE0B167}"/>
                </a:ext>
              </a:extLst>
            </p:cNvPr>
            <p:cNvSpPr/>
            <p:nvPr/>
          </p:nvSpPr>
          <p:spPr>
            <a:xfrm>
              <a:off x="504326" y="2147048"/>
              <a:ext cx="3834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Y</a:t>
              </a:r>
              <a:r>
                <a:rPr lang="en-US" baseline="-25000" dirty="0"/>
                <a:t>2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02DC268-B094-4230-9E7C-6B7C05DBD3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8776" y="2954073"/>
              <a:ext cx="1668428" cy="1762366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9A18A12-1F7E-4AE8-B360-18902A828844}"/>
                </a:ext>
              </a:extLst>
            </p:cNvPr>
            <p:cNvCxnSpPr/>
            <p:nvPr/>
          </p:nvCxnSpPr>
          <p:spPr>
            <a:xfrm flipH="1" flipV="1">
              <a:off x="2362200" y="3706584"/>
              <a:ext cx="304800" cy="22860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C9DE9B5-B093-439C-9B8D-2FB3598D651E}"/>
              </a:ext>
            </a:extLst>
          </p:cNvPr>
          <p:cNvGrpSpPr/>
          <p:nvPr/>
        </p:nvGrpSpPr>
        <p:grpSpPr>
          <a:xfrm>
            <a:off x="4426020" y="2147048"/>
            <a:ext cx="4067674" cy="3556284"/>
            <a:chOff x="4426020" y="2147048"/>
            <a:chExt cx="4067674" cy="355628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8AFDBC9-8AB0-4567-A70E-6E9A78A475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2294" y="2286000"/>
              <a:ext cx="0" cy="2971800"/>
            </a:xfrm>
            <a:prstGeom prst="line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5F6D0A5-1076-4A55-AB59-D52DA622147C}"/>
                </a:ext>
              </a:extLst>
            </p:cNvPr>
            <p:cNvCxnSpPr/>
            <p:nvPr/>
          </p:nvCxnSpPr>
          <p:spPr>
            <a:xfrm>
              <a:off x="4912294" y="5257800"/>
              <a:ext cx="3352800" cy="0"/>
            </a:xfrm>
            <a:prstGeom prst="line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04D89D-E5D2-43AB-A79A-7E729225A003}"/>
                </a:ext>
              </a:extLst>
            </p:cNvPr>
            <p:cNvSpPr/>
            <p:nvPr/>
          </p:nvSpPr>
          <p:spPr>
            <a:xfrm rot="18793596">
              <a:off x="5042817" y="4383169"/>
              <a:ext cx="1166770" cy="533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A9599B-9E1D-436D-9680-E4449F15BC4D}"/>
                </a:ext>
              </a:extLst>
            </p:cNvPr>
            <p:cNvSpPr/>
            <p:nvPr/>
          </p:nvSpPr>
          <p:spPr>
            <a:xfrm rot="18899384">
              <a:off x="6848932" y="3502547"/>
              <a:ext cx="1166770" cy="533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FFF20D7-4E5E-48C3-9172-49E3DA4FEA63}"/>
                </a:ext>
              </a:extLst>
            </p:cNvPr>
            <p:cNvSpPr/>
            <p:nvPr/>
          </p:nvSpPr>
          <p:spPr>
            <a:xfrm rot="18793596">
              <a:off x="5181390" y="2703825"/>
              <a:ext cx="1166770" cy="533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E78E3CA-9DE2-44E0-A41E-FB71059FBE3C}"/>
                </a:ext>
              </a:extLst>
            </p:cNvPr>
            <p:cNvSpPr txBox="1"/>
            <p:nvPr/>
          </p:nvSpPr>
          <p:spPr>
            <a:xfrm>
              <a:off x="7960294" y="53340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E1630A0-C2E9-44D9-9FE4-08491AE8C3FE}"/>
                </a:ext>
              </a:extLst>
            </p:cNvPr>
            <p:cNvSpPr/>
            <p:nvPr/>
          </p:nvSpPr>
          <p:spPr>
            <a:xfrm>
              <a:off x="4426020" y="2147048"/>
              <a:ext cx="3834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Y</a:t>
              </a:r>
              <a:r>
                <a:rPr lang="en-US" baseline="-25000" dirty="0"/>
                <a:t>2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C6575DC-B818-4BE1-A39E-7322E56006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3608" y="2929213"/>
              <a:ext cx="1729022" cy="1554741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0CA5522-8F17-4CDC-9AA5-4F8BC5D09D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2716" y="3183690"/>
              <a:ext cx="927395" cy="858471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3DCDFF7-C31D-4C6D-B683-8002CD0BDD84}"/>
              </a:ext>
            </a:extLst>
          </p:cNvPr>
          <p:cNvSpPr txBox="1"/>
          <p:nvPr/>
        </p:nvSpPr>
        <p:spPr>
          <a:xfrm>
            <a:off x="887764" y="1295400"/>
            <a:ext cx="345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Means on Y</a:t>
            </a:r>
            <a:r>
              <a:rPr lang="en-US" baseline="-25000" dirty="0"/>
              <a:t>1</a:t>
            </a:r>
            <a:r>
              <a:rPr lang="en-US" dirty="0"/>
              <a:t> and Y</a:t>
            </a:r>
            <a:r>
              <a:rPr lang="en-US" baseline="-25000" dirty="0"/>
              <a:t>2</a:t>
            </a:r>
            <a:r>
              <a:rPr lang="en-US" dirty="0"/>
              <a:t> are nearly perfectly correlated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C56F74-8207-4F53-B876-3E0504406669}"/>
              </a:ext>
            </a:extLst>
          </p:cNvPr>
          <p:cNvSpPr txBox="1"/>
          <p:nvPr/>
        </p:nvSpPr>
        <p:spPr>
          <a:xfrm>
            <a:off x="4913849" y="1295400"/>
            <a:ext cx="345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Means on Y</a:t>
            </a:r>
            <a:r>
              <a:rPr lang="en-US" baseline="-25000" dirty="0"/>
              <a:t>1</a:t>
            </a:r>
            <a:r>
              <a:rPr lang="en-US" dirty="0"/>
              <a:t> and Y</a:t>
            </a:r>
            <a:r>
              <a:rPr lang="en-US" baseline="-25000" dirty="0"/>
              <a:t>2</a:t>
            </a:r>
            <a:r>
              <a:rPr lang="en-US" dirty="0"/>
              <a:t> have a low correlation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EC2EE8-3A6C-47B4-8DE0-B6F8E0B0E825}"/>
              </a:ext>
            </a:extLst>
          </p:cNvPr>
          <p:cNvSpPr txBox="1"/>
          <p:nvPr/>
        </p:nvSpPr>
        <p:spPr>
          <a:xfrm>
            <a:off x="887764" y="5867400"/>
            <a:ext cx="3608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1 dimension required to understand the group effect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7EEA95-AA93-4D3B-B555-D7FA325CC668}"/>
              </a:ext>
            </a:extLst>
          </p:cNvPr>
          <p:cNvSpPr txBox="1"/>
          <p:nvPr/>
        </p:nvSpPr>
        <p:spPr>
          <a:xfrm>
            <a:off x="5032237" y="5867400"/>
            <a:ext cx="3461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different aspects are reflected in group means</a:t>
            </a:r>
          </a:p>
        </p:txBody>
      </p:sp>
    </p:spTree>
    <p:extLst>
      <p:ext uri="{BB962C8B-B14F-4D97-AF65-F5344CB8AC3E}">
        <p14:creationId xmlns:p14="http://schemas.microsoft.com/office/powerpoint/2010/main" val="369395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76600"/>
          </a:xfrm>
        </p:spPr>
        <p:txBody>
          <a:bodyPr>
            <a:normAutofit/>
          </a:bodyPr>
          <a:lstStyle/>
          <a:p>
            <a:r>
              <a:rPr lang="en-US" sz="2400" dirty="0"/>
              <a:t>In linear models, any effect of </a:t>
            </a:r>
            <a:r>
              <a:rPr lang="en-US" sz="2400" dirty="0" err="1"/>
              <a:t>df</a:t>
            </a:r>
            <a:r>
              <a:rPr lang="en-US" sz="2400" baseline="-25000" dirty="0" err="1"/>
              <a:t>h</a:t>
            </a:r>
            <a:r>
              <a:rPr lang="en-US" sz="2400" dirty="0"/>
              <a:t> &gt; 1 can be partitioned into </a:t>
            </a:r>
            <a:r>
              <a:rPr lang="en-US" sz="2400" dirty="0" err="1"/>
              <a:t>df</a:t>
            </a:r>
            <a:r>
              <a:rPr lang="en-US" sz="2400" baseline="-25000" dirty="0" err="1"/>
              <a:t>h</a:t>
            </a:r>
            <a:r>
              <a:rPr lang="en-US" sz="2400" dirty="0"/>
              <a:t> separate 1 </a:t>
            </a:r>
            <a:r>
              <a:rPr lang="en-US" sz="2400" dirty="0" err="1"/>
              <a:t>df</a:t>
            </a:r>
            <a:r>
              <a:rPr lang="en-US" sz="2400" dirty="0"/>
              <a:t> tests of contrasts</a:t>
            </a:r>
          </a:p>
          <a:p>
            <a:pPr lvl="1"/>
            <a:r>
              <a:rPr lang="en-US" sz="2000" dirty="0"/>
              <a:t>If orthogonal, </a:t>
            </a:r>
            <a:r>
              <a:rPr lang="en-US" sz="2000" b="1" dirty="0"/>
              <a:t>H</a:t>
            </a:r>
            <a:r>
              <a:rPr lang="en-US" sz="2000" dirty="0"/>
              <a:t> = </a:t>
            </a:r>
            <a:r>
              <a:rPr lang="en-US" sz="2000" b="1" dirty="0"/>
              <a:t>H</a:t>
            </a:r>
            <a:r>
              <a:rPr lang="en-US" sz="2000" baseline="-25000" dirty="0"/>
              <a:t>1</a:t>
            </a:r>
            <a:r>
              <a:rPr lang="en-US" sz="2000" dirty="0"/>
              <a:t> + </a:t>
            </a:r>
            <a:r>
              <a:rPr lang="en-US" sz="2000" b="1" dirty="0"/>
              <a:t>H</a:t>
            </a:r>
            <a:r>
              <a:rPr lang="en-US" sz="2000" baseline="-25000" dirty="0"/>
              <a:t>2</a:t>
            </a:r>
            <a:r>
              <a:rPr lang="en-US" sz="2000" dirty="0"/>
              <a:t> + … </a:t>
            </a:r>
            <a:r>
              <a:rPr lang="en-US" sz="2000" b="1" dirty="0"/>
              <a:t>H</a:t>
            </a:r>
            <a:r>
              <a:rPr lang="en-US" sz="2000" dirty="0"/>
              <a:t> </a:t>
            </a:r>
            <a:r>
              <a:rPr lang="en-US" sz="2000" baseline="-25000" dirty="0" err="1"/>
              <a:t>dfh</a:t>
            </a:r>
            <a:r>
              <a:rPr lang="en-US" sz="2000" baseline="-25000" dirty="0"/>
              <a:t>  </a:t>
            </a:r>
            <a:r>
              <a:rPr lang="en-US" sz="2000" dirty="0"/>
              <a:t> -- accounts for total effect</a:t>
            </a:r>
            <a:endParaRPr lang="en-US" sz="2000" baseline="-25000" dirty="0"/>
          </a:p>
          <a:p>
            <a:pPr lvl="1"/>
            <a:r>
              <a:rPr lang="en-US" sz="2000" dirty="0"/>
              <a:t>Tested as a linear hypothesis, e.g., x</a:t>
            </a:r>
            <a:r>
              <a:rPr lang="en-US" sz="2000" baseline="-25000" dirty="0"/>
              <a:t>1</a:t>
            </a:r>
            <a:r>
              <a:rPr lang="en-US" sz="2000" dirty="0"/>
              <a:t> – (x</a:t>
            </a:r>
            <a:r>
              <a:rPr lang="en-US" sz="2000" baseline="-25000" dirty="0"/>
              <a:t>2</a:t>
            </a:r>
            <a:r>
              <a:rPr lang="en-US" sz="2000" dirty="0"/>
              <a:t> + x</a:t>
            </a:r>
            <a:r>
              <a:rPr lang="en-US" sz="2000" baseline="-25000" dirty="0"/>
              <a:t>3</a:t>
            </a:r>
            <a:r>
              <a:rPr lang="en-US" sz="2000" dirty="0"/>
              <a:t>)/2 = 0</a:t>
            </a:r>
          </a:p>
          <a:p>
            <a:pPr lvl="1"/>
            <a:r>
              <a:rPr lang="en-US" sz="2000" dirty="0"/>
              <a:t>Each </a:t>
            </a:r>
            <a:r>
              <a:rPr lang="en-US" sz="2000" b="1" dirty="0"/>
              <a:t>H</a:t>
            </a:r>
            <a:r>
              <a:rPr lang="en-US" sz="2000" baseline="-25000" dirty="0"/>
              <a:t>i</a:t>
            </a:r>
            <a:r>
              <a:rPr lang="en-US" sz="2000" dirty="0"/>
              <a:t> has rank=1, so appears as a line in HE plots</a:t>
            </a:r>
          </a:p>
          <a:p>
            <a:r>
              <a:rPr lang="en-US" sz="2400" dirty="0"/>
              <a:t>Assume we want to compare the species as two contrasts:</a:t>
            </a:r>
            <a:endParaRPr lang="en-US" sz="2000" dirty="0"/>
          </a:p>
          <a:p>
            <a:pPr lvl="1"/>
            <a:r>
              <a:rPr lang="en-US" sz="2000" dirty="0"/>
              <a:t>Do </a:t>
            </a:r>
            <a:r>
              <a:rPr lang="en-US" sz="2000" dirty="0" err="1"/>
              <a:t>Adelie</a:t>
            </a:r>
            <a:r>
              <a:rPr lang="en-US" sz="2000" dirty="0"/>
              <a:t> differ from Chinstrap?</a:t>
            </a:r>
          </a:p>
          <a:p>
            <a:pPr lvl="1"/>
            <a:r>
              <a:rPr lang="en-US" sz="2000" dirty="0"/>
              <a:t>Do Gentoo penguins differ from the other two?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4648200"/>
            <a:ext cx="7315200" cy="138499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contrasts(</a:t>
            </a:r>
            <a:r>
              <a:rPr lang="en-US" sz="1400" dirty="0" err="1">
                <a:latin typeface="Lucida Sans Typewriter" pitchFamily="49" charset="0"/>
              </a:rPr>
              <a:t>peng$species</a:t>
            </a:r>
            <a:r>
              <a:rPr lang="en-US" sz="1400" dirty="0">
                <a:latin typeface="Lucida Sans Typewriter" pitchFamily="49" charset="0"/>
              </a:rPr>
              <a:t>)&lt;-matrix(c(1,-1,0, -1, -1, -2), 3,2)</a:t>
            </a:r>
          </a:p>
          <a:p>
            <a:r>
              <a:rPr lang="en-US" sz="1400" dirty="0">
                <a:latin typeface="Lucida Sans Typewriter" pitchFamily="49" charset="0"/>
              </a:rPr>
              <a:t>&gt; contrasts(</a:t>
            </a:r>
            <a:r>
              <a:rPr lang="en-US" sz="1400" dirty="0" err="1">
                <a:latin typeface="Lucida Sans Typewriter" pitchFamily="49" charset="0"/>
              </a:rPr>
              <a:t>peng$species</a:t>
            </a:r>
            <a:r>
              <a:rPr lang="en-US" sz="1400" dirty="0">
                <a:latin typeface="Lucida Sans Typewriter" pitchFamily="49" charset="0"/>
              </a:rPr>
              <a:t>)</a:t>
            </a:r>
          </a:p>
          <a:p>
            <a:r>
              <a:rPr lang="en-US" sz="1400" dirty="0">
                <a:latin typeface="Lucida Sans Typewriter" pitchFamily="49" charset="0"/>
              </a:rPr>
              <a:t>          [,1] [,2]</a:t>
            </a:r>
          </a:p>
          <a:p>
            <a:r>
              <a:rPr lang="en-US" sz="1400" dirty="0" err="1">
                <a:latin typeface="Lucida Sans Typewriter" pitchFamily="49" charset="0"/>
              </a:rPr>
              <a:t>Adelie</a:t>
            </a:r>
            <a:r>
              <a:rPr lang="en-US" sz="1400" dirty="0">
                <a:latin typeface="Lucida Sans Typewriter" pitchFamily="49" charset="0"/>
              </a:rPr>
              <a:t>       1   -1</a:t>
            </a:r>
          </a:p>
          <a:p>
            <a:r>
              <a:rPr lang="en-US" sz="1400" dirty="0">
                <a:latin typeface="Lucida Sans Typewriter" pitchFamily="49" charset="0"/>
              </a:rPr>
              <a:t>Chinstrap   -1   -1</a:t>
            </a:r>
          </a:p>
          <a:p>
            <a:r>
              <a:rPr lang="en-US" sz="1400" dirty="0">
                <a:latin typeface="Lucida Sans Typewriter" pitchFamily="49" charset="0"/>
              </a:rPr>
              <a:t>Gentoo       0    2</a:t>
            </a:r>
          </a:p>
        </p:txBody>
      </p:sp>
    </p:spTree>
    <p:extLst>
      <p:ext uri="{BB962C8B-B14F-4D97-AF65-F5344CB8AC3E}">
        <p14:creationId xmlns:p14="http://schemas.microsoft.com/office/powerpoint/2010/main" val="32001089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1662" y="1333642"/>
            <a:ext cx="8077200" cy="92333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hyp</a:t>
            </a:r>
            <a:r>
              <a:rPr lang="en-US" dirty="0"/>
              <a:t> &lt;- list("A:C"="species1","AC:G"="species2")  </a:t>
            </a:r>
            <a:r>
              <a:rPr lang="en-US" dirty="0">
                <a:solidFill>
                  <a:srgbClr val="00B050"/>
                </a:solidFill>
              </a:rPr>
              <a:t># give names to contrasts</a:t>
            </a:r>
          </a:p>
          <a:p>
            <a:r>
              <a:rPr lang="en-US" dirty="0" err="1"/>
              <a:t>heplot</a:t>
            </a:r>
            <a:r>
              <a:rPr lang="en-US" dirty="0"/>
              <a:t>(peng.mod0, fill=TRUE, </a:t>
            </a:r>
            <a:r>
              <a:rPr lang="en-US" dirty="0" err="1"/>
              <a:t>fill.alpha</a:t>
            </a:r>
            <a:r>
              <a:rPr lang="en-US" dirty="0"/>
              <a:t>=0.2, </a:t>
            </a:r>
          </a:p>
          <a:p>
            <a:r>
              <a:rPr lang="en-US" dirty="0"/>
              <a:t>              </a:t>
            </a:r>
            <a:r>
              <a:rPr lang="en-US" dirty="0">
                <a:solidFill>
                  <a:srgbClr val="FF0000"/>
                </a:solidFill>
              </a:rPr>
              <a:t>hypotheses=</a:t>
            </a:r>
            <a:r>
              <a:rPr lang="en-US" dirty="0" err="1">
                <a:solidFill>
                  <a:srgbClr val="FF0000"/>
                </a:solidFill>
              </a:rPr>
              <a:t>hyp</a:t>
            </a:r>
            <a:r>
              <a:rPr lang="en-US" dirty="0"/>
              <a:t>, size="effect")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54" y="2458896"/>
            <a:ext cx="4114800" cy="411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05400" y="2458896"/>
            <a:ext cx="36634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is very clear: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/>
              <a:t>Adelie</a:t>
            </a:r>
            <a:r>
              <a:rPr lang="en-US" sz="1600" dirty="0"/>
              <a:t> &amp; Chinstrap differ only in bill length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Gentoo differ from other two – longer, but less deep bills (bill shape)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r>
              <a:rPr lang="en-US" sz="1600" dirty="0"/>
              <a:t>Both of these are large effects!</a:t>
            </a:r>
          </a:p>
          <a:p>
            <a:endParaRPr lang="en-US" sz="1600" dirty="0"/>
          </a:p>
          <a:p>
            <a:r>
              <a:rPr lang="en-US" sz="1600" dirty="0"/>
              <a:t>Together, they are the entire species effect!</a:t>
            </a:r>
          </a:p>
        </p:txBody>
      </p:sp>
    </p:spTree>
    <p:extLst>
      <p:ext uri="{BB962C8B-B14F-4D97-AF65-F5344CB8AC3E}">
        <p14:creationId xmlns:p14="http://schemas.microsoft.com/office/powerpoint/2010/main" val="32289757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HE plots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00200"/>
          </a:xfrm>
        </p:spPr>
        <p:txBody>
          <a:bodyPr>
            <a:normAutofit/>
          </a:bodyPr>
          <a:lstStyle/>
          <a:p>
            <a:r>
              <a:rPr lang="en-US" sz="2800" dirty="0"/>
              <a:t>2D: can plot any pair of responses in data space</a:t>
            </a:r>
          </a:p>
          <a:p>
            <a:r>
              <a:rPr lang="en-US" sz="2800" dirty="0" err="1"/>
              <a:t>pairs.mlm</a:t>
            </a:r>
            <a:r>
              <a:rPr lang="en-US" sz="2800" dirty="0"/>
              <a:t>(): all pairwise 2D views</a:t>
            </a:r>
          </a:p>
          <a:p>
            <a:r>
              <a:rPr lang="en-US" sz="2800" dirty="0"/>
              <a:t>heplot3d(): plots in 3D, can rotate, spin, zoom, 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124200"/>
            <a:ext cx="4114800" cy="64633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(peng.mod0, </a:t>
            </a:r>
            <a:r>
              <a:rPr lang="en-US" dirty="0">
                <a:solidFill>
                  <a:srgbClr val="FF0000"/>
                </a:solidFill>
              </a:rPr>
              <a:t>variables=3:4</a:t>
            </a:r>
            <a:r>
              <a:rPr lang="en-US" dirty="0"/>
              <a:t>,  </a:t>
            </a:r>
          </a:p>
          <a:p>
            <a:r>
              <a:rPr lang="en-US" dirty="0"/>
              <a:t>       fill=TRUE, </a:t>
            </a:r>
            <a:r>
              <a:rPr lang="en-US" dirty="0" err="1"/>
              <a:t>fill.alpha</a:t>
            </a:r>
            <a:r>
              <a:rPr lang="en-US" dirty="0"/>
              <a:t>=0.2, size="effect")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95600"/>
            <a:ext cx="36576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426720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Interpretation: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major axis of the </a:t>
            </a:r>
            <a:r>
              <a:rPr lang="en-US" b="1" dirty="0"/>
              <a:t>H</a:t>
            </a:r>
            <a:r>
              <a:rPr lang="en-US" dirty="0"/>
              <a:t> ellipse measures “penguin size”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Gentoo are the Big Birds in this story!</a:t>
            </a:r>
          </a:p>
        </p:txBody>
      </p:sp>
    </p:spTree>
    <p:extLst>
      <p:ext uri="{BB962C8B-B14F-4D97-AF65-F5344CB8AC3E}">
        <p14:creationId xmlns:p14="http://schemas.microsoft.com/office/powerpoint/2010/main" val="30526864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 Pairs 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12192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pairs() method for </a:t>
            </a:r>
            <a:r>
              <a:rPr lang="en-US" dirty="0" err="1"/>
              <a:t>mlm</a:t>
            </a:r>
            <a:r>
              <a:rPr lang="en-US" dirty="0"/>
              <a:t> objects gives all pairwise HE plots in a scatterplot matrix format.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46" y="2362200"/>
            <a:ext cx="4001059" cy="40010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2438400"/>
            <a:ext cx="3810000" cy="70788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pairs(peng.mod0, size="effect",  </a:t>
            </a:r>
          </a:p>
          <a:p>
            <a:r>
              <a:rPr lang="en-US" sz="2000" dirty="0"/>
              <a:t>           fill=c(TRUE, FALSE))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0" y="3429000"/>
            <a:ext cx="3886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Something new here: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avg. bill depth is negatively correlated with “size” variables – larger penguin species have smaller bill depths (curvature?)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correlation of avg. bill depth with body mass nearly -1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59346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heplot3d()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832" y="2362200"/>
            <a:ext cx="4572000" cy="4114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HE plots can show other features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981200"/>
            <a:ext cx="5562600" cy="38100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itchFamily="49" charset="0"/>
              </a:rPr>
              <a:t>heplot3d(peng.mod0, size="effect")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971800"/>
            <a:ext cx="403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 ellipsoid here is flat (2D), because the species effect has 2 </a:t>
            </a:r>
            <a:r>
              <a:rPr lang="en-US" dirty="0" err="1"/>
              <a:t>df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In this 3D view, the 3 species  form a triangle, suggesting some further interpretation, not seen in 2D views</a:t>
            </a:r>
          </a:p>
        </p:txBody>
      </p:sp>
    </p:spTree>
    <p:extLst>
      <p:ext uri="{BB962C8B-B14F-4D97-AF65-F5344CB8AC3E}">
        <p14:creationId xmlns:p14="http://schemas.microsoft.com/office/powerpoint/2010/main" val="1778541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51792"/>
            <a:ext cx="8229600" cy="1676400"/>
          </a:xfrm>
        </p:spPr>
        <p:txBody>
          <a:bodyPr>
            <a:normAutofit/>
          </a:bodyPr>
          <a:lstStyle/>
          <a:p>
            <a:r>
              <a:rPr lang="en-US" sz="2400" dirty="0"/>
              <a:t>4 response variables, but only s=min(q, </a:t>
            </a:r>
            <a:r>
              <a:rPr lang="en-US" sz="2400" dirty="0" err="1"/>
              <a:t>dfh</a:t>
            </a:r>
            <a:r>
              <a:rPr lang="en-US" sz="2400" dirty="0"/>
              <a:t>)=2 dimensions.</a:t>
            </a:r>
          </a:p>
          <a:p>
            <a:pPr lvl="1"/>
            <a:r>
              <a:rPr lang="en-US" sz="2000" dirty="0"/>
              <a:t>Here, both dimensions are significant</a:t>
            </a:r>
          </a:p>
          <a:p>
            <a:pPr lvl="1"/>
            <a:r>
              <a:rPr lang="en-US" sz="2000" dirty="0"/>
              <a:t>Can1 accounts for 86.5% of between-species variance</a:t>
            </a:r>
          </a:p>
          <a:p>
            <a:pPr lvl="1"/>
            <a:r>
              <a:rPr lang="en-US" sz="2000" dirty="0"/>
              <a:t>Can 2 accounts for the rest:  13.5%</a:t>
            </a:r>
          </a:p>
          <a:p>
            <a:pPr lvl="1"/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209176"/>
            <a:ext cx="6172200" cy="323165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 Typewriter" pitchFamily="49" charset="0"/>
              </a:rPr>
              <a:t>&gt; library(</a:t>
            </a:r>
            <a:r>
              <a:rPr lang="en-US" sz="1200" dirty="0" err="1">
                <a:latin typeface="Lucida Sans Typewriter" pitchFamily="49" charset="0"/>
              </a:rPr>
              <a:t>candisc</a:t>
            </a:r>
            <a:r>
              <a:rPr lang="en-US" sz="1200" dirty="0">
                <a:latin typeface="Lucida Sans Typewriter" pitchFamily="49" charset="0"/>
              </a:rPr>
              <a:t>)</a:t>
            </a:r>
          </a:p>
          <a:p>
            <a:r>
              <a:rPr lang="en-US" sz="1200" dirty="0">
                <a:latin typeface="Lucida Sans Typewriter" pitchFamily="49" charset="0"/>
              </a:rPr>
              <a:t>&gt; (</a:t>
            </a:r>
            <a:r>
              <a:rPr lang="en-US" sz="1200" dirty="0" err="1">
                <a:latin typeface="Lucida Sans Typewriter" pitchFamily="49" charset="0"/>
              </a:rPr>
              <a:t>peng.can</a:t>
            </a:r>
            <a:r>
              <a:rPr lang="en-US" sz="1200" dirty="0">
                <a:latin typeface="Lucida Sans Typewriter" pitchFamily="49" charset="0"/>
              </a:rPr>
              <a:t> &lt;- </a:t>
            </a:r>
            <a:r>
              <a:rPr lang="en-US" sz="1200" dirty="0" err="1">
                <a:latin typeface="Lucida Sans Typewriter" pitchFamily="49" charset="0"/>
              </a:rPr>
              <a:t>candisc</a:t>
            </a:r>
            <a:r>
              <a:rPr lang="en-US" sz="1200" dirty="0">
                <a:latin typeface="Lucida Sans Typewriter" pitchFamily="49" charset="0"/>
              </a:rPr>
              <a:t>(peng.mod0))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Canonical Discriminant Analysis for species: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  </a:t>
            </a:r>
            <a:r>
              <a:rPr lang="en-US" sz="1200" dirty="0" err="1">
                <a:latin typeface="Lucida Sans Typewriter" pitchFamily="49" charset="0"/>
              </a:rPr>
              <a:t>CanRsq</a:t>
            </a:r>
            <a:r>
              <a:rPr lang="en-US" sz="1200" dirty="0">
                <a:latin typeface="Lucida Sans Typewriter" pitchFamily="49" charset="0"/>
              </a:rPr>
              <a:t> Eigenvalue Difference Percent Cumulative</a:t>
            </a:r>
          </a:p>
          <a:p>
            <a:r>
              <a:rPr lang="en-US" sz="1200" dirty="0">
                <a:latin typeface="Lucida Sans Typewriter" pitchFamily="49" charset="0"/>
              </a:rPr>
              <a:t>1  0.938      15.03       12.7    86.5       86.5</a:t>
            </a:r>
          </a:p>
          <a:p>
            <a:r>
              <a:rPr lang="en-US" sz="1200" dirty="0">
                <a:latin typeface="Lucida Sans Typewriter" pitchFamily="49" charset="0"/>
              </a:rPr>
              <a:t>2  0.700       2.34       12.7    13.5      100.0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Test of H0: The canonical correlations in the </a:t>
            </a:r>
          </a:p>
          <a:p>
            <a:r>
              <a:rPr lang="en-US" sz="1200" dirty="0">
                <a:latin typeface="Lucida Sans Typewriter" pitchFamily="49" charset="0"/>
              </a:rPr>
              <a:t>current row and all that follow are zero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  LR test stat </a:t>
            </a:r>
            <a:r>
              <a:rPr lang="en-US" sz="1200" dirty="0" err="1">
                <a:latin typeface="Lucida Sans Typewriter" pitchFamily="49" charset="0"/>
              </a:rPr>
              <a:t>approx</a:t>
            </a:r>
            <a:r>
              <a:rPr lang="en-US" sz="1200" dirty="0">
                <a:latin typeface="Lucida Sans Typewriter" pitchFamily="49" charset="0"/>
              </a:rPr>
              <a:t> F </a:t>
            </a:r>
            <a:r>
              <a:rPr lang="en-US" sz="1200" dirty="0" err="1">
                <a:latin typeface="Lucida Sans Typewriter" pitchFamily="49" charset="0"/>
              </a:rPr>
              <a:t>numDF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denDF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Pr</a:t>
            </a:r>
            <a:r>
              <a:rPr lang="en-US" sz="1200" dirty="0">
                <a:latin typeface="Lucida Sans Typewriter" pitchFamily="49" charset="0"/>
              </a:rPr>
              <a:t>(&gt; F)    </a:t>
            </a:r>
          </a:p>
          <a:p>
            <a:r>
              <a:rPr lang="en-US" sz="1200" dirty="0">
                <a:latin typeface="Lucida Sans Typewriter" pitchFamily="49" charset="0"/>
              </a:rPr>
              <a:t>1       0.0187      516     8   654  &lt;2e-16 ***</a:t>
            </a:r>
          </a:p>
          <a:p>
            <a:r>
              <a:rPr lang="en-US" sz="1200" dirty="0">
                <a:latin typeface="Lucida Sans Typewriter" pitchFamily="49" charset="0"/>
              </a:rPr>
              <a:t>2       0.2997      255     3   328  &lt;2e-16 ***</a:t>
            </a:r>
          </a:p>
          <a:p>
            <a:r>
              <a:rPr lang="en-US" sz="1200" dirty="0">
                <a:latin typeface="Lucida Sans Typewriter" pitchFamily="49" charset="0"/>
              </a:rPr>
              <a:t>---</a:t>
            </a:r>
          </a:p>
          <a:p>
            <a:r>
              <a:rPr lang="en-US" sz="1200" dirty="0" err="1">
                <a:latin typeface="Lucida Sans Typewriter" pitchFamily="49" charset="0"/>
              </a:rPr>
              <a:t>Signif</a:t>
            </a:r>
            <a:r>
              <a:rPr lang="en-US" sz="1200" dirty="0">
                <a:latin typeface="Lucida Sans Typewriter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54864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5400" y="574875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3333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plot() method for </a:t>
            </a:r>
            <a:r>
              <a:rPr lang="en-US" dirty="0" err="1"/>
              <a:t>candisc</a:t>
            </a:r>
            <a:r>
              <a:rPr lang="en-US" dirty="0"/>
              <a:t> objects shows points for observations and vector for variables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743200"/>
            <a:ext cx="4857750" cy="3886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2057400"/>
            <a:ext cx="8132876" cy="30777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plot(</a:t>
            </a:r>
            <a:r>
              <a:rPr lang="en-US" sz="1400" dirty="0" err="1">
                <a:latin typeface="Lucida Sans Typewriter" pitchFamily="49" charset="0"/>
              </a:rPr>
              <a:t>peng.can</a:t>
            </a:r>
            <a:r>
              <a:rPr lang="en-US" sz="1400" dirty="0">
                <a:latin typeface="Lucida Sans Typewriter" pitchFamily="49" charset="0"/>
              </a:rPr>
              <a:t>, ellipse = TRUE … )  </a:t>
            </a:r>
            <a:r>
              <a:rPr lang="en-US" sz="1400" dirty="0">
                <a:solidFill>
                  <a:srgbClr val="00B050"/>
                </a:solidFill>
                <a:latin typeface="Lucida Sans Typewriter" pitchFamily="49" charset="0"/>
              </a:rPr>
              <a:t>#plot CAN scores with ellipses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048000"/>
            <a:ext cx="32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Can1: largely body mass &amp; flipper length, that separate Gentoo from (</a:t>
            </a:r>
            <a:r>
              <a:rPr lang="en-US" dirty="0" err="1"/>
              <a:t>Adelie</a:t>
            </a:r>
            <a:r>
              <a:rPr lang="en-US" dirty="0"/>
              <a:t>, Chinstrap)</a:t>
            </a:r>
          </a:p>
          <a:p>
            <a:endParaRPr lang="en-US" dirty="0"/>
          </a:p>
          <a:p>
            <a:r>
              <a:rPr lang="en-US" dirty="0"/>
              <a:t>Can2: bill length distinguishes Chinstrap from others.</a:t>
            </a:r>
          </a:p>
        </p:txBody>
      </p:sp>
    </p:spTree>
    <p:extLst>
      <p:ext uri="{BB962C8B-B14F-4D97-AF65-F5344CB8AC3E}">
        <p14:creationId xmlns:p14="http://schemas.microsoft.com/office/powerpoint/2010/main" val="17544134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HE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</a:t>
            </a:r>
            <a:r>
              <a:rPr lang="en-US" dirty="0" err="1"/>
              <a:t>peng.can</a:t>
            </a:r>
            <a:r>
              <a:rPr lang="en-US" dirty="0"/>
              <a:t>, size="effect", fill=c(TRUE, FALSE))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514600"/>
            <a:ext cx="4857750" cy="3886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209800"/>
            <a:ext cx="335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</a:t>
            </a:r>
            <a:r>
              <a:rPr lang="en-US" dirty="0">
                <a:solidFill>
                  <a:srgbClr val="FF0000"/>
                </a:solidFill>
              </a:rPr>
              <a:t>entire</a:t>
            </a:r>
            <a:r>
              <a:rPr lang="en-US" dirty="0"/>
              <a:t> effect of species shown in one HE plot</a:t>
            </a:r>
          </a:p>
          <a:p>
            <a:endParaRPr lang="en-US" dirty="0"/>
          </a:p>
          <a:p>
            <a:r>
              <a:rPr lang="en-US" dirty="0"/>
              <a:t>In CAN space, residuals are uncorrelated: </a:t>
            </a:r>
            <a:r>
              <a:rPr lang="en-US" b="1" dirty="0"/>
              <a:t>E</a:t>
            </a:r>
            <a:r>
              <a:rPr lang="en-US" dirty="0"/>
              <a:t> = circle</a:t>
            </a:r>
          </a:p>
          <a:p>
            <a:endParaRPr lang="en-US" dirty="0"/>
          </a:p>
          <a:p>
            <a:r>
              <a:rPr lang="en-US" dirty="0"/>
              <a:t>Size of </a:t>
            </a:r>
            <a:r>
              <a:rPr lang="en-US" b="1" dirty="0"/>
              <a:t>H</a:t>
            </a:r>
            <a:r>
              <a:rPr lang="en-US" dirty="0"/>
              <a:t> shows the total effect of species</a:t>
            </a:r>
          </a:p>
          <a:p>
            <a:endParaRPr lang="en-US" dirty="0"/>
          </a:p>
          <a:p>
            <a:r>
              <a:rPr lang="en-US" dirty="0"/>
              <a:t>Variable vectors show how the groups are discriminated.</a:t>
            </a:r>
          </a:p>
        </p:txBody>
      </p:sp>
    </p:spTree>
    <p:extLst>
      <p:ext uri="{BB962C8B-B14F-4D97-AF65-F5344CB8AC3E}">
        <p14:creationId xmlns:p14="http://schemas.microsoft.com/office/powerpoint/2010/main" val="5994517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MLM just like univariate LM, but for multiple responses</a:t>
            </a:r>
          </a:p>
          <a:p>
            <a:pPr lvl="1"/>
            <a:r>
              <a:rPr lang="en-US" sz="2000" dirty="0"/>
              <a:t>Simultaneous tests – no need for p-value adjustment</a:t>
            </a:r>
          </a:p>
          <a:p>
            <a:pPr lvl="1"/>
            <a:r>
              <a:rPr lang="en-US" sz="2000" dirty="0"/>
              <a:t>Take correlations among responses into account</a:t>
            </a:r>
          </a:p>
          <a:p>
            <a:pPr lvl="1"/>
            <a:r>
              <a:rPr lang="en-US" sz="2000" dirty="0"/>
              <a:t>Indicates </a:t>
            </a:r>
            <a:r>
              <a:rPr lang="en-US" sz="2000" dirty="0">
                <a:solidFill>
                  <a:srgbClr val="FF0000"/>
                </a:solidFill>
              </a:rPr>
              <a:t># of dimensions </a:t>
            </a:r>
            <a:r>
              <a:rPr lang="en-US" sz="2000" dirty="0"/>
              <a:t>of responses</a:t>
            </a:r>
          </a:p>
          <a:p>
            <a:r>
              <a:rPr lang="en-US" sz="2400" dirty="0"/>
              <a:t>Data ellipses</a:t>
            </a:r>
          </a:p>
          <a:p>
            <a:pPr lvl="1"/>
            <a:r>
              <a:rPr lang="en-US" sz="2000" dirty="0"/>
              <a:t>Summarize bivariate data to show means, variances, correlation</a:t>
            </a:r>
          </a:p>
          <a:p>
            <a:pPr lvl="1"/>
            <a:r>
              <a:rPr lang="en-US" sz="2000" dirty="0"/>
              <a:t>MANOVA: shows how groups differ in these</a:t>
            </a:r>
          </a:p>
          <a:p>
            <a:r>
              <a:rPr lang="en-US" sz="2400" dirty="0"/>
              <a:t>HE framework</a:t>
            </a:r>
          </a:p>
          <a:p>
            <a:pPr lvl="1"/>
            <a:r>
              <a:rPr lang="en-US" sz="2000" dirty="0"/>
              <a:t>Visualize multivariate tests in the MLM </a:t>
            </a:r>
          </a:p>
          <a:p>
            <a:pPr lvl="1"/>
            <a:r>
              <a:rPr lang="en-US" sz="2000" dirty="0"/>
              <a:t>Canonical displays show these results in the 2D (or 3D) space that accounts for largest </a:t>
            </a:r>
            <a:r>
              <a:rPr lang="en-US" sz="2000" dirty="0">
                <a:solidFill>
                  <a:srgbClr val="FF0000"/>
                </a:solidFill>
              </a:rPr>
              <a:t>between-group variance</a:t>
            </a:r>
            <a:r>
              <a:rPr lang="en-US" sz="2000" dirty="0"/>
              <a:t>.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8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9D6B-0960-4FD1-846F-2AD1C27F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MANOVA 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30F75-5E42-4283-B1AC-12216C1A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49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6D9ECE-DB78-4AC0-BF2A-B8EAAD644B50}"/>
              </a:ext>
            </a:extLst>
          </p:cNvPr>
          <p:cNvGrpSpPr/>
          <p:nvPr/>
        </p:nvGrpSpPr>
        <p:grpSpPr>
          <a:xfrm>
            <a:off x="457200" y="1198453"/>
            <a:ext cx="2753642" cy="2956545"/>
            <a:chOff x="762000" y="1828800"/>
            <a:chExt cx="2743200" cy="3150769"/>
          </a:xfrm>
        </p:grpSpPr>
        <p:pic>
          <p:nvPicPr>
            <p:cNvPr id="5" name="Picture 2" descr="C:\Dropbox\Documents\Presentations\SORA-TABA\fig\mathscore-data.png">
              <a:extLst>
                <a:ext uri="{FF2B5EF4-FFF2-40B4-BE49-F238E27FC236}">
                  <a16:creationId xmlns:a16="http://schemas.microsoft.com/office/drawing/2014/main" id="{8E26F8EB-4C98-4A51-9205-886DFD3D6D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2236369"/>
              <a:ext cx="2743200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14F1FB-0FDB-4577-8F26-7A004A898CBD}"/>
                </a:ext>
              </a:extLst>
            </p:cNvPr>
            <p:cNvSpPr txBox="1"/>
            <p:nvPr/>
          </p:nvSpPr>
          <p:spPr>
            <a:xfrm>
              <a:off x="1066800" y="1828800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9F8C975-C04A-402D-92AC-32FDFBA892BD}"/>
              </a:ext>
            </a:extLst>
          </p:cNvPr>
          <p:cNvGrpSpPr/>
          <p:nvPr/>
        </p:nvGrpSpPr>
        <p:grpSpPr>
          <a:xfrm>
            <a:off x="3429002" y="4154998"/>
            <a:ext cx="2514600" cy="2514600"/>
            <a:chOff x="3429002" y="4154998"/>
            <a:chExt cx="2514600" cy="2514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2BB2453-E464-4F14-98C6-F0F5C9355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2" y="4154998"/>
              <a:ext cx="2514600" cy="2514600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D7A639A-67E6-4D53-AA35-5A0B4DE4529F}"/>
                </a:ext>
              </a:extLst>
            </p:cNvPr>
            <p:cNvSpPr/>
            <p:nvPr/>
          </p:nvSpPr>
          <p:spPr>
            <a:xfrm>
              <a:off x="4229100" y="4452639"/>
              <a:ext cx="685800" cy="6858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65BCD38-688B-412C-90AF-A1E2DED0ACFF}"/>
                </a:ext>
              </a:extLst>
            </p:cNvPr>
            <p:cNvSpPr/>
            <p:nvPr/>
          </p:nvSpPr>
          <p:spPr>
            <a:xfrm>
              <a:off x="4710442" y="5436080"/>
              <a:ext cx="685800" cy="685800"/>
            </a:xfrm>
            <a:prstGeom prst="ellipse">
              <a:avLst/>
            </a:prstGeom>
            <a:solidFill>
              <a:srgbClr val="92D050">
                <a:alpha val="2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4571F4-7333-4F9B-92C9-FB93EDEA804F}"/>
              </a:ext>
            </a:extLst>
          </p:cNvPr>
          <p:cNvGrpSpPr/>
          <p:nvPr/>
        </p:nvGrpSpPr>
        <p:grpSpPr>
          <a:xfrm>
            <a:off x="3238854" y="1209627"/>
            <a:ext cx="2933346" cy="2859307"/>
            <a:chOff x="4648200" y="1704280"/>
            <a:chExt cx="3657600" cy="4136994"/>
          </a:xfrm>
        </p:grpSpPr>
        <p:pic>
          <p:nvPicPr>
            <p:cNvPr id="17" name="Picture 3" descr="C:\Dropbox\Documents\Presentations\SORA-TABA\fig\mathscore-data-ellipses.png">
              <a:extLst>
                <a:ext uri="{FF2B5EF4-FFF2-40B4-BE49-F238E27FC236}">
                  <a16:creationId xmlns:a16="http://schemas.microsoft.com/office/drawing/2014/main" id="{86EA1D4D-1434-40D5-BA49-48A1CF5064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2183674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86D0DA-696C-4575-8B24-8D3AD672C756}"/>
                </a:ext>
              </a:extLst>
            </p:cNvPr>
            <p:cNvSpPr txBox="1"/>
            <p:nvPr/>
          </p:nvSpPr>
          <p:spPr>
            <a:xfrm>
              <a:off x="5181600" y="1704280"/>
              <a:ext cx="2209800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BD88FAC-A4F3-49DD-9376-70C021A46E5B}"/>
              </a:ext>
            </a:extLst>
          </p:cNvPr>
          <p:cNvGrpSpPr/>
          <p:nvPr/>
        </p:nvGrpSpPr>
        <p:grpSpPr>
          <a:xfrm>
            <a:off x="6553200" y="1267468"/>
            <a:ext cx="2667000" cy="2624554"/>
            <a:chOff x="6553200" y="1267468"/>
            <a:chExt cx="2667000" cy="262455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F95EC1A-1EF7-47C9-A999-3CE6523E1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0" y="1606022"/>
              <a:ext cx="2286000" cy="2286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8F56B6-A18D-472A-A313-8966523B28E5}"/>
                </a:ext>
              </a:extLst>
            </p:cNvPr>
            <p:cNvSpPr txBox="1"/>
            <p:nvPr/>
          </p:nvSpPr>
          <p:spPr>
            <a:xfrm>
              <a:off x="6618638" y="1267468"/>
              <a:ext cx="26015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SSP</a:t>
              </a:r>
              <a:r>
                <a:rPr lang="en-US" sz="1600" baseline="-25000" dirty="0"/>
                <a:t>E</a:t>
              </a:r>
              <a:r>
                <a:rPr lang="en-US" sz="1600" dirty="0"/>
                <a:t> = pooled w/in group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DBBDC40-17F1-4528-8EBE-311EFF4D072E}"/>
              </a:ext>
            </a:extLst>
          </p:cNvPr>
          <p:cNvSpPr txBox="1"/>
          <p:nvPr/>
        </p:nvSpPr>
        <p:spPr>
          <a:xfrm>
            <a:off x="1936721" y="4568008"/>
            <a:ext cx="1682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SSP</a:t>
            </a:r>
            <a:r>
              <a:rPr lang="en-US" sz="1600" baseline="-25000" dirty="0"/>
              <a:t>H</a:t>
            </a:r>
            <a:r>
              <a:rPr lang="en-US" sz="1600" dirty="0"/>
              <a:t> = var of group means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A03BE5-3297-4508-92AC-F4F0111C4467}"/>
              </a:ext>
            </a:extLst>
          </p:cNvPr>
          <p:cNvGrpSpPr/>
          <p:nvPr/>
        </p:nvGrpSpPr>
        <p:grpSpPr>
          <a:xfrm>
            <a:off x="6313842" y="3994678"/>
            <a:ext cx="2514600" cy="2514600"/>
            <a:chOff x="6313842" y="3994678"/>
            <a:chExt cx="2514600" cy="2514600"/>
          </a:xfrm>
        </p:grpSpPr>
        <p:pic>
          <p:nvPicPr>
            <p:cNvPr id="15" name="Picture 14" descr="Chart&#10;&#10;Description automatically generated">
              <a:extLst>
                <a:ext uri="{FF2B5EF4-FFF2-40B4-BE49-F238E27FC236}">
                  <a16:creationId xmlns:a16="http://schemas.microsoft.com/office/drawing/2014/main" id="{F56945A9-06C1-4544-82E4-9A67CF6CE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3842" y="3994678"/>
              <a:ext cx="2514600" cy="2514600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72143AF-2E28-4C9D-B439-07D29752DDBC}"/>
                </a:ext>
              </a:extLst>
            </p:cNvPr>
            <p:cNvSpPr/>
            <p:nvPr/>
          </p:nvSpPr>
          <p:spPr>
            <a:xfrm>
              <a:off x="6961196" y="4135833"/>
              <a:ext cx="838200" cy="86434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D3D1476-1153-48EC-A7C5-0E717A3921EE}"/>
                </a:ext>
              </a:extLst>
            </p:cNvPr>
            <p:cNvSpPr/>
            <p:nvPr/>
          </p:nvSpPr>
          <p:spPr>
            <a:xfrm>
              <a:off x="7645484" y="5181157"/>
              <a:ext cx="838200" cy="818750"/>
            </a:xfrm>
            <a:prstGeom prst="ellipse">
              <a:avLst/>
            </a:prstGeom>
            <a:solidFill>
              <a:srgbClr val="92D050">
                <a:alpha val="2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435301D-DFE8-4BE3-8239-5E3B939779D8}"/>
              </a:ext>
            </a:extLst>
          </p:cNvPr>
          <p:cNvCxnSpPr/>
          <p:nvPr/>
        </p:nvCxnSpPr>
        <p:spPr>
          <a:xfrm>
            <a:off x="2819400" y="1884379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ACD9F8-3BF1-4AE0-954C-3ADAA85FAC5D}"/>
              </a:ext>
            </a:extLst>
          </p:cNvPr>
          <p:cNvCxnSpPr/>
          <p:nvPr/>
        </p:nvCxnSpPr>
        <p:spPr>
          <a:xfrm>
            <a:off x="4038600" y="3429000"/>
            <a:ext cx="0" cy="12192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E0F993-0FC4-4513-8F17-F46C82C2EE87}"/>
              </a:ext>
            </a:extLst>
          </p:cNvPr>
          <p:cNvCxnSpPr/>
          <p:nvPr/>
        </p:nvCxnSpPr>
        <p:spPr>
          <a:xfrm>
            <a:off x="5867400" y="2057400"/>
            <a:ext cx="13716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7C7FD24-68AD-4FA5-A632-1AA89AFF7D47}"/>
              </a:ext>
            </a:extLst>
          </p:cNvPr>
          <p:cNvCxnSpPr/>
          <p:nvPr/>
        </p:nvCxnSpPr>
        <p:spPr>
          <a:xfrm>
            <a:off x="5194536" y="4456223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B57684-DFF9-4AE4-BE08-B477D7CCE232}"/>
              </a:ext>
            </a:extLst>
          </p:cNvPr>
          <p:cNvCxnSpPr/>
          <p:nvPr/>
        </p:nvCxnSpPr>
        <p:spPr>
          <a:xfrm>
            <a:off x="6961196" y="2987040"/>
            <a:ext cx="0" cy="12192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69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398C-7661-4816-9159-D95E201DE71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GLM: the design matrix (X)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3581400"/>
          </a:xfrm>
        </p:spPr>
        <p:txBody>
          <a:bodyPr/>
          <a:lstStyle/>
          <a:p>
            <a:r>
              <a:rPr lang="en-US" altLang="en-US" sz="2800" dirty="0"/>
              <a:t>In the full GLM, the design matrix (</a:t>
            </a:r>
            <a:r>
              <a:rPr lang="en-US" altLang="en-US" sz="2800" b="1" dirty="0"/>
              <a:t>X</a:t>
            </a:r>
            <a:r>
              <a:rPr lang="en-US" altLang="en-US" sz="2800" dirty="0"/>
              <a:t>) may consist of:</a:t>
            </a:r>
          </a:p>
          <a:p>
            <a:pPr lvl="1"/>
            <a:r>
              <a:rPr lang="en-US" altLang="en-US" sz="1800" dirty="0"/>
              <a:t>A constant, </a:t>
            </a:r>
            <a:r>
              <a:rPr lang="en-US" altLang="en-US" sz="1800" b="1" dirty="0"/>
              <a:t>1</a:t>
            </a:r>
            <a:r>
              <a:rPr lang="en-US" altLang="en-US" sz="1800" dirty="0"/>
              <a:t>, for the intercept (usually implicit)</a:t>
            </a:r>
          </a:p>
          <a:p>
            <a:pPr lvl="1"/>
            <a:r>
              <a:rPr lang="en-US" altLang="en-US" sz="1800" dirty="0"/>
              <a:t>Quantitative regressors: age, income, education</a:t>
            </a:r>
          </a:p>
          <a:p>
            <a:pPr lvl="1"/>
            <a:r>
              <a:rPr lang="en-US" altLang="en-US" sz="1800" dirty="0"/>
              <a:t>Transformed regressors: </a:t>
            </a:r>
            <a:r>
              <a:rPr lang="en-US" altLang="en-US" sz="1800" dirty="0">
                <a:cs typeface="Arial" charset="0"/>
              </a:rPr>
              <a:t>√age, log(income)</a:t>
            </a:r>
          </a:p>
          <a:p>
            <a:pPr lvl="1"/>
            <a:r>
              <a:rPr lang="en-US" altLang="en-US" sz="1800" dirty="0">
                <a:cs typeface="Arial" charset="0"/>
              </a:rPr>
              <a:t>Polynomial terms: age</a:t>
            </a:r>
            <a:r>
              <a:rPr lang="en-US" altLang="en-US" sz="1800" baseline="30000" dirty="0">
                <a:cs typeface="Arial" charset="0"/>
              </a:rPr>
              <a:t>2</a:t>
            </a:r>
            <a:r>
              <a:rPr lang="en-US" altLang="en-US" sz="1800" dirty="0">
                <a:cs typeface="Arial" charset="0"/>
              </a:rPr>
              <a:t>, age</a:t>
            </a:r>
            <a:r>
              <a:rPr lang="en-US" altLang="en-US" sz="1800" baseline="30000" dirty="0">
                <a:cs typeface="Arial" charset="0"/>
              </a:rPr>
              <a:t>3</a:t>
            </a:r>
            <a:r>
              <a:rPr lang="en-US" altLang="en-US" sz="1800" dirty="0">
                <a:cs typeface="Arial" charset="0"/>
              </a:rPr>
              <a:t>, …</a:t>
            </a:r>
          </a:p>
          <a:p>
            <a:pPr lvl="1"/>
            <a:r>
              <a:rPr lang="en-US" altLang="en-US" sz="1800" dirty="0">
                <a:cs typeface="Arial" charset="0"/>
              </a:rPr>
              <a:t>Categorical predictors (“factors”, class variables): treatment (control, drug A, drug B), sex</a:t>
            </a:r>
          </a:p>
          <a:p>
            <a:pPr lvl="1"/>
            <a:r>
              <a:rPr lang="en-US" altLang="en-US" sz="1800" dirty="0">
                <a:cs typeface="Arial" charset="0"/>
              </a:rPr>
              <a:t>Interactions: treatment * sex, age * sex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4909048"/>
            <a:ext cx="7848600" cy="107721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income + education                 </a:t>
            </a:r>
            <a:r>
              <a:rPr lang="en-US" sz="1600" dirty="0">
                <a:solidFill>
                  <a:srgbClr val="00B050"/>
                </a:solidFill>
                <a:latin typeface="Lucida Console" pitchFamily="49" charset="0"/>
              </a:rPr>
              <a:t># 2 main effects</a:t>
            </a:r>
          </a:p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income * education                 </a:t>
            </a:r>
            <a:r>
              <a:rPr lang="en-US" sz="1600" dirty="0">
                <a:solidFill>
                  <a:srgbClr val="00B050"/>
                </a:solidFill>
                <a:latin typeface="Lucida Console" pitchFamily="49" charset="0"/>
              </a:rPr>
              <a:t>#  + interaction</a:t>
            </a:r>
          </a:p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income + education + women + type  </a:t>
            </a:r>
            <a:r>
              <a:rPr lang="en-US" sz="1600" dirty="0">
                <a:solidFill>
                  <a:srgbClr val="00B050"/>
                </a:solidFill>
                <a:latin typeface="Lucida Console" pitchFamily="49" charset="0"/>
              </a:rPr>
              <a:t># 4 main effects</a:t>
            </a:r>
            <a:endParaRPr lang="en-US" sz="1600" b="1" dirty="0">
              <a:solidFill>
                <a:srgbClr val="00B050"/>
              </a:solidFill>
              <a:latin typeface="Lucida Console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education + poly(women, 2) + log(income)*type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811822" y="4158750"/>
            <a:ext cx="429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formulae in R define y ~ X:</a:t>
            </a:r>
          </a:p>
        </p:txBody>
      </p:sp>
    </p:spTree>
    <p:extLst>
      <p:ext uri="{BB962C8B-B14F-4D97-AF65-F5344CB8AC3E}">
        <p14:creationId xmlns:p14="http://schemas.microsoft.com/office/powerpoint/2010/main" val="30749239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740DAF-7AAB-47E9-9391-141F8E2C5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50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F116263-0BC6-4E9F-99D6-BAD007770B69}"/>
              </a:ext>
            </a:extLst>
          </p:cNvPr>
          <p:cNvGrpSpPr/>
          <p:nvPr/>
        </p:nvGrpSpPr>
        <p:grpSpPr>
          <a:xfrm>
            <a:off x="95252" y="92868"/>
            <a:ext cx="3663948" cy="3713322"/>
            <a:chOff x="1628777" y="92868"/>
            <a:chExt cx="3663948" cy="3713322"/>
          </a:xfrm>
        </p:grpSpPr>
        <p:graphicFrame>
          <p:nvGraphicFramePr>
            <p:cNvPr id="19" name="Object 18">
              <a:extLst>
                <a:ext uri="{FF2B5EF4-FFF2-40B4-BE49-F238E27FC236}">
                  <a16:creationId xmlns:a16="http://schemas.microsoft.com/office/drawing/2014/main" id="{C317DBD2-2837-4BEC-9755-EC60947F751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3158998"/>
                </p:ext>
              </p:extLst>
            </p:nvPr>
          </p:nvGraphicFramePr>
          <p:xfrm>
            <a:off x="4648199" y="92868"/>
            <a:ext cx="629424" cy="7867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71" name="Equation" r:id="rId3" imgW="203040" imgH="253800" progId="Equation.DSMT4">
                    <p:embed/>
                  </p:oleObj>
                </mc:Choice>
                <mc:Fallback>
                  <p:oleObj name="Equation" r:id="rId3" imgW="20304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648199" y="92868"/>
                          <a:ext cx="629424" cy="7867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5F13B9A-72E2-48E0-AACE-547F1F753B9E}"/>
                </a:ext>
              </a:extLst>
            </p:cNvPr>
            <p:cNvGrpSpPr/>
            <p:nvPr/>
          </p:nvGrpSpPr>
          <p:grpSpPr>
            <a:xfrm>
              <a:off x="1628777" y="310634"/>
              <a:ext cx="3663948" cy="3495556"/>
              <a:chOff x="1628777" y="310634"/>
              <a:chExt cx="3663948" cy="3495556"/>
            </a:xfrm>
          </p:grpSpPr>
          <p:sp>
            <p:nvSpPr>
              <p:cNvPr id="4" name="Plus Sign 3">
                <a:extLst>
                  <a:ext uri="{FF2B5EF4-FFF2-40B4-BE49-F238E27FC236}">
                    <a16:creationId xmlns:a16="http://schemas.microsoft.com/office/drawing/2014/main" id="{B4AFF95D-FB03-4A9B-9AE6-0F65400267E2}"/>
                  </a:ext>
                </a:extLst>
              </p:cNvPr>
              <p:cNvSpPr/>
              <p:nvPr/>
            </p:nvSpPr>
            <p:spPr>
              <a:xfrm>
                <a:off x="3505200" y="2971800"/>
                <a:ext cx="457200" cy="457200"/>
              </a:xfrm>
              <a:prstGeom prst="mathPlus">
                <a:avLst/>
              </a:prstGeom>
              <a:solidFill>
                <a:srgbClr val="FFC000">
                  <a:alpha val="30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Plus Sign 4">
                <a:extLst>
                  <a:ext uri="{FF2B5EF4-FFF2-40B4-BE49-F238E27FC236}">
                    <a16:creationId xmlns:a16="http://schemas.microsoft.com/office/drawing/2014/main" id="{BE537FFF-0157-4864-B9F5-5FBC4D3910B8}"/>
                  </a:ext>
                </a:extLst>
              </p:cNvPr>
              <p:cNvSpPr/>
              <p:nvPr/>
            </p:nvSpPr>
            <p:spPr>
              <a:xfrm>
                <a:off x="2286000" y="1447800"/>
                <a:ext cx="381000" cy="381000"/>
              </a:xfrm>
              <a:prstGeom prst="mathPlus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B5A7E7A7-9754-42E5-94F5-598D10E302D7}"/>
                  </a:ext>
                </a:extLst>
              </p:cNvPr>
              <p:cNvSpPr/>
              <p:nvPr/>
            </p:nvSpPr>
            <p:spPr>
              <a:xfrm>
                <a:off x="4495800" y="438150"/>
                <a:ext cx="152400" cy="152400"/>
              </a:xfrm>
              <a:prstGeom prst="flowChartConnector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B7C4B0D9-E76E-4408-970A-09C996A909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1752600"/>
                <a:ext cx="1143000" cy="1447800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1EC1D644-1C42-45F1-8469-DAF260D07C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6500" y="590550"/>
                <a:ext cx="2019300" cy="1047750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68FC0C9-FECF-4D26-B1FB-E464AF90AA45}"/>
                  </a:ext>
                </a:extLst>
              </p:cNvPr>
              <p:cNvCxnSpPr>
                <a:cxnSpLocks/>
                <a:endCxn id="6" idx="4"/>
              </p:cNvCxnSpPr>
              <p:nvPr/>
            </p:nvCxnSpPr>
            <p:spPr>
              <a:xfrm flipV="1">
                <a:off x="3733800" y="590550"/>
                <a:ext cx="838200" cy="2609850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8" name="Object 17">
                <a:extLst>
                  <a:ext uri="{FF2B5EF4-FFF2-40B4-BE49-F238E27FC236}">
                    <a16:creationId xmlns:a16="http://schemas.microsoft.com/office/drawing/2014/main" id="{21873475-797E-4866-B699-6902149F9A8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94880962"/>
                  </p:ext>
                </p:extLst>
              </p:nvPr>
            </p:nvGraphicFramePr>
            <p:xfrm>
              <a:off x="3733800" y="3097530"/>
              <a:ext cx="590364" cy="7086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772" name="Equation" r:id="rId5" imgW="190440" imgH="228600" progId="Equation.DSMT4">
                      <p:embed/>
                    </p:oleObj>
                  </mc:Choice>
                  <mc:Fallback>
                    <p:oleObj name="Equation" r:id="rId5" imgW="19044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733800" y="3097530"/>
                            <a:ext cx="590364" cy="7086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19">
                <a:extLst>
                  <a:ext uri="{FF2B5EF4-FFF2-40B4-BE49-F238E27FC236}">
                    <a16:creationId xmlns:a16="http://schemas.microsoft.com/office/drawing/2014/main" id="{8ABC9730-BEBD-4F84-B42F-E245EA50E9F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94144996"/>
                  </p:ext>
                </p:extLst>
              </p:nvPr>
            </p:nvGraphicFramePr>
            <p:xfrm>
              <a:off x="1628777" y="1247276"/>
              <a:ext cx="747720" cy="7867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773" name="Equation" r:id="rId7" imgW="241200" imgH="253800" progId="Equation.DSMT4">
                      <p:embed/>
                    </p:oleObj>
                  </mc:Choice>
                  <mc:Fallback>
                    <p:oleObj name="Equation" r:id="rId7" imgW="241200" imgH="2538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628777" y="1247276"/>
                            <a:ext cx="747720" cy="78678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539ABDA-5704-4138-91CB-AD5D1764ED57}"/>
                  </a:ext>
                </a:extLst>
              </p:cNvPr>
              <p:cNvGrpSpPr/>
              <p:nvPr/>
            </p:nvGrpSpPr>
            <p:grpSpPr>
              <a:xfrm>
                <a:off x="4114800" y="1548884"/>
                <a:ext cx="1177925" cy="686316"/>
                <a:chOff x="4114800" y="1548884"/>
                <a:chExt cx="1177925" cy="686316"/>
              </a:xfrm>
            </p:grpSpPr>
            <p:graphicFrame>
              <p:nvGraphicFramePr>
                <p:cNvPr id="11" name="Object 10">
                  <a:extLst>
                    <a:ext uri="{FF2B5EF4-FFF2-40B4-BE49-F238E27FC236}">
                      <a16:creationId xmlns:a16="http://schemas.microsoft.com/office/drawing/2014/main" id="{66EEE224-3339-41B4-956C-988588D3A70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38306886"/>
                    </p:ext>
                  </p:extLst>
                </p:nvPr>
              </p:nvGraphicFramePr>
              <p:xfrm>
                <a:off x="4191000" y="1790700"/>
                <a:ext cx="1101725" cy="4445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774" name="Equation" r:id="rId9" imgW="596880" imgH="241200" progId="Equation.DSMT4">
                        <p:embed/>
                      </p:oleObj>
                    </mc:Choice>
                    <mc:Fallback>
                      <p:oleObj name="Equation" r:id="rId9" imgW="596880" imgH="241200" progId="Equation.DSMT4">
                        <p:embed/>
                        <p:pic>
                          <p:nvPicPr>
                            <p:cNvPr id="7" name="Object 6">
                              <a:extLst>
                                <a:ext uri="{FF2B5EF4-FFF2-40B4-BE49-F238E27FC236}">
                                  <a16:creationId xmlns:a16="http://schemas.microsoft.com/office/drawing/2014/main" id="{F8681750-39B6-42B1-80B8-725FF444A0E1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191000" y="1790700"/>
                              <a:ext cx="1101725" cy="4445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5BF8233-D711-45CA-B9DD-3E5957CD8CD7}"/>
                    </a:ext>
                  </a:extLst>
                </p:cNvPr>
                <p:cNvSpPr txBox="1"/>
                <p:nvPr/>
              </p:nvSpPr>
              <p:spPr>
                <a:xfrm>
                  <a:off x="4114800" y="1548884"/>
                  <a:ext cx="1143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Total</a:t>
                  </a: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DEEA854-1F6D-4EA0-944B-2700C3E200E0}"/>
                  </a:ext>
                </a:extLst>
              </p:cNvPr>
              <p:cNvGrpSpPr/>
              <p:nvPr/>
            </p:nvGrpSpPr>
            <p:grpSpPr>
              <a:xfrm>
                <a:off x="1790700" y="2336265"/>
                <a:ext cx="1524000" cy="793769"/>
                <a:chOff x="1790700" y="2336265"/>
                <a:chExt cx="1524000" cy="793769"/>
              </a:xfrm>
            </p:grpSpPr>
            <p:graphicFrame>
              <p:nvGraphicFramePr>
                <p:cNvPr id="21" name="Object 20">
                  <a:extLst>
                    <a:ext uri="{FF2B5EF4-FFF2-40B4-BE49-F238E27FC236}">
                      <a16:creationId xmlns:a16="http://schemas.microsoft.com/office/drawing/2014/main" id="{81918499-4F8C-4AFA-AE24-045C207824E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35366462"/>
                    </p:ext>
                  </p:extLst>
                </p:nvPr>
              </p:nvGraphicFramePr>
              <p:xfrm>
                <a:off x="1960562" y="2336265"/>
                <a:ext cx="1203325" cy="4667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775" name="Equation" r:id="rId11" imgW="622080" imgH="241200" progId="Equation.DSMT4">
                        <p:embed/>
                      </p:oleObj>
                    </mc:Choice>
                    <mc:Fallback>
                      <p:oleObj name="Equation" r:id="rId11" imgW="622080" imgH="241200" progId="Equation.DSMT4">
                        <p:embed/>
                        <p:pic>
                          <p:nvPicPr>
                            <p:cNvPr id="8" name="Object 7">
                              <a:extLst>
                                <a:ext uri="{FF2B5EF4-FFF2-40B4-BE49-F238E27FC236}">
                                  <a16:creationId xmlns:a16="http://schemas.microsoft.com/office/drawing/2014/main" id="{EF554BC5-C6F6-4751-8418-73AA380DE452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960562" y="2336265"/>
                              <a:ext cx="1203325" cy="4667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C7C957D-3C37-4623-B8C7-237F08A691FF}"/>
                    </a:ext>
                  </a:extLst>
                </p:cNvPr>
                <p:cNvSpPr txBox="1"/>
                <p:nvPr/>
              </p:nvSpPr>
              <p:spPr>
                <a:xfrm>
                  <a:off x="1790700" y="2760702"/>
                  <a:ext cx="1524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Between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31A81C9-039A-48D7-B213-93AA426DDB37}"/>
                  </a:ext>
                </a:extLst>
              </p:cNvPr>
              <p:cNvGrpSpPr/>
              <p:nvPr/>
            </p:nvGrpSpPr>
            <p:grpSpPr>
              <a:xfrm>
                <a:off x="2586434" y="310634"/>
                <a:ext cx="1179512" cy="760929"/>
                <a:chOff x="2586434" y="310634"/>
                <a:chExt cx="1179512" cy="760929"/>
              </a:xfrm>
            </p:grpSpPr>
            <p:graphicFrame>
              <p:nvGraphicFramePr>
                <p:cNvPr id="22" name="Object 21">
                  <a:extLst>
                    <a:ext uri="{FF2B5EF4-FFF2-40B4-BE49-F238E27FC236}">
                      <a16:creationId xmlns:a16="http://schemas.microsoft.com/office/drawing/2014/main" id="{7A13CA42-ED19-494D-9D97-677B4E6708C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26296524"/>
                    </p:ext>
                  </p:extLst>
                </p:nvPr>
              </p:nvGraphicFramePr>
              <p:xfrm>
                <a:off x="2586434" y="604838"/>
                <a:ext cx="1179512" cy="4667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776" name="Equation" r:id="rId13" imgW="609480" imgH="241200" progId="Equation.DSMT4">
                        <p:embed/>
                      </p:oleObj>
                    </mc:Choice>
                    <mc:Fallback>
                      <p:oleObj name="Equation" r:id="rId13" imgW="609480" imgH="241200" progId="Equation.DSMT4">
                        <p:embed/>
                        <p:pic>
                          <p:nvPicPr>
                            <p:cNvPr id="9" name="Object 8">
                              <a:extLst>
                                <a:ext uri="{FF2B5EF4-FFF2-40B4-BE49-F238E27FC236}">
                                  <a16:creationId xmlns:a16="http://schemas.microsoft.com/office/drawing/2014/main" id="{7C8A0FC3-330F-4FA3-B872-CCAD0431720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586434" y="604838"/>
                              <a:ext cx="1179512" cy="4667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7D5C75B-E266-4D0C-84BD-3280437D1C8D}"/>
                    </a:ext>
                  </a:extLst>
                </p:cNvPr>
                <p:cNvSpPr txBox="1"/>
                <p:nvPr/>
              </p:nvSpPr>
              <p:spPr>
                <a:xfrm>
                  <a:off x="2604690" y="310634"/>
                  <a:ext cx="1143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Within</a:t>
                  </a:r>
                </a:p>
              </p:txBody>
            </p:sp>
          </p:grp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471B65-4699-44C2-839A-51DE8B0731E4}"/>
              </a:ext>
            </a:extLst>
          </p:cNvPr>
          <p:cNvGrpSpPr/>
          <p:nvPr/>
        </p:nvGrpSpPr>
        <p:grpSpPr>
          <a:xfrm>
            <a:off x="4800600" y="2802990"/>
            <a:ext cx="2271105" cy="2286000"/>
            <a:chOff x="4724409" y="2743200"/>
            <a:chExt cx="2271105" cy="2286000"/>
          </a:xfrm>
        </p:grpSpPr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4775E389-FEC7-4118-8B0A-B4708FB9AA3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4788012"/>
                </p:ext>
              </p:extLst>
            </p:nvPr>
          </p:nvGraphicFramePr>
          <p:xfrm>
            <a:off x="6576067" y="2759594"/>
            <a:ext cx="385994" cy="480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77" name="Equation" r:id="rId15" imgW="203040" imgH="253800" progId="Equation.DSMT4">
                    <p:embed/>
                  </p:oleObj>
                </mc:Choice>
                <mc:Fallback>
                  <p:oleObj name="Equation" r:id="rId15" imgW="203040" imgH="253800" progId="Equation.DSMT4">
                    <p:embed/>
                    <p:pic>
                      <p:nvPicPr>
                        <p:cNvPr id="19" name="Object 18">
                          <a:extLst>
                            <a:ext uri="{FF2B5EF4-FFF2-40B4-BE49-F238E27FC236}">
                              <a16:creationId xmlns:a16="http://schemas.microsoft.com/office/drawing/2014/main" id="{C317DBD2-2837-4BEC-9755-EC60947F751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576067" y="2759594"/>
                          <a:ext cx="385994" cy="480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Plus Sign 34">
              <a:extLst>
                <a:ext uri="{FF2B5EF4-FFF2-40B4-BE49-F238E27FC236}">
                  <a16:creationId xmlns:a16="http://schemas.microsoft.com/office/drawing/2014/main" id="{616B1FC9-608F-4169-A0DB-0EF96EAC2543}"/>
                </a:ext>
              </a:extLst>
            </p:cNvPr>
            <p:cNvSpPr/>
            <p:nvPr/>
          </p:nvSpPr>
          <p:spPr>
            <a:xfrm>
              <a:off x="5875124" y="4519215"/>
              <a:ext cx="280378" cy="279444"/>
            </a:xfrm>
            <a:prstGeom prst="mathPlus">
              <a:avLst/>
            </a:prstGeom>
            <a:solidFill>
              <a:srgbClr val="FFC000">
                <a:alpha val="3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Plus Sign 35">
              <a:extLst>
                <a:ext uri="{FF2B5EF4-FFF2-40B4-BE49-F238E27FC236}">
                  <a16:creationId xmlns:a16="http://schemas.microsoft.com/office/drawing/2014/main" id="{197CACBA-1EE3-4BD6-9C79-F5DFBD4C4E74}"/>
                </a:ext>
              </a:extLst>
            </p:cNvPr>
            <p:cNvSpPr/>
            <p:nvPr/>
          </p:nvSpPr>
          <p:spPr>
            <a:xfrm>
              <a:off x="5127451" y="3587737"/>
              <a:ext cx="233648" cy="232870"/>
            </a:xfrm>
            <a:prstGeom prst="mathPlus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0CF0E4BB-8965-4E63-A636-11C8FE705091}"/>
                </a:ext>
              </a:extLst>
            </p:cNvPr>
            <p:cNvSpPr/>
            <p:nvPr/>
          </p:nvSpPr>
          <p:spPr>
            <a:xfrm>
              <a:off x="6482609" y="2970632"/>
              <a:ext cx="93459" cy="93148"/>
            </a:xfrm>
            <a:prstGeom prst="flowChartConnector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2CBC3FB-DF55-47BA-A44E-423383B1BB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4369" y="3774033"/>
              <a:ext cx="700944" cy="884905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6CCF38D-6DFA-4FF2-B618-11F976203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4275" y="3063780"/>
              <a:ext cx="1238334" cy="640392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F1945D8-893E-415D-8C74-73B1B6D388C3}"/>
                </a:ext>
              </a:extLst>
            </p:cNvPr>
            <p:cNvCxnSpPr>
              <a:cxnSpLocks/>
              <a:endCxn id="37" idx="4"/>
            </p:cNvCxnSpPr>
            <p:nvPr/>
          </p:nvCxnSpPr>
          <p:spPr>
            <a:xfrm flipV="1">
              <a:off x="6015313" y="3063780"/>
              <a:ext cx="514026" cy="1595157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1" name="Object 40">
              <a:extLst>
                <a:ext uri="{FF2B5EF4-FFF2-40B4-BE49-F238E27FC236}">
                  <a16:creationId xmlns:a16="http://schemas.microsoft.com/office/drawing/2014/main" id="{65FA0642-9A68-426F-8630-090DB88A807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4524888"/>
                </p:ext>
              </p:extLst>
            </p:nvPr>
          </p:nvGraphicFramePr>
          <p:xfrm>
            <a:off x="6015313" y="4596062"/>
            <a:ext cx="362040" cy="43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78" name="Equation" r:id="rId16" imgW="190440" imgH="228600" progId="Equation.DSMT4">
                    <p:embed/>
                  </p:oleObj>
                </mc:Choice>
                <mc:Fallback>
                  <p:oleObj name="Equation" r:id="rId16" imgW="190440" imgH="228600" progId="Equation.DSMT4">
                    <p:embed/>
                    <p:pic>
                      <p:nvPicPr>
                        <p:cNvPr id="18" name="Object 17">
                          <a:extLst>
                            <a:ext uri="{FF2B5EF4-FFF2-40B4-BE49-F238E27FC236}">
                              <a16:creationId xmlns:a16="http://schemas.microsoft.com/office/drawing/2014/main" id="{21873475-797E-4866-B699-6902149F9A8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15313" y="4596062"/>
                          <a:ext cx="362040" cy="4331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1">
              <a:extLst>
                <a:ext uri="{FF2B5EF4-FFF2-40B4-BE49-F238E27FC236}">
                  <a16:creationId xmlns:a16="http://schemas.microsoft.com/office/drawing/2014/main" id="{F9AFC77A-018B-4253-A9E4-7E1303AA160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33704"/>
                </p:ext>
              </p:extLst>
            </p:nvPr>
          </p:nvGraphicFramePr>
          <p:xfrm>
            <a:off x="4724409" y="3465175"/>
            <a:ext cx="458539" cy="480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79" name="Equation" r:id="rId17" imgW="241200" imgH="253800" progId="Equation.DSMT4">
                    <p:embed/>
                  </p:oleObj>
                </mc:Choice>
                <mc:Fallback>
                  <p:oleObj name="Equation" r:id="rId17" imgW="241200" imgH="253800" progId="Equation.DSMT4">
                    <p:embed/>
                    <p:pic>
                      <p:nvPicPr>
                        <p:cNvPr id="20" name="Object 19">
                          <a:extLst>
                            <a:ext uri="{FF2B5EF4-FFF2-40B4-BE49-F238E27FC236}">
                              <a16:creationId xmlns:a16="http://schemas.microsoft.com/office/drawing/2014/main" id="{8ABC9730-BEBD-4F84-B42F-E245EA50E9F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724409" y="3465175"/>
                          <a:ext cx="458539" cy="480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C1FD0AA-8DFC-44B0-B5F6-10EA45088A1C}"/>
                </a:ext>
              </a:extLst>
            </p:cNvPr>
            <p:cNvGrpSpPr/>
            <p:nvPr/>
          </p:nvGrpSpPr>
          <p:grpSpPr>
            <a:xfrm>
              <a:off x="6294570" y="3578151"/>
              <a:ext cx="700944" cy="490850"/>
              <a:chOff x="4189173" y="1432116"/>
              <a:chExt cx="1143000" cy="803084"/>
            </a:xfrm>
          </p:grpSpPr>
          <p:graphicFrame>
            <p:nvGraphicFramePr>
              <p:cNvPr id="50" name="Object 49">
                <a:extLst>
                  <a:ext uri="{FF2B5EF4-FFF2-40B4-BE49-F238E27FC236}">
                    <a16:creationId xmlns:a16="http://schemas.microsoft.com/office/drawing/2014/main" id="{6D43C740-85D2-4128-A953-587EF68848D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12053167"/>
                  </p:ext>
                </p:extLst>
              </p:nvPr>
            </p:nvGraphicFramePr>
            <p:xfrm>
              <a:off x="4191000" y="1790700"/>
              <a:ext cx="1101725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780" name="Equation" r:id="rId18" imgW="596880" imgH="241200" progId="Equation.DSMT4">
                      <p:embed/>
                    </p:oleObj>
                  </mc:Choice>
                  <mc:Fallback>
                    <p:oleObj name="Equation" r:id="rId18" imgW="596880" imgH="241200" progId="Equation.DSMT4">
                      <p:embed/>
                      <p:pic>
                        <p:nvPicPr>
                          <p:cNvPr id="11" name="Object 10">
                            <a:extLst>
                              <a:ext uri="{FF2B5EF4-FFF2-40B4-BE49-F238E27FC236}">
                                <a16:creationId xmlns:a16="http://schemas.microsoft.com/office/drawing/2014/main" id="{66EEE224-3339-41B4-956C-988588D3A70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191000" y="1790700"/>
                            <a:ext cx="1101725" cy="4445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59775D2-78C0-499B-82F1-221F7C587F80}"/>
                  </a:ext>
                </a:extLst>
              </p:cNvPr>
              <p:cNvSpPr txBox="1"/>
              <p:nvPr/>
            </p:nvSpPr>
            <p:spPr>
              <a:xfrm>
                <a:off x="4189173" y="1432116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Total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4C4C4F-4E66-4B44-BC8F-9206F4C0F06B}"/>
                </a:ext>
              </a:extLst>
            </p:cNvPr>
            <p:cNvGrpSpPr/>
            <p:nvPr/>
          </p:nvGrpSpPr>
          <p:grpSpPr>
            <a:xfrm>
              <a:off x="4769018" y="4130772"/>
              <a:ext cx="1033890" cy="605346"/>
              <a:chOff x="1701519" y="2336265"/>
              <a:chExt cx="1685922" cy="990412"/>
            </a:xfrm>
          </p:grpSpPr>
          <p:graphicFrame>
            <p:nvGraphicFramePr>
              <p:cNvPr id="48" name="Object 47">
                <a:extLst>
                  <a:ext uri="{FF2B5EF4-FFF2-40B4-BE49-F238E27FC236}">
                    <a16:creationId xmlns:a16="http://schemas.microsoft.com/office/drawing/2014/main" id="{9C3C4B87-E1B7-48D9-896C-393F5DDCA70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54176703"/>
                  </p:ext>
                </p:extLst>
              </p:nvPr>
            </p:nvGraphicFramePr>
            <p:xfrm>
              <a:off x="1960562" y="2336265"/>
              <a:ext cx="1203325" cy="466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781" name="Equation" r:id="rId19" imgW="622080" imgH="241200" progId="Equation.DSMT4">
                      <p:embed/>
                    </p:oleObj>
                  </mc:Choice>
                  <mc:Fallback>
                    <p:oleObj name="Equation" r:id="rId19" imgW="622080" imgH="241200" progId="Equation.DSMT4">
                      <p:embed/>
                      <p:pic>
                        <p:nvPicPr>
                          <p:cNvPr id="21" name="Object 20">
                            <a:extLst>
                              <a:ext uri="{FF2B5EF4-FFF2-40B4-BE49-F238E27FC236}">
                                <a16:creationId xmlns:a16="http://schemas.microsoft.com/office/drawing/2014/main" id="{81918499-4F8C-4AFA-AE24-045C207824E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960562" y="2336265"/>
                            <a:ext cx="1203325" cy="466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9089A6A-52D6-461F-B00C-0162467890F8}"/>
                  </a:ext>
                </a:extLst>
              </p:cNvPr>
              <p:cNvSpPr txBox="1"/>
              <p:nvPr/>
            </p:nvSpPr>
            <p:spPr>
              <a:xfrm>
                <a:off x="1701519" y="2760702"/>
                <a:ext cx="1685922" cy="565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Between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7E0ADB7-8AFE-42DE-80C8-47F824AA2856}"/>
                </a:ext>
              </a:extLst>
            </p:cNvPr>
            <p:cNvGrpSpPr/>
            <p:nvPr/>
          </p:nvGrpSpPr>
          <p:grpSpPr>
            <a:xfrm>
              <a:off x="5254171" y="2743200"/>
              <a:ext cx="826285" cy="614578"/>
              <a:chOff x="2492638" y="66046"/>
              <a:chExt cx="1347388" cy="1005517"/>
            </a:xfrm>
          </p:grpSpPr>
          <p:graphicFrame>
            <p:nvGraphicFramePr>
              <p:cNvPr id="46" name="Object 45">
                <a:extLst>
                  <a:ext uri="{FF2B5EF4-FFF2-40B4-BE49-F238E27FC236}">
                    <a16:creationId xmlns:a16="http://schemas.microsoft.com/office/drawing/2014/main" id="{22C4F47D-778F-46BF-A4B0-DCA9C6101A8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59354166"/>
                  </p:ext>
                </p:extLst>
              </p:nvPr>
            </p:nvGraphicFramePr>
            <p:xfrm>
              <a:off x="2586434" y="604838"/>
              <a:ext cx="1179512" cy="466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782" name="Equation" r:id="rId20" imgW="609480" imgH="241200" progId="Equation.DSMT4">
                      <p:embed/>
                    </p:oleObj>
                  </mc:Choice>
                  <mc:Fallback>
                    <p:oleObj name="Equation" r:id="rId20" imgW="609480" imgH="241200" progId="Equation.DSMT4">
                      <p:embed/>
                      <p:pic>
                        <p:nvPicPr>
                          <p:cNvPr id="22" name="Object 21">
                            <a:extLst>
                              <a:ext uri="{FF2B5EF4-FFF2-40B4-BE49-F238E27FC236}">
                                <a16:creationId xmlns:a16="http://schemas.microsoft.com/office/drawing/2014/main" id="{7A13CA42-ED19-494D-9D97-677B4E6708C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2586434" y="604838"/>
                            <a:ext cx="1179512" cy="466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13216EA-DF27-421C-87BF-7D3B3AFE3501}"/>
                  </a:ext>
                </a:extLst>
              </p:cNvPr>
              <p:cNvSpPr txBox="1"/>
              <p:nvPr/>
            </p:nvSpPr>
            <p:spPr>
              <a:xfrm>
                <a:off x="2492638" y="66046"/>
                <a:ext cx="1347388" cy="565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Within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6140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  <a:p>
            <a:r>
              <a:rPr lang="en-US" dirty="0"/>
              <a:t>Sums of squares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Hypothesis tests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214988"/>
              </p:ext>
            </p:extLst>
          </p:nvPr>
        </p:nvGraphicFramePr>
        <p:xfrm>
          <a:off x="2362200" y="1143000"/>
          <a:ext cx="3341076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" name="Equation" r:id="rId3" imgW="1143000" imgH="330120" progId="Equation.DSMT4">
                  <p:embed/>
                </p:oleObj>
              </mc:Choice>
              <mc:Fallback>
                <p:oleObj name="Equation" r:id="rId3" imgW="11430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1143000"/>
                        <a:ext cx="3341076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376971"/>
              </p:ext>
            </p:extLst>
          </p:nvPr>
        </p:nvGraphicFramePr>
        <p:xfrm>
          <a:off x="6865938" y="1260475"/>
          <a:ext cx="15970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6" name="Equation" r:id="rId5" imgW="1244520" imgH="291960" progId="Equation.DSMT4">
                  <p:embed/>
                </p:oleObj>
              </mc:Choice>
              <mc:Fallback>
                <p:oleObj name="Equation" r:id="rId5" imgW="12445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65938" y="1260475"/>
                        <a:ext cx="1597025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48400" y="1676400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matrix of predictors, factors, …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7666"/>
              </p:ext>
            </p:extLst>
          </p:nvPr>
        </p:nvGraphicFramePr>
        <p:xfrm>
          <a:off x="2513704" y="2971800"/>
          <a:ext cx="3810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7" name="Equation" r:id="rId7" imgW="2286000" imgH="685800" progId="Equation.DSMT4">
                  <p:embed/>
                </p:oleObj>
              </mc:Choice>
              <mc:Fallback>
                <p:oleObj name="Equation" r:id="rId7" imgW="2286000" imgH="685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704" y="2971800"/>
                        <a:ext cx="3810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955092"/>
              </p:ext>
            </p:extLst>
          </p:nvPr>
        </p:nvGraphicFramePr>
        <p:xfrm>
          <a:off x="2187575" y="4648200"/>
          <a:ext cx="23336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8" name="Equation" r:id="rId9" imgW="1396800" imgH="431640" progId="Equation.DSMT4">
                  <p:embed/>
                </p:oleObj>
              </mc:Choice>
              <mc:Fallback>
                <p:oleObj name="Equation" r:id="rId9" imgW="1396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87575" y="4648200"/>
                        <a:ext cx="2333625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62600" y="44958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How big is </a:t>
            </a:r>
            <a:r>
              <a:rPr lang="en-US" sz="1600" dirty="0">
                <a:solidFill>
                  <a:srgbClr val="FF0000"/>
                </a:solidFill>
              </a:rPr>
              <a:t>hypothesis</a:t>
            </a:r>
            <a:r>
              <a:rPr lang="en-US" sz="1600" dirty="0"/>
              <a:t> variation relative to </a:t>
            </a:r>
            <a:r>
              <a:rPr lang="en-US" sz="1600" dirty="0">
                <a:solidFill>
                  <a:srgbClr val="FF0000"/>
                </a:solidFill>
              </a:rPr>
              <a:t>error</a:t>
            </a:r>
            <a:r>
              <a:rPr lang="en-US" sz="1600" dirty="0"/>
              <a:t> variation?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EFCCA-3865-4E6F-AFC3-51BA971D0B4F}"/>
              </a:ext>
            </a:extLst>
          </p:cNvPr>
          <p:cNvSpPr txBox="1"/>
          <p:nvPr/>
        </p:nvSpPr>
        <p:spPr>
          <a:xfrm>
            <a:off x="3581400" y="278235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B1026B-A322-4AFB-97D9-C4444F4AC32F}"/>
              </a:ext>
            </a:extLst>
          </p:cNvPr>
          <p:cNvSpPr txBox="1"/>
          <p:nvPr/>
        </p:nvSpPr>
        <p:spPr>
          <a:xfrm>
            <a:off x="5105400" y="2788331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residuals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055A3F-A035-4073-98CC-B8472B8E5F08}"/>
              </a:ext>
            </a:extLst>
          </p:cNvPr>
          <p:cNvSpPr txBox="1"/>
          <p:nvPr/>
        </p:nvSpPr>
        <p:spPr>
          <a:xfrm>
            <a:off x="2513704" y="278235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data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F11881DA-25BE-4E24-A2AA-E940F1CAC8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25437"/>
              </p:ext>
            </p:extLst>
          </p:nvPr>
        </p:nvGraphicFramePr>
        <p:xfrm>
          <a:off x="2476821" y="1890408"/>
          <a:ext cx="3832574" cy="381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" name="Equation" r:id="rId11" imgW="2425680" imgH="241200" progId="Equation.DSMT4">
                  <p:embed/>
                </p:oleObj>
              </mc:Choice>
              <mc:Fallback>
                <p:oleObj name="Equation" r:id="rId11" imgW="2425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76821" y="1890408"/>
                        <a:ext cx="3832574" cy="381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B9B35AC-768F-453C-B273-C3AF494D47D0}"/>
              </a:ext>
            </a:extLst>
          </p:cNvPr>
          <p:cNvSpPr txBox="1"/>
          <p:nvPr/>
        </p:nvSpPr>
        <p:spPr>
          <a:xfrm>
            <a:off x="4038600" y="5638800"/>
            <a:ext cx="166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mean square </a:t>
            </a:r>
            <a:r>
              <a:rPr lang="en-US" sz="1600" dirty="0"/>
              <a:t>is a variance estimate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6B5452-B4B9-476E-A010-9DC6B479AF07}"/>
              </a:ext>
            </a:extLst>
          </p:cNvPr>
          <p:cNvCxnSpPr/>
          <p:nvPr/>
        </p:nvCxnSpPr>
        <p:spPr>
          <a:xfrm flipV="1">
            <a:off x="4191000" y="5368925"/>
            <a:ext cx="0" cy="26987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678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72121-1F9B-4745-8630-2B1C4A72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Regression: Visualizing SS</a:t>
            </a:r>
            <a:r>
              <a:rPr lang="en-US" baseline="-25000" dirty="0"/>
              <a:t>T</a:t>
            </a:r>
            <a:r>
              <a:rPr lang="en-US" dirty="0"/>
              <a:t> = SS</a:t>
            </a:r>
            <a:r>
              <a:rPr lang="en-US" baseline="-25000" dirty="0"/>
              <a:t>H</a:t>
            </a:r>
            <a:r>
              <a:rPr lang="en-US" dirty="0"/>
              <a:t> + SS</a:t>
            </a:r>
            <a:r>
              <a:rPr lang="en-US" baseline="-25000" dirty="0"/>
              <a:t>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4E8FC-8CF6-4A56-9F52-8AC68E81E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E07DEC4B-BE7E-445C-895F-4786D674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9829"/>
            <a:ext cx="9144000" cy="28117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9C14B1-2FA7-4B82-A001-10784BFDBDE1}"/>
              </a:ext>
            </a:extLst>
          </p:cNvPr>
          <p:cNvSpPr txBox="1"/>
          <p:nvPr/>
        </p:nvSpPr>
        <p:spPr>
          <a:xfrm>
            <a:off x="450028" y="131185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variance                        =     Regression variance             +    Residual variance</a:t>
            </a:r>
            <a:endParaRPr lang="en-US" b="0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02D91B8-7555-4751-9DAB-A0AB142A69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889814"/>
              </p:ext>
            </p:extLst>
          </p:nvPr>
        </p:nvGraphicFramePr>
        <p:xfrm>
          <a:off x="950172" y="1780188"/>
          <a:ext cx="12874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1" name="Equation" r:id="rId4" imgW="698400" imgH="241200" progId="Equation.DSMT4">
                  <p:embed/>
                </p:oleObj>
              </mc:Choice>
              <mc:Fallback>
                <p:oleObj name="Equation" r:id="rId4" imgW="698400" imgH="2412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8681750-39B6-42B1-80B8-725FF444A0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0172" y="1780188"/>
                        <a:ext cx="1287463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E7C3E41-D80C-4EB6-9C36-693F70B343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858777"/>
              </p:ext>
            </p:extLst>
          </p:nvPr>
        </p:nvGraphicFramePr>
        <p:xfrm>
          <a:off x="3901754" y="1781267"/>
          <a:ext cx="13509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2" name="Equation" r:id="rId6" imgW="698400" imgH="241200" progId="Equation.DSMT4">
                  <p:embed/>
                </p:oleObj>
              </mc:Choice>
              <mc:Fallback>
                <p:oleObj name="Equation" r:id="rId6" imgW="698400" imgH="2412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EF554BC5-C6F6-4751-8418-73AA380DE4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01754" y="1781267"/>
                        <a:ext cx="1350962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8C57778-A53C-4B4E-B446-0AB75759B8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246600"/>
              </p:ext>
            </p:extLst>
          </p:nvPr>
        </p:nvGraphicFramePr>
        <p:xfrm>
          <a:off x="6707157" y="1781267"/>
          <a:ext cx="14001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3" name="Equation" r:id="rId8" imgW="723600" imgH="241200" progId="Equation.DSMT4">
                  <p:embed/>
                </p:oleObj>
              </mc:Choice>
              <mc:Fallback>
                <p:oleObj name="Equation" r:id="rId8" imgW="723600" imgH="2412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7C8A0FC3-330F-4FA3-B872-CCAD043172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07157" y="1781267"/>
                        <a:ext cx="1400175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2D8B201-8136-4B2C-BF6C-8A674CC65B84}"/>
              </a:ext>
            </a:extLst>
          </p:cNvPr>
          <p:cNvSpPr txBox="1"/>
          <p:nvPr/>
        </p:nvSpPr>
        <p:spPr>
          <a:xfrm>
            <a:off x="457200" y="5715000"/>
            <a:ext cx="822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</a:t>
            </a:r>
            <a:r>
              <a:rPr lang="en-US" dirty="0"/>
              <a:t> test: How much better is the fitted regression line (</a:t>
            </a:r>
            <a:r>
              <a:rPr lang="el-GR" dirty="0"/>
              <a:t>β</a:t>
            </a:r>
            <a:r>
              <a:rPr lang="en-US" dirty="0"/>
              <a:t> = b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̂</a:t>
            </a:r>
            <a:r>
              <a:rPr lang="en-US" dirty="0"/>
              <a:t>)  than the flat line </a:t>
            </a:r>
            <a:r>
              <a:rPr lang="en-US" b="1" dirty="0"/>
              <a:t>(</a:t>
            </a:r>
            <a:r>
              <a:rPr lang="el-GR" dirty="0"/>
              <a:t>β</a:t>
            </a:r>
            <a:r>
              <a:rPr lang="en-US" dirty="0"/>
              <a:t> = 0</a:t>
            </a:r>
            <a:r>
              <a:rPr lang="en-US" b="1" dirty="0"/>
              <a:t>) ?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18FFBF-3DEC-4250-8EAC-37A08301C99B}"/>
                  </a:ext>
                </a:extLst>
              </p:cNvPr>
              <p:cNvSpPr txBox="1"/>
              <p:nvPr/>
            </p:nvSpPr>
            <p:spPr>
              <a:xfrm>
                <a:off x="-51305" y="3840275"/>
                <a:ext cx="524056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18FFBF-3DEC-4250-8EAC-37A08301C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1305" y="3840275"/>
                <a:ext cx="524056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BE535E4-5DE9-46A7-A888-7199D87016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62473"/>
              </p:ext>
            </p:extLst>
          </p:nvPr>
        </p:nvGraphicFramePr>
        <p:xfrm>
          <a:off x="524056" y="3699251"/>
          <a:ext cx="692498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4" name="Equation" r:id="rId11" imgW="380880" imgH="203040" progId="Equation.DSMT4">
                  <p:embed/>
                </p:oleObj>
              </mc:Choice>
              <mc:Fallback>
                <p:oleObj name="Equation" r:id="rId11" imgW="380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4056" y="3699251"/>
                        <a:ext cx="692498" cy="369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DC0CDD2-73BF-4647-93F0-77B2F37DF8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195044"/>
              </p:ext>
            </p:extLst>
          </p:nvPr>
        </p:nvGraphicFramePr>
        <p:xfrm>
          <a:off x="3505200" y="3664626"/>
          <a:ext cx="692498" cy="438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5" name="Equation" r:id="rId13" imgW="380880" imgH="241200" progId="Equation.DSMT4">
                  <p:embed/>
                </p:oleObj>
              </mc:Choice>
              <mc:Fallback>
                <p:oleObj name="Equation" r:id="rId13" imgW="380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05200" y="3664626"/>
                        <a:ext cx="692498" cy="438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2A498E-267F-426A-9268-53EDCA728CAC}"/>
              </a:ext>
            </a:extLst>
          </p:cNvPr>
          <p:cNvCxnSpPr>
            <a:cxnSpLocks/>
          </p:cNvCxnSpPr>
          <p:nvPr/>
        </p:nvCxnSpPr>
        <p:spPr>
          <a:xfrm rot="-2700000">
            <a:off x="3070319" y="4083710"/>
            <a:ext cx="3048000" cy="0"/>
          </a:xfrm>
          <a:prstGeom prst="line">
            <a:avLst/>
          </a:prstGeom>
          <a:ln w="44450">
            <a:solidFill>
              <a:srgbClr val="00B05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5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D5DC-C059-4B25-B3E7-9E52ACB7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ANOVA: Visualizing SS</a:t>
            </a:r>
            <a:r>
              <a:rPr lang="en-US" baseline="-25000" dirty="0"/>
              <a:t>T</a:t>
            </a:r>
            <a:r>
              <a:rPr lang="en-US" dirty="0"/>
              <a:t> = SS</a:t>
            </a:r>
            <a:r>
              <a:rPr lang="en-US" baseline="-25000" dirty="0"/>
              <a:t>H</a:t>
            </a:r>
            <a:r>
              <a:rPr lang="en-US" dirty="0"/>
              <a:t> + SS</a:t>
            </a:r>
            <a:r>
              <a:rPr lang="en-US" baseline="-25000" dirty="0"/>
              <a:t>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9194F2-D43F-448C-9882-887224C6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5D9EC-472C-4CBA-94EB-4C48055A67C5}"/>
              </a:ext>
            </a:extLst>
          </p:cNvPr>
          <p:cNvSpPr txBox="1"/>
          <p:nvPr/>
        </p:nvSpPr>
        <p:spPr>
          <a:xfrm>
            <a:off x="450028" y="131185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variance                        =     Between group variance    +    Within group variance</a:t>
            </a:r>
            <a:endParaRPr lang="en-US" b="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8681750-39B6-42B1-80B8-725FF444A0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8399" y="1854388"/>
          <a:ext cx="14986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6" name="Equation" r:id="rId3" imgW="812520" imgH="253800" progId="Equation.DSMT4">
                  <p:embed/>
                </p:oleObj>
              </mc:Choice>
              <mc:Fallback>
                <p:oleObj name="Equation" r:id="rId3" imgW="812520" imgH="253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8681750-39B6-42B1-80B8-725FF444A0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8399" y="1854388"/>
                        <a:ext cx="1498600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F554BC5-C6F6-4751-8418-73AA380DE4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1866534"/>
          <a:ext cx="1621627" cy="491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Equation" r:id="rId5" imgW="838080" imgH="253800" progId="Equation.DSMT4">
                  <p:embed/>
                </p:oleObj>
              </mc:Choice>
              <mc:Fallback>
                <p:oleObj name="Equation" r:id="rId5" imgW="838080" imgH="2538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EF554BC5-C6F6-4751-8418-73AA380DE4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62400" y="1866534"/>
                        <a:ext cx="1621627" cy="491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C8A0FC3-330F-4FA3-B872-CCAD043172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6166" y="1854388"/>
          <a:ext cx="1597056" cy="491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Equation" r:id="rId7" imgW="825480" imgH="253800" progId="Equation.DSMT4">
                  <p:embed/>
                </p:oleObj>
              </mc:Choice>
              <mc:Fallback>
                <p:oleObj name="Equation" r:id="rId7" imgW="825480" imgH="2538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7C8A0FC3-330F-4FA3-B872-CCAD043172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46166" y="1854388"/>
                        <a:ext cx="1597056" cy="491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375F0DA-2218-4D7E-B504-A469EA791816}"/>
              </a:ext>
            </a:extLst>
          </p:cNvPr>
          <p:cNvSpPr txBox="1"/>
          <p:nvPr/>
        </p:nvSpPr>
        <p:spPr>
          <a:xfrm>
            <a:off x="838200" y="5238370"/>
            <a:ext cx="812063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Control       Group A       Group B           Control       Group A       Group B                Control      Group A       Group B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3C4B2-1627-4251-8CEA-87CC6EF8998A}"/>
              </a:ext>
            </a:extLst>
          </p:cNvPr>
          <p:cNvSpPr txBox="1"/>
          <p:nvPr/>
        </p:nvSpPr>
        <p:spPr>
          <a:xfrm rot="16200000">
            <a:off x="-489466" y="3833192"/>
            <a:ext cx="152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</a:t>
            </a:r>
          </a:p>
        </p:txBody>
      </p: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64245FCB-4499-4FC6-B27A-A7973A2F39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28" y="2408972"/>
            <a:ext cx="3142313" cy="2743200"/>
          </a:xfrm>
          <a:prstGeom prst="rect">
            <a:avLst/>
          </a:prstGeo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6A7A9F8C-194F-4B66-BD14-9BE05DE89C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701" y="2407680"/>
            <a:ext cx="2984422" cy="2743200"/>
          </a:xfrm>
          <a:prstGeom prst="rect">
            <a:avLst/>
          </a:prstGeom>
        </p:spPr>
      </p:pic>
      <p:pic>
        <p:nvPicPr>
          <p:cNvPr id="16" name="Picture 15" descr="Chart, box and whisker chart&#10;&#10;Description automatically generated">
            <a:extLst>
              <a:ext uri="{FF2B5EF4-FFF2-40B4-BE49-F238E27FC236}">
                <a16:creationId xmlns:a16="http://schemas.microsoft.com/office/drawing/2014/main" id="{A91040F6-2133-47E5-A6AA-AE98730A11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564" y="2411630"/>
            <a:ext cx="2827867" cy="2743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CF9B152-BAC1-4E11-B096-205AB52BA72A}"/>
              </a:ext>
            </a:extLst>
          </p:cNvPr>
          <p:cNvSpPr txBox="1"/>
          <p:nvPr/>
        </p:nvSpPr>
        <p:spPr>
          <a:xfrm>
            <a:off x="533400" y="5817641"/>
            <a:ext cx="81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</a:t>
            </a:r>
            <a:r>
              <a:rPr lang="en-US" dirty="0"/>
              <a:t> test: How much better is the groups model than the model ignoring groups?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051767-7508-4E73-B3F8-6284E2FF6202}"/>
              </a:ext>
            </a:extLst>
          </p:cNvPr>
          <p:cNvCxnSpPr/>
          <p:nvPr/>
        </p:nvCxnSpPr>
        <p:spPr>
          <a:xfrm>
            <a:off x="3581400" y="3505200"/>
            <a:ext cx="762000" cy="0"/>
          </a:xfrm>
          <a:prstGeom prst="line">
            <a:avLst/>
          </a:prstGeom>
          <a:ln w="53975">
            <a:solidFill>
              <a:schemeClr val="accent6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99EA7-7165-4826-B564-EE0312A4F12E}"/>
              </a:ext>
            </a:extLst>
          </p:cNvPr>
          <p:cNvCxnSpPr/>
          <p:nvPr/>
        </p:nvCxnSpPr>
        <p:spPr>
          <a:xfrm>
            <a:off x="4495800" y="3509865"/>
            <a:ext cx="762000" cy="0"/>
          </a:xfrm>
          <a:prstGeom prst="line">
            <a:avLst/>
          </a:prstGeom>
          <a:ln w="53975">
            <a:solidFill>
              <a:schemeClr val="accent6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5B0E24-0067-4DA6-8696-AEA14B21DFEA}"/>
              </a:ext>
            </a:extLst>
          </p:cNvPr>
          <p:cNvCxnSpPr/>
          <p:nvPr/>
        </p:nvCxnSpPr>
        <p:spPr>
          <a:xfrm>
            <a:off x="5313564" y="4229876"/>
            <a:ext cx="762000" cy="0"/>
          </a:xfrm>
          <a:prstGeom prst="line">
            <a:avLst/>
          </a:prstGeom>
          <a:ln w="53975">
            <a:solidFill>
              <a:schemeClr val="accent6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78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  <a:p>
            <a:r>
              <a:rPr lang="en-US" dirty="0"/>
              <a:t>Sums of squares &amp; cross-products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Hypothesis tests</a:t>
            </a:r>
          </a:p>
          <a:p>
            <a:pPr lvl="1"/>
            <a:r>
              <a:rPr lang="en-US" sz="2000" dirty="0"/>
              <a:t>Eigenvalues </a:t>
            </a:r>
            <a:r>
              <a:rPr lang="en-US" sz="2000" dirty="0">
                <a:sym typeface="Symbol"/>
              </a:rPr>
              <a:t></a:t>
            </a:r>
            <a:r>
              <a:rPr lang="en-US" sz="2000" baseline="-25000" dirty="0" err="1">
                <a:sym typeface="Symbol"/>
              </a:rPr>
              <a:t>i</a:t>
            </a:r>
            <a:r>
              <a:rPr lang="en-US" sz="2000" dirty="0">
                <a:sym typeface="Symbol"/>
              </a:rPr>
              <a:t>, </a:t>
            </a:r>
            <a:r>
              <a:rPr lang="en-US" sz="2000" i="1" dirty="0" err="1">
                <a:sym typeface="Symbol"/>
              </a:rPr>
              <a:t>i</a:t>
            </a:r>
            <a:r>
              <a:rPr lang="en-US" sz="2000" i="1" dirty="0">
                <a:sym typeface="Symbol"/>
              </a:rPr>
              <a:t>=1:p</a:t>
            </a:r>
            <a:r>
              <a:rPr lang="en-US" sz="2000" dirty="0">
                <a:sym typeface="Symbol"/>
              </a:rPr>
              <a:t> of H E</a:t>
            </a:r>
            <a:r>
              <a:rPr lang="en-US" sz="2000" baseline="30000" dirty="0">
                <a:sym typeface="Symbol"/>
              </a:rPr>
              <a:t>-1</a:t>
            </a:r>
          </a:p>
          <a:p>
            <a:pPr lvl="1"/>
            <a:r>
              <a:rPr lang="en-US" altLang="en-US" sz="2000" dirty="0" err="1">
                <a:cs typeface="Arial" charset="0"/>
              </a:rPr>
              <a:t>Wilks</a:t>
            </a:r>
            <a:r>
              <a:rPr lang="en-US" altLang="en-US" sz="2000" dirty="0">
                <a:cs typeface="Arial" charset="0"/>
              </a:rPr>
              <a:t>’ </a:t>
            </a:r>
            <a:r>
              <a:rPr lang="el-GR" altLang="en-US" sz="2000" dirty="0">
                <a:cs typeface="Arial" charset="0"/>
              </a:rPr>
              <a:t>Λ</a:t>
            </a:r>
            <a:r>
              <a:rPr lang="en-US" altLang="en-US" sz="2000" dirty="0">
                <a:cs typeface="Arial" charset="0"/>
              </a:rPr>
              <a:t>, </a:t>
            </a:r>
            <a:r>
              <a:rPr lang="en-US" altLang="en-US" sz="2000" dirty="0" err="1">
                <a:cs typeface="Arial" charset="0"/>
              </a:rPr>
              <a:t>Pillai</a:t>
            </a:r>
            <a:r>
              <a:rPr lang="en-US" altLang="en-US" sz="2000" dirty="0">
                <a:cs typeface="Arial" charset="0"/>
              </a:rPr>
              <a:t> &amp; </a:t>
            </a:r>
            <a:r>
              <a:rPr lang="en-US" altLang="en-US" sz="2000" dirty="0" err="1">
                <a:cs typeface="Arial" charset="0"/>
              </a:rPr>
              <a:t>Hotelling</a:t>
            </a:r>
            <a:r>
              <a:rPr lang="en-US" altLang="en-US" sz="2000" dirty="0">
                <a:cs typeface="Arial" charset="0"/>
              </a:rPr>
              <a:t> trace, Roy’s test</a:t>
            </a:r>
          </a:p>
          <a:p>
            <a:pPr lvl="1"/>
            <a:r>
              <a:rPr lang="en-US" altLang="en-US" sz="2000" dirty="0"/>
              <a:t>how many dimensions (aspects of responses)?</a:t>
            </a:r>
            <a:endParaRPr lang="en-US" altLang="en-US" sz="2000" dirty="0">
              <a:cs typeface="Arial" charset="0"/>
            </a:endParaRPr>
          </a:p>
          <a:p>
            <a:pPr marL="457200" lvl="1" indent="0">
              <a:buNone/>
            </a:pPr>
            <a:endParaRPr lang="en-US" dirty="0">
              <a:sym typeface="Symbol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978192"/>
              </p:ext>
            </p:extLst>
          </p:nvPr>
        </p:nvGraphicFramePr>
        <p:xfrm>
          <a:off x="2590800" y="1219200"/>
          <a:ext cx="257092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" name="Equation" r:id="rId3" imgW="1231560" imgH="291960" progId="Equation.DSMT4">
                  <p:embed/>
                </p:oleObj>
              </mc:Choice>
              <mc:Fallback>
                <p:oleObj name="Equation" r:id="rId3" imgW="12315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0800" y="1219200"/>
                        <a:ext cx="2570922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966810"/>
              </p:ext>
            </p:extLst>
          </p:nvPr>
        </p:nvGraphicFramePr>
        <p:xfrm>
          <a:off x="6629400" y="1295400"/>
          <a:ext cx="1646318" cy="374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" name="Equation" r:id="rId5" imgW="1282680" imgH="291960" progId="Equation.DSMT4">
                  <p:embed/>
                </p:oleObj>
              </mc:Choice>
              <mc:Fallback>
                <p:oleObj name="Equation" r:id="rId5" imgW="12826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9400" y="1295400"/>
                        <a:ext cx="1646318" cy="374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6629400" y="1676400"/>
            <a:ext cx="17531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matrix of </a:t>
            </a:r>
            <a:r>
              <a:rPr lang="en-US" sz="1400" i="1" dirty="0"/>
              <a:t>p</a:t>
            </a:r>
            <a:r>
              <a:rPr lang="en-US" sz="1400" dirty="0"/>
              <a:t> responses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422050"/>
              </p:ext>
            </p:extLst>
          </p:nvPr>
        </p:nvGraphicFramePr>
        <p:xfrm>
          <a:off x="2438400" y="2971800"/>
          <a:ext cx="32448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" name="Equation" r:id="rId7" imgW="1854000" imgH="609480" progId="Equation.DSMT4">
                  <p:embed/>
                </p:oleObj>
              </mc:Choice>
              <mc:Fallback>
                <p:oleObj name="Equation" r:id="rId7" imgW="18540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38400" y="2971800"/>
                        <a:ext cx="324485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6172200" y="4191000"/>
            <a:ext cx="30485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prstClr val="black"/>
                </a:solidFill>
              </a:rPr>
              <a:t>How big is </a:t>
            </a:r>
            <a:r>
              <a:rPr lang="en-US" sz="1600" dirty="0">
                <a:solidFill>
                  <a:srgbClr val="FF0000"/>
                </a:solidFill>
              </a:rPr>
              <a:t>hypothesis</a:t>
            </a:r>
            <a:r>
              <a:rPr lang="en-US" sz="1600" dirty="0">
                <a:solidFill>
                  <a:prstClr val="black"/>
                </a:solidFill>
              </a:rPr>
              <a:t> variation relative to </a:t>
            </a:r>
            <a:r>
              <a:rPr lang="en-US" sz="1600" dirty="0">
                <a:solidFill>
                  <a:srgbClr val="FF0000"/>
                </a:solidFill>
              </a:rPr>
              <a:t>error</a:t>
            </a:r>
            <a:r>
              <a:rPr lang="en-US" sz="1600" dirty="0">
                <a:solidFill>
                  <a:prstClr val="black"/>
                </a:solidFill>
              </a:rPr>
              <a:t> variation?</a:t>
            </a:r>
          </a:p>
          <a:p>
            <a:pPr lvl="0"/>
            <a:endParaRPr lang="en-US" sz="1600" dirty="0">
              <a:solidFill>
                <a:prstClr val="black"/>
              </a:solidFill>
            </a:endParaRPr>
          </a:p>
          <a:p>
            <a:pPr lvl="0"/>
            <a:r>
              <a:rPr lang="en-US" sz="1600" dirty="0">
                <a:solidFill>
                  <a:prstClr val="black"/>
                </a:solidFill>
              </a:rPr>
              <a:t>Ah, but there are up to </a:t>
            </a:r>
            <a:r>
              <a:rPr lang="en-US" sz="1600" i="1" dirty="0">
                <a:solidFill>
                  <a:prstClr val="black"/>
                </a:solidFill>
              </a:rPr>
              <a:t>s = min(p, </a:t>
            </a:r>
            <a:r>
              <a:rPr lang="en-US" sz="1600" i="1" dirty="0" err="1">
                <a:solidFill>
                  <a:prstClr val="black"/>
                </a:solidFill>
              </a:rPr>
              <a:t>df</a:t>
            </a:r>
            <a:r>
              <a:rPr lang="en-US" sz="1600" i="1" baseline="-25000" dirty="0" err="1">
                <a:solidFill>
                  <a:prstClr val="black"/>
                </a:solidFill>
              </a:rPr>
              <a:t>h</a:t>
            </a:r>
            <a:r>
              <a:rPr lang="en-US" sz="1600" i="1" dirty="0">
                <a:solidFill>
                  <a:prstClr val="black"/>
                </a:solidFill>
              </a:rPr>
              <a:t>) </a:t>
            </a:r>
            <a:r>
              <a:rPr lang="en-US" sz="1600" dirty="0">
                <a:solidFill>
                  <a:prstClr val="black"/>
                </a:solidFill>
              </a:rPr>
              <a:t> dimensions of size</a:t>
            </a:r>
          </a:p>
        </p:txBody>
      </p:sp>
    </p:spTree>
    <p:extLst>
      <p:ext uri="{BB962C8B-B14F-4D97-AF65-F5344CB8AC3E}">
        <p14:creationId xmlns:p14="http://schemas.microsoft.com/office/powerpoint/2010/main" val="489496701"/>
      </p:ext>
    </p:extLst>
  </p:cSld>
  <p:clrMapOvr>
    <a:masterClrMapping/>
  </p:clrMapOvr>
</p:sld>
</file>

<file path=ppt/theme/theme1.xml><?xml version="1.0" encoding="utf-8"?>
<a:theme xmlns:a="http://schemas.openxmlformats.org/drawingml/2006/main" name="CH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0">
          <a:solidFill>
            <a:srgbClr val="FF0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44476</TotalTime>
  <Words>3951</Words>
  <Application>Microsoft Office PowerPoint</Application>
  <PresentationFormat>On-screen Show (4:3)</PresentationFormat>
  <Paragraphs>580</Paragraphs>
  <Slides>50</Slides>
  <Notes>1</Notes>
  <HiddenSlides>2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Arial</vt:lpstr>
      <vt:lpstr>SAS Monospace</vt:lpstr>
      <vt:lpstr>Cambria Math</vt:lpstr>
      <vt:lpstr>Lucida Sans Typewriter</vt:lpstr>
      <vt:lpstr>Calibri</vt:lpstr>
      <vt:lpstr>Arial Unicode MS</vt:lpstr>
      <vt:lpstr>Lucida Console</vt:lpstr>
      <vt:lpstr>Wingdings</vt:lpstr>
      <vt:lpstr>CHF</vt:lpstr>
      <vt:lpstr>Equation</vt:lpstr>
      <vt:lpstr>Visualizing Linear Models:  An R Bag of Tricks Session 2: Multivariate Models</vt:lpstr>
      <vt:lpstr>Today’s topics</vt:lpstr>
      <vt:lpstr>One-way ANOVA vs. MANOVA</vt:lpstr>
      <vt:lpstr>Response dimensions</vt:lpstr>
      <vt:lpstr>GLM: the design matrix (X)</vt:lpstr>
      <vt:lpstr>Univariate linear model</vt:lpstr>
      <vt:lpstr>Regression: Visualizing SST = SSH + SSE</vt:lpstr>
      <vt:lpstr>ANOVA: Visualizing SST = SSH + SSE</vt:lpstr>
      <vt:lpstr>Multivariate linear model</vt:lpstr>
      <vt:lpstr>Visualizing SSPT = SSPH + SSPE</vt:lpstr>
      <vt:lpstr>Data ellipsoids</vt:lpstr>
      <vt:lpstr>Data ellipsoids: definitions</vt:lpstr>
      <vt:lpstr>Data ellipsoids: properties</vt:lpstr>
      <vt:lpstr>The HE plot framework</vt:lpstr>
      <vt:lpstr>HE plot framework: Trivial example</vt:lpstr>
      <vt:lpstr>Follow along</vt:lpstr>
      <vt:lpstr>Why do multivariate tests?</vt:lpstr>
      <vt:lpstr>Why do multivariate tests?</vt:lpstr>
      <vt:lpstr>HE plot framework: Visual overview</vt:lpstr>
      <vt:lpstr>PowerPoint Presentation</vt:lpstr>
      <vt:lpstr>Data  Data ellipses  HE plot</vt:lpstr>
      <vt:lpstr>The H ellipse</vt:lpstr>
      <vt:lpstr>The E ellipse</vt:lpstr>
      <vt:lpstr>H &amp; E in numbers</vt:lpstr>
      <vt:lpstr>H &amp; E in numbers</vt:lpstr>
      <vt:lpstr>Discriminant analysis</vt:lpstr>
      <vt:lpstr>Discriminant analysis</vt:lpstr>
      <vt:lpstr>Canonical space</vt:lpstr>
      <vt:lpstr>Penguin data</vt:lpstr>
      <vt:lpstr>Penguins: Multivariate EDA</vt:lpstr>
      <vt:lpstr>Penguins: Multivariate EDA</vt:lpstr>
      <vt:lpstr>PCA &amp; Biplots</vt:lpstr>
      <vt:lpstr>PCA animation</vt:lpstr>
      <vt:lpstr>PCA</vt:lpstr>
      <vt:lpstr>Biplot</vt:lpstr>
      <vt:lpstr>Penguins: MANOVA</vt:lpstr>
      <vt:lpstr>Penguins: view data ellipses</vt:lpstr>
      <vt:lpstr>HE plot details</vt:lpstr>
      <vt:lpstr>Penguins: HE plots</vt:lpstr>
      <vt:lpstr>Contrasts</vt:lpstr>
      <vt:lpstr>Contrasts</vt:lpstr>
      <vt:lpstr>Other HE plots</vt:lpstr>
      <vt:lpstr>HE Pairs plots</vt:lpstr>
      <vt:lpstr>heplot3d()</vt:lpstr>
      <vt:lpstr>Canonical view</vt:lpstr>
      <vt:lpstr>Canonical view</vt:lpstr>
      <vt:lpstr>Canonical HE plot</vt:lpstr>
      <vt:lpstr>Summary</vt:lpstr>
      <vt:lpstr>Visualizing MANOVA tests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lecture2</dc:title>
  <dc:creator>Michael Friendly</dc:creator>
  <cp:lastModifiedBy>Michael L Friendly</cp:lastModifiedBy>
  <cp:revision>296</cp:revision>
  <dcterms:created xsi:type="dcterms:W3CDTF">2020-08-24T13:25:42Z</dcterms:created>
  <dcterms:modified xsi:type="dcterms:W3CDTF">2021-11-08T19:07:53Z</dcterms:modified>
</cp:coreProperties>
</file>