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88" r:id="rId4"/>
    <p:sldId id="326" r:id="rId5"/>
    <p:sldId id="289" r:id="rId6"/>
    <p:sldId id="295" r:id="rId7"/>
    <p:sldId id="290" r:id="rId8"/>
    <p:sldId id="291" r:id="rId9"/>
    <p:sldId id="292" r:id="rId10"/>
    <p:sldId id="296" r:id="rId11"/>
    <p:sldId id="293" r:id="rId12"/>
    <p:sldId id="294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20" r:id="rId35"/>
    <p:sldId id="321" r:id="rId36"/>
    <p:sldId id="322" r:id="rId37"/>
    <p:sldId id="323" r:id="rId38"/>
    <p:sldId id="327" r:id="rId39"/>
    <p:sldId id="328" r:id="rId40"/>
    <p:sldId id="324" r:id="rId41"/>
    <p:sldId id="325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326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7"/>
            <p14:sldId id="328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98" d="100"/>
          <a:sy n="98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Oct-Nov, 2021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50C2-2FD4-4E36-8262-002D9772FB2A}"/>
              </a:ext>
            </a:extLst>
          </p:cNvPr>
          <p:cNvSpPr txBox="1"/>
          <p:nvPr/>
        </p:nvSpPr>
        <p:spPr>
          <a:xfrm>
            <a:off x="6582310" y="2937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SES: diff in means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b="1" dirty="0">
                <a:latin typeface="Lucida Console" pitchFamily="49" charset="0"/>
              </a:rPr>
              <a:t>(n + s + ns + </a:t>
            </a:r>
            <a:r>
              <a:rPr lang="en-US" sz="1400" b="1" dirty="0" err="1">
                <a:latin typeface="Lucida Console" pitchFamily="49" charset="0"/>
              </a:rPr>
              <a:t>na</a:t>
            </a:r>
            <a:r>
              <a:rPr lang="en-US" sz="1400" b="1" dirty="0">
                <a:latin typeface="Lucida Console" pitchFamily="49" charset="0"/>
              </a:rPr>
              <a:t> + </a:t>
            </a:r>
            <a:r>
              <a:rPr lang="en-US" sz="1400" b="1" dirty="0" err="1">
                <a:latin typeface="Lucida Console" pitchFamily="49" charset="0"/>
              </a:rPr>
              <a:t>ss</a:t>
            </a:r>
            <a:r>
              <a:rPr lang="en-US" sz="1400" b="1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2D mystery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18DF49-7D0B-4E08-BD14-0573E681C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0" y="2371130"/>
            <a:ext cx="5855098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2C6A-7AFB-4584-8418-896763016634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Reaven</a:t>
            </a:r>
            <a:r>
              <a:rPr lang="en-US" dirty="0"/>
              <a:t> &amp; Miller (1968) found a peculiar “horse shoe” result in analysis of data on the relationship of blood glucose levels and production of insulin in patients with varying degrees of hyperglycemia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17757-AD89-4ACE-8856-FC1476A3329E}"/>
              </a:ext>
            </a:extLst>
          </p:cNvPr>
          <p:cNvSpPr txBox="1"/>
          <p:nvPr/>
        </p:nvSpPr>
        <p:spPr>
          <a:xfrm>
            <a:off x="6629400" y="26670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plot this was a medical mystery.</a:t>
            </a:r>
          </a:p>
          <a:p>
            <a:endParaRPr lang="en-US" dirty="0"/>
          </a:p>
          <a:p>
            <a:r>
              <a:rPr lang="en-US" dirty="0"/>
              <a:t>What could be the explanation?</a:t>
            </a:r>
          </a:p>
        </p:txBody>
      </p:sp>
    </p:spTree>
    <p:extLst>
      <p:ext uri="{BB962C8B-B14F-4D97-AF65-F5344CB8AC3E}">
        <p14:creationId xmlns:p14="http://schemas.microsoft.com/office/powerpoint/2010/main" val="4261711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3D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84BF8-1C81-4F78-8B92-52CF1D59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394666" cy="431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FA81B-2E77-42A2-9526-A02E41A99C3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first 3D computer graphics system (PRIM-9)  they rotated the data in 3-space until a hypothesis was suggested.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F6C23-BE68-4F11-B2E8-7892FF076E3F}"/>
              </a:ext>
            </a:extLst>
          </p:cNvPr>
          <p:cNvSpPr txBox="1"/>
          <p:nvPr/>
        </p:nvSpPr>
        <p:spPr>
          <a:xfrm>
            <a:off x="6172200" y="2286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Artist’s view of the data suggests there were actually three groups in the data.</a:t>
            </a:r>
          </a:p>
          <a:p>
            <a:endParaRPr lang="en-US" dirty="0"/>
          </a:p>
          <a:p>
            <a:r>
              <a:rPr lang="en-US" dirty="0"/>
              <a:t>Two categories of Type 2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(latent)</a:t>
            </a:r>
          </a:p>
          <a:p>
            <a:endParaRPr lang="en-US" dirty="0"/>
          </a:p>
          <a:p>
            <a:r>
              <a:rPr lang="en-US" dirty="0"/>
              <a:t>But, these were NOT stages in a progression!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7EF5-9AB5-4ED8-B777-EB87621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2E3AFF-FF4E-4E93-B2B6-D7DBD850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565860"/>
            <a:ext cx="755904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9051-9C2B-42EB-9D64-337939F249E1}"/>
              </a:ext>
            </a:extLst>
          </p:cNvPr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Schizoaffective disorder combines symptoms of schizophrenia with mood disorder (bipolar or depression)</a:t>
            </a:r>
          </a:p>
        </p:txBody>
      </p:sp>
    </p:spTree>
    <p:extLst>
      <p:ext uri="{BB962C8B-B14F-4D97-AF65-F5344CB8AC3E}">
        <p14:creationId xmlns:p14="http://schemas.microsoft.com/office/powerpoint/2010/main" val="114486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Ellipses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pairwise data ellipses show visual summaries of the data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# fit the 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(Speed, Attention, Memory, Verbal, </a:t>
            </a:r>
            <a:r>
              <a:rPr lang="en-US" sz="1400" dirty="0" err="1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data=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groups differ.  But how?</a:t>
            </a:r>
          </a:p>
          <a:p>
            <a:r>
              <a:rPr lang="en-US" dirty="0"/>
              <a:t>What about the research hypotheses?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C92716-079D-4CEB-9157-BD88D9483112}"/>
              </a:ext>
            </a:extLst>
          </p:cNvPr>
          <p:cNvSpPr txBox="1"/>
          <p:nvPr/>
        </p:nvSpPr>
        <p:spPr>
          <a:xfrm>
            <a:off x="2362200" y="627495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Dx1 = Control – (</a:t>
            </a:r>
            <a:r>
              <a:rPr lang="en-US" dirty="0" err="1"/>
              <a:t>Schiz</a:t>
            </a:r>
            <a:r>
              <a:rPr lang="en-US" dirty="0"/>
              <a:t> + </a:t>
            </a:r>
            <a:r>
              <a:rPr lang="en-US" dirty="0" err="1"/>
              <a:t>SchizAff</a:t>
            </a:r>
            <a:r>
              <a:rPr lang="en-US" dirty="0"/>
              <a:t>)/2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1C647F-2115-451E-BB7C-00594F2FDF05}"/>
              </a:ext>
            </a:extLst>
          </p:cNvPr>
          <p:cNvCxnSpPr/>
          <p:nvPr/>
        </p:nvCxnSpPr>
        <p:spPr>
          <a:xfrm>
            <a:off x="6172200" y="6412706"/>
            <a:ext cx="1219200" cy="0"/>
          </a:xfrm>
          <a:prstGeom prst="line">
            <a:avLst/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2B64E-0010-4E7D-8868-9ABF80A3046C}"/>
              </a:ext>
            </a:extLst>
          </p:cNvPr>
          <p:cNvCxnSpPr>
            <a:cxnSpLocks/>
          </p:cNvCxnSpPr>
          <p:nvPr/>
        </p:nvCxnSpPr>
        <p:spPr>
          <a:xfrm flipV="1">
            <a:off x="7391400" y="6172200"/>
            <a:ext cx="0" cy="2405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/>
              <a:t>Only 1 dim. of </a:t>
            </a:r>
            <a:r>
              <a:rPr lang="en-US" b="1" dirty="0"/>
              <a:t>H</a:t>
            </a:r>
            <a:r>
              <a:rPr lang="en-US" dirty="0"/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</a:t>
            </a:r>
            <a:r>
              <a:rPr lang="en-US" sz="1600" dirty="0" err="1"/>
              <a:t>vars</a:t>
            </a:r>
            <a:r>
              <a:rPr lang="en-US" sz="1600" dirty="0"/>
              <a:t> highly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43175</TotalTime>
  <Words>4288</Words>
  <Application>Microsoft Office PowerPoint</Application>
  <PresentationFormat>On-screen Show (4:3)</PresentationFormat>
  <Paragraphs>548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PowerPoint Presentation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data: 2D mystery</vt:lpstr>
      <vt:lpstr>Diabetes data: 3D clarity</vt:lpstr>
      <vt:lpstr>Diabetes data: Ellipses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217</cp:revision>
  <dcterms:created xsi:type="dcterms:W3CDTF">2020-08-24T13:25:42Z</dcterms:created>
  <dcterms:modified xsi:type="dcterms:W3CDTF">2021-11-01T17:03:33Z</dcterms:modified>
</cp:coreProperties>
</file>