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338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335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8" r:id="rId34"/>
    <p:sldId id="290" r:id="rId35"/>
    <p:sldId id="337" r:id="rId36"/>
    <p:sldId id="332" r:id="rId37"/>
    <p:sldId id="333" r:id="rId38"/>
    <p:sldId id="334" r:id="rId39"/>
    <p:sldId id="325" r:id="rId40"/>
    <p:sldId id="318" r:id="rId41"/>
    <p:sldId id="319" r:id="rId42"/>
    <p:sldId id="324" r:id="rId43"/>
    <p:sldId id="336" r:id="rId44"/>
    <p:sldId id="33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FF45C-7225-4D7D-BA5D-7817B3A9A8CA}">
          <p14:sldIdLst>
            <p14:sldId id="256"/>
          </p14:sldIdLst>
        </p14:section>
        <p14:section name="Introduction" id="{C1ACA334-276F-4B0A-9366-C6FEE178BE68}">
          <p14:sldIdLst>
            <p14:sldId id="257"/>
            <p14:sldId id="258"/>
            <p14:sldId id="259"/>
            <p14:sldId id="260"/>
            <p14:sldId id="338"/>
            <p14:sldId id="268"/>
          </p14:sldIdLst>
        </p14:section>
        <p14:section name="What is" id="{3D6C153D-3321-4390-B79E-5CE0E6971929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</p14:sldIdLst>
        </p14:section>
        <p14:section name="Methods" id="{CD6C1471-5C70-410E-AC60-643F713C6A29}">
          <p14:sldIdLst>
            <p14:sldId id="273"/>
            <p14:sldId id="274"/>
            <p14:sldId id="275"/>
            <p14:sldId id="276"/>
            <p14:sldId id="281"/>
            <p14:sldId id="335"/>
            <p14:sldId id="277"/>
          </p14:sldIdLst>
        </p14:section>
        <p14:section name="Graphical methods" id="{2A84C71C-4A94-45C8-A7C3-6AC447570178}">
          <p14:sldIdLst>
            <p14:sldId id="278"/>
            <p14:sldId id="279"/>
            <p14:sldId id="280"/>
            <p14:sldId id="282"/>
            <p14:sldId id="283"/>
            <p14:sldId id="284"/>
            <p14:sldId id="285"/>
            <p14:sldId id="288"/>
            <p14:sldId id="290"/>
            <p14:sldId id="337"/>
            <p14:sldId id="332"/>
            <p14:sldId id="333"/>
            <p14:sldId id="334"/>
            <p14:sldId id="325"/>
            <p14:sldId id="318"/>
            <p14:sldId id="319"/>
            <p14:sldId id="324"/>
            <p14:sldId id="336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E6B-2B58-4827-9AA6-AB8949EE569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FAFA-867C-401E-8BFE-A74C92B6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139DA5-5EF3-4D66-8AE7-7945AF959C1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5FE66C-0560-491B-B74C-DD265CE1C8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15731D-AA58-4F5C-AD9C-2D2EC6841ED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studying gender or racial discrimination in hiring, promotion, salary are now well developed. </a:t>
            </a:r>
          </a:p>
          <a:p>
            <a:r>
              <a:rPr lang="en-US" dirty="0"/>
              <a:t>Many universities and large corporations have mechanisms for equity, affirmative action and, in the case of salary, anomaly adjustment.</a:t>
            </a:r>
          </a:p>
          <a:p>
            <a:endParaRPr lang="en-US" dirty="0"/>
          </a:p>
          <a:p>
            <a:r>
              <a:rPr lang="en-US" dirty="0"/>
              <a:t>An initial salvo that got wide attention was a 1975 study on graduate admissions by Peter Bickel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amstat95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corrgram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m3223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hyperlink" Target="http://www.aviz.fr/bertifier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dar.datavis.ca/" TargetMode="External"/><Relationship Id="rId2" Type="http://schemas.openxmlformats.org/officeDocument/2006/relationships/hyperlink" Target="http://euclid.psych.yorku.ca/www/psy613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bityl.co/FG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iendly.github.io/6136/R/install-vcd-pkgs.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sz="32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F6C6BF-0447-4881-AAF9-FBDBDBD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580"/>
            <a:ext cx="7198764" cy="189242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3954C02-1023-4830-9FBD-BCB52491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72" y="4578350"/>
            <a:ext cx="1495928" cy="17308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6C99A87-168D-40AD-BE2A-0DC5681CE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EC63-42D9-4357-A57F-D5C34C5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4B7-1FF0-4C74-886A-CA477EA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Unordered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2D6-B33F-4E37-97FF-B185653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115E-E230-4334-8294-AEC2507A46CB}"/>
              </a:ext>
            </a:extLst>
          </p:cNvPr>
          <p:cNvSpPr txBox="1"/>
          <p:nvPr/>
        </p:nvSpPr>
        <p:spPr>
          <a:xfrm>
            <a:off x="838200" y="1905000"/>
            <a:ext cx="457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  Brown   Red  Blond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   108    286    71    127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  0.18   0.48  0.12   0.21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AF77A-BF3E-403F-BC18-7CC6FA3588BB}"/>
              </a:ext>
            </a:extLst>
          </p:cNvPr>
          <p:cNvSpPr txBox="1"/>
          <p:nvPr/>
        </p:nvSpPr>
        <p:spPr>
          <a:xfrm>
            <a:off x="838200" y="3200400"/>
            <a:ext cx="48768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BQ   Cons Green Liberal    NDP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 104    392   126     404    174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%  0.087  0.33  0.1    0.34   0.14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F454-8D31-4ADB-9C35-3C8A6BC0A45A}"/>
              </a:ext>
            </a:extLst>
          </p:cNvPr>
          <p:cNvSpPr txBox="1"/>
          <p:nvPr/>
        </p:nvSpPr>
        <p:spPr>
          <a:xfrm>
            <a:off x="762000" y="4572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hair colors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 from Brown hair, are others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diff in voting intentions for Liberal vs. Conservative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384E-D6C5-46F9-8CC6-0D30BA25FF14}"/>
              </a:ext>
            </a:extLst>
          </p:cNvPr>
          <p:cNvSpPr txBox="1"/>
          <p:nvPr/>
        </p:nvSpPr>
        <p:spPr>
          <a:xfrm>
            <a:off x="6553200" y="205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color of 592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D1A8B-4DE5-48D5-B703-0DF8024689DF}"/>
              </a:ext>
            </a:extLst>
          </p:cNvPr>
          <p:cNvSpPr txBox="1"/>
          <p:nvPr/>
        </p:nvSpPr>
        <p:spPr>
          <a:xfrm>
            <a:off x="6629400" y="315277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intentions in Harris-Decima poll, 8/21/08</a:t>
            </a:r>
          </a:p>
        </p:txBody>
      </p:sp>
    </p:spTree>
    <p:extLst>
      <p:ext uri="{BB962C8B-B14F-4D97-AF65-F5344CB8AC3E}">
        <p14:creationId xmlns:p14="http://schemas.microsoft.com/office/powerpoint/2010/main" val="7026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A51-C397-4A03-80DD-09F995D6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3AB8-1223-4D9F-8F08-8237AB0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346"/>
          </a:xfrm>
        </p:spPr>
        <p:txBody>
          <a:bodyPr>
            <a:normAutofit/>
          </a:bodyPr>
          <a:lstStyle/>
          <a:p>
            <a:r>
              <a:rPr lang="en-US" sz="2400" dirty="0"/>
              <a:t>Even here, simple graphs are more informative than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C3D7-9B35-4135-8505-2321C310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9E413C-1877-49A9-9F00-1443554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196548"/>
            <a:ext cx="3306305" cy="36576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44125E1C-329E-48A9-A04B-D1669608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96548"/>
            <a:ext cx="3263286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C8D49-BF94-4EFA-A144-F84F0A74C35C}"/>
              </a:ext>
            </a:extLst>
          </p:cNvPr>
          <p:cNvSpPr txBox="1"/>
          <p:nvPr/>
        </p:nvSpPr>
        <p:spPr>
          <a:xfrm>
            <a:off x="685800" y="5854148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these don’t really answer the questions. Why?</a:t>
            </a:r>
          </a:p>
        </p:txBody>
      </p:sp>
    </p:spTree>
    <p:extLst>
      <p:ext uri="{BB962C8B-B14F-4D97-AF65-F5344CB8AC3E}">
        <p14:creationId xmlns:p14="http://schemas.microsoft.com/office/powerpoint/2010/main" val="28514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2FA3-0EE3-422A-A514-F5A93F1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286-8A73-4B3C-A3B8-19636A5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Ordered, quantitative factors</a:t>
            </a:r>
          </a:p>
          <a:p>
            <a:pPr lvl="1"/>
            <a:r>
              <a:rPr lang="en-US" sz="2000" dirty="0"/>
              <a:t>Number of sons in Saxony families with 12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A753-02A0-47B6-96EC-C1D222E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05F27-2CFD-47FA-97D5-65F031AD2274}"/>
              </a:ext>
            </a:extLst>
          </p:cNvPr>
          <p:cNvSpPr txBox="1"/>
          <p:nvPr/>
        </p:nvSpPr>
        <p:spPr>
          <a:xfrm>
            <a:off x="457200" y="21336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82CF-8D43-4EE0-9811-02179361B9EB}"/>
              </a:ext>
            </a:extLst>
          </p:cNvPr>
          <p:cNvSpPr txBox="1"/>
          <p:nvPr/>
        </p:nvSpPr>
        <p:spPr>
          <a:xfrm>
            <a:off x="533400" y="4038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this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useful to think of this as a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is </a:t>
            </a:r>
            <a:r>
              <a:rPr lang="en-US" dirty="0" err="1"/>
              <a:t>Pr</a:t>
            </a:r>
            <a:r>
              <a:rPr lang="en-US" dirty="0"/>
              <a:t>(male) = 0.5 reasonable to describe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</a:t>
            </a:r>
            <a:r>
              <a:rPr lang="en-US" dirty="0" err="1"/>
              <a:t>familities</a:t>
            </a:r>
            <a:r>
              <a:rPr lang="en-US" dirty="0"/>
              <a:t> have &gt; 10 children?</a:t>
            </a:r>
          </a:p>
        </p:txBody>
      </p:sp>
    </p:spTree>
    <p:extLst>
      <p:ext uri="{BB962C8B-B14F-4D97-AF65-F5344CB8AC3E}">
        <p14:creationId xmlns:p14="http://schemas.microsoft.com/office/powerpoint/2010/main" val="215474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F47-8819-40D6-8443-89C432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42B-F8CD-407A-A210-4041351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a particular distribution in mind:</a:t>
            </a:r>
          </a:p>
          <a:p>
            <a:pPr lvl="1"/>
            <a:r>
              <a:rPr lang="en-US" sz="2000" dirty="0"/>
              <a:t>Plot the data together with the fitted frequencies</a:t>
            </a:r>
          </a:p>
          <a:p>
            <a:pPr lvl="1"/>
            <a:r>
              <a:rPr lang="en-US" sz="2000" dirty="0"/>
              <a:t>Better still: </a:t>
            </a:r>
            <a:r>
              <a:rPr lang="en-US" sz="2000" b="1" dirty="0">
                <a:solidFill>
                  <a:srgbClr val="FF0000"/>
                </a:solidFill>
              </a:rPr>
              <a:t>hanging rootogram</a:t>
            </a:r>
            <a:r>
              <a:rPr lang="en-US" sz="2000" dirty="0"/>
              <a:t>: </a:t>
            </a:r>
            <a:r>
              <a:rPr lang="en-US" sz="2000" dirty="0" err="1"/>
              <a:t>freq</a:t>
            </a:r>
            <a:r>
              <a:rPr lang="en-US" sz="2000" dirty="0"/>
              <a:t> on sqrt scale; hang bars from fitted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C635-37EA-4244-A1CE-F40E3C5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86DC-633B-4207-8085-066D23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2899"/>
            <a:ext cx="4000000" cy="3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A39D2-0365-4E5F-B404-3667A36D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729090"/>
            <a:ext cx="40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26E1-49F9-4A0E-9481-2F36837C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2-way tables: 2 x 2 x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A5B0-2638-4A05-9CFA-21A5170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FDC5-769E-4BF3-80DC-287E5D0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084"/>
            <a:ext cx="8229600" cy="4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9A1-582C-4347-83E0-328AEA7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Larger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47D8-D62A-4628-A411-185A189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53B7-091A-43D4-B0FA-1B5D3259DF41}"/>
              </a:ext>
            </a:extLst>
          </p:cNvPr>
          <p:cNvSpPr txBox="1"/>
          <p:nvPr/>
        </p:nvSpPr>
        <p:spPr>
          <a:xfrm>
            <a:off x="381000" y="1200825"/>
            <a:ext cx="5562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Eye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Hair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Blond     7   94    10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C88FF-E573-495B-9E6D-2BB1B2D87F3D}"/>
              </a:ext>
            </a:extLst>
          </p:cNvPr>
          <p:cNvSpPr txBox="1"/>
          <p:nvPr/>
        </p:nvSpPr>
        <p:spPr>
          <a:xfrm>
            <a:off x="363794" y="3226932"/>
            <a:ext cx="5808406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(Eye ~ Sex + Hair,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Eye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Hair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Black        32   11    10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53   50    25 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10   10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3   30     5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Black        36    9     5    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66   34    29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16    7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4   64     5    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7A186-FF67-4E4C-A12B-D25C5F44D5D8}"/>
              </a:ext>
            </a:extLst>
          </p:cNvPr>
          <p:cNvSpPr txBox="1"/>
          <p:nvPr/>
        </p:nvSpPr>
        <p:spPr>
          <a:xfrm>
            <a:off x="62484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</a:t>
            </a:r>
          </a:p>
          <a:p>
            <a:r>
              <a:rPr lang="en-US" dirty="0"/>
              <a:t>Actually, this is a 2D margin of a 3-way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F8EC0-6963-4221-80A1-03F26E6389A5}"/>
              </a:ext>
            </a:extLst>
          </p:cNvPr>
          <p:cNvSpPr txBox="1"/>
          <p:nvPr/>
        </p:nvSpPr>
        <p:spPr>
          <a:xfrm>
            <a:off x="6400800" y="3276600"/>
            <a:ext cx="237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(&amp; higher) can be “flattened” for a more convenient display</a:t>
            </a:r>
          </a:p>
          <a:p>
            <a:endParaRPr lang="en-US" dirty="0"/>
          </a:p>
          <a:p>
            <a:r>
              <a:rPr lang="en-US" dirty="0"/>
              <a:t>formula notation:</a:t>
            </a:r>
          </a:p>
          <a:p>
            <a:r>
              <a:rPr lang="en-US" dirty="0"/>
              <a:t>  row vars ~ col vars</a:t>
            </a:r>
          </a:p>
        </p:txBody>
      </p:sp>
    </p:spTree>
    <p:extLst>
      <p:ext uri="{BB962C8B-B14F-4D97-AF65-F5344CB8AC3E}">
        <p14:creationId xmlns:p14="http://schemas.microsoft.com/office/powerpoint/2010/main" val="13776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AF1-8C94-4AFD-9E62-910B5D3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1BB-5755-4D87-82B3-6C3FCE10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form is convenient for display, but information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</a:p>
          <a:p>
            <a:pPr lvl="1"/>
            <a:r>
              <a:rPr lang="en-US" dirty="0"/>
              <a:t>a table has dimensions, dim() and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“observations” are the cells in the tables</a:t>
            </a:r>
          </a:p>
          <a:p>
            <a:pPr lvl="1"/>
            <a:r>
              <a:rPr lang="en-US" dirty="0"/>
              <a:t>the “variables” are the dimensions of the table (factors)</a:t>
            </a:r>
          </a:p>
          <a:p>
            <a:pPr lvl="1"/>
            <a:r>
              <a:rPr lang="en-US" dirty="0"/>
              <a:t>the cell value is the count or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3FE-4E0B-4DED-9096-649442B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521A9-A1EA-4E01-A54F-CA88AEFE5832}"/>
              </a:ext>
            </a:extLst>
          </p:cNvPr>
          <p:cNvSpPr txBox="1"/>
          <p:nvPr/>
        </p:nvSpPr>
        <p:spPr>
          <a:xfrm>
            <a:off x="457200" y="411480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dim(</a:t>
            </a:r>
            <a:r>
              <a:rPr lang="en-US" dirty="0" err="1"/>
              <a:t>haireye</a:t>
            </a:r>
            <a:r>
              <a:rPr lang="en-US" dirty="0"/>
              <a:t>)</a:t>
            </a:r>
          </a:p>
          <a:p>
            <a:r>
              <a:rPr lang="en-US" dirty="0"/>
              <a:t>[1] 4 4</a:t>
            </a:r>
          </a:p>
          <a:p>
            <a:r>
              <a:rPr lang="en-US" dirty="0"/>
              <a:t>&gt; </a:t>
            </a:r>
            <a:r>
              <a:rPr lang="en-US" dirty="0" err="1"/>
              <a:t>dimnames</a:t>
            </a:r>
            <a:r>
              <a:rPr lang="en-US" dirty="0"/>
              <a:t>(</a:t>
            </a:r>
            <a:r>
              <a:rPr lang="en-US" dirty="0" err="1"/>
              <a:t>haireye</a:t>
            </a:r>
            <a:r>
              <a:rPr lang="en-US" dirty="0"/>
              <a:t>)</a:t>
            </a:r>
          </a:p>
          <a:p>
            <a:r>
              <a:rPr lang="en-US" dirty="0"/>
              <a:t>$Hair</a:t>
            </a:r>
          </a:p>
          <a:p>
            <a:r>
              <a:rPr lang="en-US" dirty="0"/>
              <a:t>[1] "Black" "Brown" "Red"   "Blond"</a:t>
            </a:r>
          </a:p>
          <a:p>
            <a:endParaRPr lang="en-US" dirty="0"/>
          </a:p>
          <a:p>
            <a:r>
              <a:rPr lang="en-US" dirty="0"/>
              <a:t>$Eye</a:t>
            </a:r>
          </a:p>
          <a:p>
            <a:r>
              <a:rPr lang="en-US" dirty="0"/>
              <a:t>[1] "Brown" "Blue"  "Hazel" "Green"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8E8B-26DE-4F23-ADC8-DB31939AB10F}"/>
              </a:ext>
            </a:extLst>
          </p:cNvPr>
          <p:cNvSpPr txBox="1"/>
          <p:nvPr/>
        </p:nvSpPr>
        <p:spPr>
          <a:xfrm>
            <a:off x="4260572" y="411480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names(</a:t>
            </a:r>
            <a:r>
              <a:rPr lang="en-US" dirty="0" err="1"/>
              <a:t>dimnames</a:t>
            </a:r>
            <a:r>
              <a:rPr lang="en-US" dirty="0"/>
              <a:t>(</a:t>
            </a:r>
            <a:r>
              <a:rPr lang="en-US" dirty="0" err="1"/>
              <a:t>haireye</a:t>
            </a:r>
            <a:r>
              <a:rPr lang="en-US" dirty="0"/>
              <a:t>)) # factor names</a:t>
            </a:r>
          </a:p>
          <a:p>
            <a:r>
              <a:rPr lang="en-US" dirty="0"/>
              <a:t>[1] "Hair" "Eye" </a:t>
            </a:r>
          </a:p>
          <a:p>
            <a:r>
              <a:rPr lang="en-US" dirty="0"/>
              <a:t>&gt; prod(dim(</a:t>
            </a:r>
            <a:r>
              <a:rPr lang="en-US" dirty="0" err="1"/>
              <a:t>haireye</a:t>
            </a:r>
            <a:r>
              <a:rPr lang="en-US" dirty="0"/>
              <a:t>))                 # of cells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&gt; sum(</a:t>
            </a:r>
            <a:r>
              <a:rPr lang="en-US" dirty="0" err="1"/>
              <a:t>haireye</a:t>
            </a:r>
            <a:r>
              <a:rPr lang="en-US" dirty="0"/>
              <a:t>)                           # total count</a:t>
            </a:r>
          </a:p>
          <a:p>
            <a:r>
              <a:rPr lang="en-US" dirty="0"/>
              <a:t>[1] 592</a:t>
            </a:r>
          </a:p>
        </p:txBody>
      </p:sp>
    </p:spTree>
    <p:extLst>
      <p:ext uri="{BB962C8B-B14F-4D97-AF65-F5344CB8AC3E}">
        <p14:creationId xmlns:p14="http://schemas.microsoft.com/office/powerpoint/2010/main" val="187375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9AB-F138-47CD-ACFA-6E232AC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frequency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F57A-1509-4E82-9CD7-0D849930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Another common format is a dataset in </a:t>
            </a:r>
            <a:r>
              <a:rPr lang="en-US" dirty="0">
                <a:solidFill>
                  <a:srgbClr val="FF0000"/>
                </a:solidFill>
              </a:rPr>
              <a:t>frequency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2302-59F1-4BE8-A18F-F0ECD48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17AE6-449B-487E-AF13-A306F723CB56}"/>
              </a:ext>
            </a:extLst>
          </p:cNvPr>
          <p:cNvSpPr txBox="1"/>
          <p:nvPr/>
        </p:nvSpPr>
        <p:spPr>
          <a:xfrm>
            <a:off x="457200" y="2514600"/>
            <a:ext cx="32004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Blond  Blue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Black Hazel   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Brown Hazel 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Red Hazel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Blond Hazel 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14C8-3802-42B2-9869-6D54D072A33F}"/>
              </a:ext>
            </a:extLst>
          </p:cNvPr>
          <p:cNvSpPr txBox="1"/>
          <p:nvPr/>
        </p:nvSpPr>
        <p:spPr>
          <a:xfrm>
            <a:off x="3733800" y="2667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as.data.frame</a:t>
            </a:r>
            <a:r>
              <a:rPr lang="en-US" dirty="0"/>
              <a:t>(table)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row for each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Columns: factors + Freq or count</a:t>
            </a:r>
          </a:p>
        </p:txBody>
      </p:sp>
    </p:spTree>
    <p:extLst>
      <p:ext uri="{BB962C8B-B14F-4D97-AF65-F5344CB8AC3E}">
        <p14:creationId xmlns:p14="http://schemas.microsoft.com/office/powerpoint/2010/main" val="325458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AEB-EB1A-4A7B-A407-829DA81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case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C91-C7D5-4795-8742-59A3FEA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/>
              <a:t>Raw data often arrives in </a:t>
            </a:r>
            <a:r>
              <a:rPr lang="en-US" dirty="0">
                <a:solidFill>
                  <a:srgbClr val="FF0000"/>
                </a:solidFill>
              </a:rPr>
              <a:t>case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8C6A-F504-4953-B903-123FC1C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573D-01CD-4469-9948-BBF73227D8B4}"/>
              </a:ext>
            </a:extLst>
          </p:cNvPr>
          <p:cNvSpPr txBox="1"/>
          <p:nvPr/>
        </p:nvSpPr>
        <p:spPr>
          <a:xfrm>
            <a:off x="457200" y="2057400"/>
            <a:ext cx="4953000" cy="45243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|&gt;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mutate(age = round(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 =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min=17, max=29)))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592 x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Hair  Eye     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Black Brown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Black Brown    23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Black Brown    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Black Brown   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Black Brown    23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582 more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DCAC-A95A-41C9-96AA-E36CCAB9F765}"/>
              </a:ext>
            </a:extLst>
          </p:cNvPr>
          <p:cNvSpPr txBox="1"/>
          <p:nvPr/>
        </p:nvSpPr>
        <p:spPr>
          <a:xfrm>
            <a:off x="5638800" y="2133600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obs.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rows = sum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vcdExtra</a:t>
            </a:r>
            <a:r>
              <a:rPr lang="en-US" dirty="0"/>
              <a:t>::</a:t>
            </a:r>
            <a:r>
              <a:rPr lang="en-US" dirty="0" err="1"/>
              <a:t>expand.dft</a:t>
            </a:r>
            <a:r>
              <a:rPr lang="en-US" dirty="0"/>
              <a:t>() expands frequency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required if there are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</a:t>
            </a:r>
            <a:r>
              <a:rPr lang="en-US" dirty="0">
                <a:solidFill>
                  <a:srgbClr val="FF0000"/>
                </a:solidFill>
              </a:rPr>
              <a:t>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CDA functions play well with </a:t>
            </a:r>
            <a:r>
              <a:rPr lang="en-US" dirty="0" err="1"/>
              <a:t>tibbles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3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167-0499-49E3-BA53-9F34AB5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970423"/>
            <a:ext cx="8171428" cy="43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9932-D9C9-4885-A2AA-5AEB143A17D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 for categorical data analysis fall into two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2433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9C3-57A4-44FF-A6AD-320E023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79E5-2133-4288-BE25-49A65005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course is designed as a broad, applied introduction to the statistical analysis of categorical data, with an emphasis 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166A3-DE3D-4B6E-8FA4-E071A97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974E-78A2-4D4D-A62A-F497C8C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2384601"/>
            <a:ext cx="8095238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2F0D1-59BA-4235-924C-79DA4466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4121326"/>
            <a:ext cx="81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A3B-FB7B-4C80-AE85-8D62BDEE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20573"/>
            <a:ext cx="817142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3DC5-FEB1-4D4A-A4F2-7BE2DCC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80952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1F0-EA43-4B2A-8482-F3909E1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7142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274-6645-42DC-89DE-7D2B079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24D88-4573-40AD-9C24-E246275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BBC57-76E2-4903-B282-FBABFFE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9563"/>
              </p:ext>
            </p:extLst>
          </p:nvPr>
        </p:nvGraphicFramePr>
        <p:xfrm>
          <a:off x="609600" y="1889760"/>
          <a:ext cx="807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4135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50993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1810055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Quantitative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2012"/>
                  </a:ext>
                </a:extLst>
              </a:tr>
              <a:tr h="259505"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x1 +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prop. odds model: </a:t>
                      </a:r>
                      <a:r>
                        <a:rPr lang="en-US" sz="1600" dirty="0" err="1"/>
                        <a:t>polr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09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B)</a:t>
                      </a:r>
                    </a:p>
                    <a:p>
                      <a:r>
                        <a:rPr lang="en-US" sz="1600" dirty="0"/>
                        <a:t>Ordered: polynomial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χ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tests: </a:t>
                      </a:r>
                      <a:r>
                        <a:rPr lang="en-US" sz="1600" dirty="0" err="1"/>
                        <a:t>chisq.test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CMH tests, </a:t>
                      </a:r>
                      <a:r>
                        <a:rPr lang="en-US" sz="1600" dirty="0" err="1"/>
                        <a:t>CMHtest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5177"/>
                  </a:ext>
                </a:extLst>
              </a:tr>
              <a:tr h="536522">
                <a:tc>
                  <a:txBody>
                    <a:bodyPr/>
                    <a:lstStyle/>
                    <a:p>
                      <a:r>
                        <a:rPr lang="en-US" sz="1600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ANCOVA: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 +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16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F31E9-993E-4EF1-B55C-F8FF284DF51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methods for categorical outcome (response) variables have close parallels with those for quantitative outcomes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19710D-C74F-4F6B-B2AB-BDA2F6C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80347"/>
            <a:ext cx="7848600" cy="111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2651B-CB2D-461C-B633-5EE2E5C98068}"/>
              </a:ext>
            </a:extLst>
          </p:cNvPr>
          <p:cNvSpPr txBox="1"/>
          <p:nvPr/>
        </p:nvSpPr>
        <p:spPr>
          <a:xfrm>
            <a:off x="609600" y="480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use similar model formulas:</a:t>
            </a:r>
          </a:p>
        </p:txBody>
      </p:sp>
    </p:spTree>
    <p:extLst>
      <p:ext uri="{BB962C8B-B14F-4D97-AF65-F5344CB8AC3E}">
        <p14:creationId xmlns:p14="http://schemas.microsoft.com/office/powerpoint/2010/main" val="32419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B1E0-AD01-46A3-A9C0-DF404E6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649B0-1BED-4EF3-81EF-CEF2823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0E74F64-93D0-4616-854E-EFBB7FCE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8126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EB000F-54F1-4426-AD99-5CF283A3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4212"/>
            <a:ext cx="7848600" cy="19236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(binary ~ X + A, family=“binomial”)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logistic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X + A, family=“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regression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ordinal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multinomial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(table, margins)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.)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model, . = A+B+C+ …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.^2)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+ all two-way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11DE-9060-434A-B049-7975D90E56C5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quantitative outcomes, </a:t>
            </a:r>
            <a:r>
              <a:rPr lang="en-US" sz="2400" dirty="0" err="1"/>
              <a:t>lm</a:t>
            </a:r>
            <a:r>
              <a:rPr lang="en-US" sz="2400" dirty="0"/>
              <a:t>() for everything, formula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3AA5-4CE3-4CB7-A734-64D5D5A15B74}"/>
              </a:ext>
            </a:extLst>
          </p:cNvPr>
          <p:cNvSpPr txBox="1"/>
          <p:nvPr/>
        </p:nvSpPr>
        <p:spPr>
          <a:xfrm>
            <a:off x="457200" y="326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categorical outcomes, different modeling functions for different outcome types</a:t>
            </a:r>
          </a:p>
        </p:txBody>
      </p:sp>
    </p:spTree>
    <p:extLst>
      <p:ext uri="{BB962C8B-B14F-4D97-AF65-F5344CB8AC3E}">
        <p14:creationId xmlns:p14="http://schemas.microsoft.com/office/powerpoint/2010/main" val="16021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51F-8293-4736-885A-8DDC276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display: Tables vs.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F781E-AF4B-45B8-AF85-8738923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F3D78-1436-429D-B82C-8A1A3A2F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371674"/>
            <a:ext cx="8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E56-A304-4C9F-A9BA-ECA9E2F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Communication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75F2-82FC-4545-98AF-3832C56A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graphs for different audiences</a:t>
            </a:r>
          </a:p>
          <a:p>
            <a:r>
              <a:rPr lang="en-US" sz="2000" b="1" dirty="0"/>
              <a:t>Presentation</a:t>
            </a:r>
            <a:r>
              <a:rPr lang="en-US" sz="2000" dirty="0"/>
              <a:t>: A carefully crafted graph to appeal to a wide audience</a:t>
            </a:r>
          </a:p>
          <a:p>
            <a:r>
              <a:rPr lang="en-US" sz="2000" b="1" dirty="0"/>
              <a:t>Exploration, analysis</a:t>
            </a:r>
            <a:r>
              <a:rPr lang="en-US" sz="2000" dirty="0"/>
              <a:t>: Possibly many related graphs, different perspectives, narrow audience (often: just you!)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CC9A-3553-49DB-A2D9-C15024B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E88-E53B-48D3-9FB9-F9E90A4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2857924"/>
            <a:ext cx="3542857" cy="3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7B191-81DF-4807-9A01-967FEAAA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7924"/>
            <a:ext cx="354285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ABA-A177-4A3B-AF2C-6B2C5FC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46D1-D221-4858-8C35-EBAB5C83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presentation goals appeal to different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F249-0CB7-4912-87EE-BD00F60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CD5C-5DA6-4CA9-8A19-146DC7C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590476" cy="3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2E3C-F353-4BDA-8A93-606FA27D3C98}"/>
              </a:ext>
            </a:extLst>
          </p:cNvPr>
          <p:cNvSpPr txBox="1"/>
          <p:nvPr/>
        </p:nvSpPr>
        <p:spPr>
          <a:xfrm>
            <a:off x="8382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Think: What do I want to communicate?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352296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82B-EA54-4FD5-AD73-A74151C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Quantitative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AA09-8AE3-4A3E-9AE6-A1E486E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38B7-C465-4F6D-8992-7841C450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371600"/>
            <a:ext cx="81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7D08-2AAA-4DCE-A8E0-BB4D2C9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5FC9C-AD3B-409B-9060-A6735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8BC5-DE2F-415D-962E-251D2F4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145460"/>
            <a:ext cx="8114286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2F946-9CAE-40B0-B7EF-FC5F679F3A09}"/>
              </a:ext>
            </a:extLst>
          </p:cNvPr>
          <p:cNvSpPr txBox="1"/>
          <p:nvPr/>
        </p:nvSpPr>
        <p:spPr>
          <a:xfrm>
            <a:off x="457200" y="620887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Friendly, M. (1995). </a:t>
            </a:r>
            <a:r>
              <a:rPr lang="en-US" sz="1400" dirty="0">
                <a:hlinkClick r:id="rId3"/>
              </a:rPr>
              <a:t>Conceptual and visual models for categorical data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49</a:t>
            </a:r>
            <a:r>
              <a:rPr lang="en-US" sz="1400" dirty="0"/>
              <a:t>: 153-160. </a:t>
            </a:r>
          </a:p>
        </p:txBody>
      </p:sp>
    </p:spTree>
    <p:extLst>
      <p:ext uri="{BB962C8B-B14F-4D97-AF65-F5344CB8AC3E}">
        <p14:creationId xmlns:p14="http://schemas.microsoft.com/office/powerpoint/2010/main" val="29785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2C2-84C7-494D-8C55-5224AC6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57B2-EC64-4B40-BF70-DF06B98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444F-ED5B-4391-ADAB-6B0A30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95"/>
            <a:ext cx="8409524" cy="2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E8CF-5F87-44AA-BA90-B2EE0227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5493"/>
            <a:ext cx="84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CB0-47E3-4358-A894-FC12FA5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graphical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34DB-B014-451A-B918-A01955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3B9EF-A076-457B-943F-0C99AB2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4119"/>
            <a:ext cx="7476190" cy="4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E754-26FC-4987-A820-C206EBE346DD}"/>
              </a:ext>
            </a:extLst>
          </p:cNvPr>
          <p:cNvSpPr txBox="1"/>
          <p:nvPr/>
        </p:nvSpPr>
        <p:spPr>
          <a:xfrm>
            <a:off x="838200" y="6096000"/>
            <a:ext cx="74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 &amp; Kwan (2003). </a:t>
            </a:r>
            <a:r>
              <a:rPr lang="en-US" sz="1400" dirty="0" err="1">
                <a:hlinkClick r:id="rId3"/>
              </a:rPr>
              <a:t>Corrgrams</a:t>
            </a:r>
            <a:r>
              <a:rPr lang="en-US" sz="1400" dirty="0">
                <a:hlinkClick r:id="rId3"/>
              </a:rPr>
              <a:t>: Exploratory displays for correlation matrices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(4): 316-324.</a:t>
            </a:r>
          </a:p>
        </p:txBody>
      </p:sp>
    </p:spTree>
    <p:extLst>
      <p:ext uri="{BB962C8B-B14F-4D97-AF65-F5344CB8AC3E}">
        <p14:creationId xmlns:p14="http://schemas.microsoft.com/office/powerpoint/2010/main" val="1453508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FDBEC-1ADA-4939-A047-001D24A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B2DDF-9C08-457D-94C0-29AEF04009E0}"/>
              </a:ext>
            </a:extLst>
          </p:cNvPr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association, but it is hard to see the general pattern</a:t>
            </a:r>
          </a:p>
        </p:txBody>
      </p:sp>
    </p:spTree>
    <p:extLst>
      <p:ext uri="{BB962C8B-B14F-4D97-AF65-F5344CB8AC3E}">
        <p14:creationId xmlns:p14="http://schemas.microsoft.com/office/powerpoint/2010/main" val="4076949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67A6-B70D-46C5-8D43-D400B576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90B1-584E-4B45-8C48-C46AE9BAF429}"/>
              </a:ext>
            </a:extLst>
          </p:cNvPr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is clearer when the eye colors are permuted: light hair goes with light eyes &amp; vice-versa</a:t>
            </a:r>
          </a:p>
        </p:txBody>
      </p:sp>
    </p:spTree>
    <p:extLst>
      <p:ext uri="{BB962C8B-B14F-4D97-AF65-F5344CB8AC3E}">
        <p14:creationId xmlns:p14="http://schemas.microsoft.com/office/powerpoint/2010/main" val="223650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don’t need numbers at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6" y="1676400"/>
            <a:ext cx="5182777" cy="4144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 transmission risk </a:t>
            </a:r>
            <a:r>
              <a:rPr lang="en-US" dirty="0"/>
              <a:t>~ Occupancy * Ventilation * Activity * Mask? * </a:t>
            </a:r>
            <a:r>
              <a:rPr lang="en-US" dirty="0" err="1"/>
              <a:t>Contact.time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17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N.R. Jones et-al (2020). Two metres or one: what is the evidence for physical distancing in covid-19? </a:t>
            </a:r>
            <a:r>
              <a:rPr lang="en-US" sz="1200" i="1" dirty="0"/>
              <a:t>BMJ</a:t>
            </a:r>
            <a:r>
              <a:rPr lang="en-US" sz="1200" dirty="0"/>
              <a:t> 2020;370:m3223, </a:t>
            </a:r>
            <a:r>
              <a:rPr lang="en-US" sz="1200" i="1" dirty="0" err="1"/>
              <a:t>doi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https://doi.org/10.1136/bmj.m3223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complex 5-way table, whose message is clearly shown w/o numbers</a:t>
            </a:r>
          </a:p>
          <a:p>
            <a:endParaRPr lang="en-US" dirty="0"/>
          </a:p>
          <a:p>
            <a:r>
              <a:rPr lang="en-US" dirty="0"/>
              <a:t>A semi-graphic table shows the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in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1+ unusual cells here.  Can you see them?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F598A-FB5C-4F91-BD11-60F86AAC0934}"/>
              </a:ext>
            </a:extLst>
          </p:cNvPr>
          <p:cNvSpPr/>
          <p:nvPr/>
        </p:nvSpPr>
        <p:spPr>
          <a:xfrm>
            <a:off x="5374536" y="3478509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BF4B-7DB8-4FFF-A418-167D655357C0}"/>
              </a:ext>
            </a:extLst>
          </p:cNvPr>
          <p:cNvSpPr/>
          <p:nvPr/>
        </p:nvSpPr>
        <p:spPr>
          <a:xfrm>
            <a:off x="6172200" y="2965360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386479-30BD-46A6-AA0D-C660D04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1" y="1826912"/>
            <a:ext cx="5312000" cy="47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4BC76-3B0A-4057-AD8B-55B75A4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table ideas: Heatmap shading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F700-1E00-42F2-9C1B-7FE09053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BD6D-AE67-457E-9B5D-FA12D4A09F9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Heatmap shading</a:t>
            </a:r>
            <a:r>
              <a:rPr lang="en-US" dirty="0"/>
              <a:t>: Shade the </a:t>
            </a:r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of each cell according to some criterion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6707-74E8-4A0A-BCA9-0BEAC0F4CB51}"/>
              </a:ext>
            </a:extLst>
          </p:cNvPr>
          <p:cNvSpPr txBox="1"/>
          <p:nvPr/>
        </p:nvSpPr>
        <p:spPr>
          <a:xfrm>
            <a:off x="457200" y="19812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trends in the US and Canada are made obvious</a:t>
            </a:r>
          </a:p>
          <a:p>
            <a:endParaRPr lang="en-US" dirty="0"/>
          </a:p>
          <a:p>
            <a:r>
              <a:rPr lang="en-US" dirty="0"/>
              <a:t>NB: Table rows are sorted by Jan. value, lending coherence</a:t>
            </a:r>
          </a:p>
          <a:p>
            <a:endParaRPr lang="en-US" dirty="0"/>
          </a:p>
          <a:p>
            <a:r>
              <a:rPr lang="en-US" dirty="0"/>
              <a:t>Background shading ~ value:</a:t>
            </a:r>
          </a:p>
          <a:p>
            <a:r>
              <a:rPr lang="en-US" dirty="0"/>
              <a:t>US &amp; Canada are made to stand out.</a:t>
            </a:r>
          </a:p>
          <a:p>
            <a:endParaRPr lang="en-US" dirty="0"/>
          </a:p>
          <a:p>
            <a:r>
              <a:rPr lang="en-US" dirty="0"/>
              <a:t>Tech note: use white text on a darker background</a:t>
            </a:r>
          </a:p>
        </p:txBody>
      </p:sp>
    </p:spTree>
    <p:extLst>
      <p:ext uri="{BB962C8B-B14F-4D97-AF65-F5344CB8AC3E}">
        <p14:creationId xmlns:p14="http://schemas.microsoft.com/office/powerpoint/2010/main" val="897709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34E77-FEB3-422D-815C-9DDB81FEC40D}"/>
              </a:ext>
            </a:extLst>
          </p:cNvPr>
          <p:cNvGrpSpPr/>
          <p:nvPr/>
        </p:nvGrpSpPr>
        <p:grpSpPr>
          <a:xfrm>
            <a:off x="4572000" y="909689"/>
            <a:ext cx="3706980" cy="2799442"/>
            <a:chOff x="4572000" y="909689"/>
            <a:chExt cx="3706980" cy="2799442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863F0BD-9785-4C3B-9F0B-C35621F7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909689"/>
              <a:ext cx="3292143" cy="2799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FC819-A0A9-4FA1-AD5B-1ED9D900BA53}"/>
                </a:ext>
              </a:extLst>
            </p:cNvPr>
            <p:cNvSpPr txBox="1"/>
            <p:nvPr/>
          </p:nvSpPr>
          <p:spPr>
            <a:xfrm>
              <a:off x="5105400" y="1273278"/>
              <a:ext cx="31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 values by size &amp; shape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EE01D-CCFC-46CD-A4D4-D967C15EAFBA}"/>
              </a:ext>
            </a:extLst>
          </p:cNvPr>
          <p:cNvGrpSpPr/>
          <p:nvPr/>
        </p:nvGrpSpPr>
        <p:grpSpPr>
          <a:xfrm>
            <a:off x="733768" y="914400"/>
            <a:ext cx="3277779" cy="2759075"/>
            <a:chOff x="733768" y="914400"/>
            <a:chExt cx="3277779" cy="2759075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D3CE8616-93D4-4425-8C49-D8F56F2A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8" y="914400"/>
              <a:ext cx="3277779" cy="2759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D078-7A88-42E8-931F-3F45E608CD56}"/>
                </a:ext>
              </a:extLst>
            </p:cNvPr>
            <p:cNvSpPr txBox="1"/>
            <p:nvPr/>
          </p:nvSpPr>
          <p:spPr>
            <a:xfrm>
              <a:off x="1066800" y="127327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attitudes &amp; attributes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E21B-15E7-4D3D-9EBD-4A17D125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Bertifier</a:t>
            </a:r>
            <a:r>
              <a:rPr lang="en-US" dirty="0"/>
              <a:t>: Turning tables into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93E69-6E2B-474A-85C0-14A3D64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871C-227E-4943-AFD5-B4B71710CD4A}"/>
              </a:ext>
            </a:extLst>
          </p:cNvPr>
          <p:cNvSpPr txBox="1"/>
          <p:nvPr/>
        </p:nvSpPr>
        <p:spPr>
          <a:xfrm>
            <a:off x="457200" y="411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Table: attitudes and attributes by country</a:t>
            </a:r>
          </a:p>
          <a:p>
            <a:pPr marL="342900" indent="-342900">
              <a:buAutoNum type="alphaLcParenBoth"/>
            </a:pPr>
            <a:r>
              <a:rPr lang="en-US" sz="1600" dirty="0"/>
              <a:t>Visual: encode values by size, shape</a:t>
            </a:r>
          </a:p>
          <a:p>
            <a:pPr marL="342900" indent="-342900">
              <a:buAutoNum type="alphaLcParenBoth"/>
            </a:pPr>
            <a:r>
              <a:rPr lang="en-US" sz="1600" dirty="0"/>
              <a:t>Sort &amp; group by themes, country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65964-7893-4CFB-A4A5-A6FE713422AD}"/>
              </a:ext>
            </a:extLst>
          </p:cNvPr>
          <p:cNvSpPr txBox="1"/>
          <p:nvPr/>
        </p:nvSpPr>
        <p:spPr>
          <a:xfrm>
            <a:off x="457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Bertifier</a:t>
            </a:r>
            <a:r>
              <a:rPr lang="en-US" dirty="0"/>
              <a:t>: </a:t>
            </a:r>
            <a:r>
              <a:rPr lang="en-US" dirty="0" err="1"/>
              <a:t>Bertin’s</a:t>
            </a:r>
            <a:r>
              <a:rPr lang="en-US" dirty="0"/>
              <a:t> reorderable matrix</a:t>
            </a:r>
          </a:p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http://www.aviz.fr/bertifier</a:t>
            </a:r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1DA6F-9DDE-45B1-A443-FF7A3FD5FC8D}"/>
              </a:ext>
            </a:extLst>
          </p:cNvPr>
          <p:cNvGrpSpPr/>
          <p:nvPr/>
        </p:nvGrpSpPr>
        <p:grpSpPr>
          <a:xfrm>
            <a:off x="4572000" y="4037356"/>
            <a:ext cx="3802956" cy="2546005"/>
            <a:chOff x="4572000" y="4037356"/>
            <a:chExt cx="3802956" cy="2546005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F65D280E-4B30-4EFB-8115-08F73BB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37356"/>
              <a:ext cx="3706980" cy="25460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DB57D-403B-4C31-BB89-A776DAEC51D2}"/>
                </a:ext>
              </a:extLst>
            </p:cNvPr>
            <p:cNvSpPr/>
            <p:nvPr/>
          </p:nvSpPr>
          <p:spPr>
            <a:xfrm flipV="1">
              <a:off x="7600336" y="4809953"/>
              <a:ext cx="774620" cy="1493837"/>
            </a:xfrm>
            <a:custGeom>
              <a:avLst/>
              <a:gdLst>
                <a:gd name="connsiteX0" fmla="*/ 0 w 774620"/>
                <a:gd name="connsiteY0" fmla="*/ 0 h 1493837"/>
                <a:gd name="connsiteX1" fmla="*/ 379564 w 774620"/>
                <a:gd name="connsiteY1" fmla="*/ 0 h 1493837"/>
                <a:gd name="connsiteX2" fmla="*/ 774620 w 774620"/>
                <a:gd name="connsiteY2" fmla="*/ 0 h 1493837"/>
                <a:gd name="connsiteX3" fmla="*/ 774620 w 774620"/>
                <a:gd name="connsiteY3" fmla="*/ 527822 h 1493837"/>
                <a:gd name="connsiteX4" fmla="*/ 774620 w 774620"/>
                <a:gd name="connsiteY4" fmla="*/ 1025768 h 1493837"/>
                <a:gd name="connsiteX5" fmla="*/ 774620 w 774620"/>
                <a:gd name="connsiteY5" fmla="*/ 1493837 h 1493837"/>
                <a:gd name="connsiteX6" fmla="*/ 402802 w 774620"/>
                <a:gd name="connsiteY6" fmla="*/ 1493837 h 1493837"/>
                <a:gd name="connsiteX7" fmla="*/ 0 w 774620"/>
                <a:gd name="connsiteY7" fmla="*/ 1493837 h 1493837"/>
                <a:gd name="connsiteX8" fmla="*/ 0 w 774620"/>
                <a:gd name="connsiteY8" fmla="*/ 966015 h 1493837"/>
                <a:gd name="connsiteX9" fmla="*/ 0 w 774620"/>
                <a:gd name="connsiteY9" fmla="*/ 438192 h 1493837"/>
                <a:gd name="connsiteX10" fmla="*/ 0 w 774620"/>
                <a:gd name="connsiteY10" fmla="*/ 0 h 14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620" h="1493837" extrusionOk="0">
                  <a:moveTo>
                    <a:pt x="0" y="0"/>
                  </a:moveTo>
                  <a:cubicBezTo>
                    <a:pt x="148776" y="-18435"/>
                    <a:pt x="212512" y="11295"/>
                    <a:pt x="379564" y="0"/>
                  </a:cubicBezTo>
                  <a:cubicBezTo>
                    <a:pt x="546616" y="-11295"/>
                    <a:pt x="630410" y="33113"/>
                    <a:pt x="774620" y="0"/>
                  </a:cubicBezTo>
                  <a:cubicBezTo>
                    <a:pt x="828642" y="233063"/>
                    <a:pt x="725233" y="411826"/>
                    <a:pt x="774620" y="527822"/>
                  </a:cubicBezTo>
                  <a:cubicBezTo>
                    <a:pt x="824007" y="643818"/>
                    <a:pt x="764017" y="867933"/>
                    <a:pt x="774620" y="1025768"/>
                  </a:cubicBezTo>
                  <a:cubicBezTo>
                    <a:pt x="785223" y="1183603"/>
                    <a:pt x="773797" y="1327214"/>
                    <a:pt x="774620" y="1493837"/>
                  </a:cubicBezTo>
                  <a:cubicBezTo>
                    <a:pt x="665632" y="1505717"/>
                    <a:pt x="485147" y="1482586"/>
                    <a:pt x="402802" y="1493837"/>
                  </a:cubicBezTo>
                  <a:cubicBezTo>
                    <a:pt x="320457" y="1505088"/>
                    <a:pt x="142383" y="1449828"/>
                    <a:pt x="0" y="1493837"/>
                  </a:cubicBezTo>
                  <a:cubicBezTo>
                    <a:pt x="-27185" y="1319232"/>
                    <a:pt x="38835" y="1204134"/>
                    <a:pt x="0" y="966015"/>
                  </a:cubicBezTo>
                  <a:cubicBezTo>
                    <a:pt x="-38835" y="727896"/>
                    <a:pt x="15017" y="578891"/>
                    <a:pt x="0" y="438192"/>
                  </a:cubicBezTo>
                  <a:cubicBezTo>
                    <a:pt x="-15017" y="297493"/>
                    <a:pt x="43348" y="207164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B6BE3-0C80-4528-8703-54A9D36C4872}"/>
              </a:ext>
            </a:extLst>
          </p:cNvPr>
          <p:cNvSpPr/>
          <p:nvPr/>
        </p:nvSpPr>
        <p:spPr>
          <a:xfrm>
            <a:off x="5958348" y="3932237"/>
            <a:ext cx="1676400" cy="365125"/>
          </a:xfrm>
          <a:custGeom>
            <a:avLst/>
            <a:gdLst>
              <a:gd name="connsiteX0" fmla="*/ 0 w 1676400"/>
              <a:gd name="connsiteY0" fmla="*/ 0 h 365125"/>
              <a:gd name="connsiteX1" fmla="*/ 542036 w 1676400"/>
              <a:gd name="connsiteY1" fmla="*/ 0 h 365125"/>
              <a:gd name="connsiteX2" fmla="*/ 1050544 w 1676400"/>
              <a:gd name="connsiteY2" fmla="*/ 0 h 365125"/>
              <a:gd name="connsiteX3" fmla="*/ 1676400 w 1676400"/>
              <a:gd name="connsiteY3" fmla="*/ 0 h 365125"/>
              <a:gd name="connsiteX4" fmla="*/ 1676400 w 1676400"/>
              <a:gd name="connsiteY4" fmla="*/ 365125 h 365125"/>
              <a:gd name="connsiteX5" fmla="*/ 1151128 w 1676400"/>
              <a:gd name="connsiteY5" fmla="*/ 365125 h 365125"/>
              <a:gd name="connsiteX6" fmla="*/ 558800 w 1676400"/>
              <a:gd name="connsiteY6" fmla="*/ 365125 h 365125"/>
              <a:gd name="connsiteX7" fmla="*/ 0 w 1676400"/>
              <a:gd name="connsiteY7" fmla="*/ 365125 h 365125"/>
              <a:gd name="connsiteX8" fmla="*/ 0 w 1676400"/>
              <a:gd name="connsiteY8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365125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677447" y="144445"/>
                  <a:pt x="1670345" y="264184"/>
                  <a:pt x="1676400" y="365125"/>
                </a:cubicBezTo>
                <a:cubicBezTo>
                  <a:pt x="1568192" y="377486"/>
                  <a:pt x="1270533" y="315721"/>
                  <a:pt x="1151128" y="365125"/>
                </a:cubicBezTo>
                <a:cubicBezTo>
                  <a:pt x="1031723" y="414529"/>
                  <a:pt x="851921" y="316330"/>
                  <a:pt x="558800" y="365125"/>
                </a:cubicBezTo>
                <a:cubicBezTo>
                  <a:pt x="265679" y="413920"/>
                  <a:pt x="217471" y="339278"/>
                  <a:pt x="0" y="365125"/>
                </a:cubicBezTo>
                <a:cubicBezTo>
                  <a:pt x="-39276" y="265253"/>
                  <a:pt x="19396" y="837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2057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1524000" y="9144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Goal: Tell a credible story about some real data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429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bias</a:t>
            </a:r>
          </a:p>
          <a:p>
            <a:r>
              <a:rPr lang="en-US" dirty="0"/>
              <a:t>Measles vaccination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5144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514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3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5140" name="Picture 10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51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5136" name="Picture 16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Two paths to enlightenment</a:t>
            </a:r>
          </a:p>
        </p:txBody>
      </p:sp>
    </p:spTree>
    <p:extLst>
      <p:ext uri="{BB962C8B-B14F-4D97-AF65-F5344CB8AC3E}">
        <p14:creationId xmlns:p14="http://schemas.microsoft.com/office/powerpoint/2010/main" val="39235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animBg="1"/>
      <p:bldP spid="31766" grpId="0" animBg="1"/>
      <p:bldP spid="317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7199" name="Picture 3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71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7195" name="Picture 7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719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7191" name="Picture 8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5791200" y="4724400"/>
            <a:ext cx="2667000" cy="1698625"/>
            <a:chOff x="3648" y="2976"/>
            <a:chExt cx="1680" cy="1070"/>
          </a:xfrm>
        </p:grpSpPr>
        <p:pic>
          <p:nvPicPr>
            <p:cNvPr id="7189" name="Picture 9" descr="inference-SDT_dia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163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4560" y="297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inference</a:t>
              </a:r>
            </a:p>
          </p:txBody>
        </p:sp>
      </p:grp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096000" y="4267200"/>
            <a:ext cx="4572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00600" y="5638800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048000" y="3733800"/>
            <a:ext cx="1752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Now, tell the story!</a:t>
            </a:r>
          </a:p>
        </p:txBody>
      </p:sp>
    </p:spTree>
    <p:extLst>
      <p:ext uri="{BB962C8B-B14F-4D97-AF65-F5344CB8AC3E}">
        <p14:creationId xmlns:p14="http://schemas.microsoft.com/office/powerpoint/2010/main" val="4368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  <p:bldP spid="13331" grpId="1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3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0B608-09F4-4FAE-B952-F2EA4B6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Bias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6C39-2C61-4715-B02B-B6656DE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6DE3D-4EDC-4A2F-B3B6-B1592D8A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495"/>
            <a:ext cx="7796736" cy="5073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E72F-D3AE-473C-8517-78606B01CBC0}"/>
              </a:ext>
            </a:extLst>
          </p:cNvPr>
          <p:cNvSpPr txBox="1"/>
          <p:nvPr/>
        </p:nvSpPr>
        <p:spPr>
          <a:xfrm>
            <a:off x="762000" y="135131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Science</a:t>
            </a:r>
            <a:r>
              <a:rPr lang="en-US" sz="1600" dirty="0"/>
              <a:t>, 1975, </a:t>
            </a:r>
            <a:r>
              <a:rPr lang="en-US" sz="1600" b="1" dirty="0"/>
              <a:t>187:</a:t>
            </a:r>
            <a:r>
              <a:rPr lang="en-US" sz="1600" dirty="0"/>
              <a:t> 398--403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ED357-BDE4-4ECF-93A7-4F7C9314CB6D}"/>
              </a:ext>
            </a:extLst>
          </p:cNvPr>
          <p:cNvSpPr/>
          <p:nvPr/>
        </p:nvSpPr>
        <p:spPr>
          <a:xfrm>
            <a:off x="4114800" y="5257800"/>
            <a:ext cx="30480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1-96D4-4074-9DCF-44C8AB8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3AB5-7B66-49AD-9233-E3F1CFD5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texts</a:t>
            </a:r>
          </a:p>
          <a:p>
            <a:r>
              <a:rPr lang="en-US" sz="2200" dirty="0"/>
              <a:t>Friendly &amp; Meyer (2016). </a:t>
            </a:r>
            <a:r>
              <a:rPr lang="en-US" sz="2200" i="1" dirty="0"/>
              <a:t>Discrete Data Analysis with R: Visualizing &amp; Modeling Techniques for Categorical &amp; Count Data</a:t>
            </a:r>
          </a:p>
          <a:p>
            <a:pPr lvl="1"/>
            <a:r>
              <a:rPr lang="en-US" sz="1800" dirty="0"/>
              <a:t>30% discount on Routledge web site (code: ADC22)</a:t>
            </a:r>
          </a:p>
          <a:p>
            <a:pPr lvl="1"/>
            <a:r>
              <a:rPr lang="en-US" sz="1800" dirty="0"/>
              <a:t>Draft chapters on </a:t>
            </a:r>
            <a:r>
              <a:rPr lang="en-US" sz="1800" dirty="0">
                <a:hlinkClick r:id="rId2"/>
              </a:rPr>
              <a:t>http://euclid.psych.yorku.ca/www/psy6136</a:t>
            </a:r>
            <a:endParaRPr lang="en-US" sz="1800" dirty="0"/>
          </a:p>
          <a:p>
            <a:pPr lvl="1"/>
            <a:r>
              <a:rPr lang="en-US" sz="1800" dirty="0"/>
              <a:t>DDAR web site: </a:t>
            </a:r>
            <a:r>
              <a:rPr lang="en-US" sz="1800" dirty="0">
                <a:hlinkClick r:id="rId3"/>
              </a:rPr>
              <a:t>https://ddar.datavis.ca</a:t>
            </a:r>
            <a:r>
              <a:rPr lang="en-US" sz="1800" dirty="0"/>
              <a:t> </a:t>
            </a:r>
          </a:p>
          <a:p>
            <a:r>
              <a:rPr lang="en-US" sz="2200" dirty="0" err="1"/>
              <a:t>Agresti</a:t>
            </a:r>
            <a:r>
              <a:rPr lang="en-US" sz="2200" dirty="0"/>
              <a:t> (2007). </a:t>
            </a:r>
            <a:r>
              <a:rPr lang="en-US" sz="2200" i="1" dirty="0"/>
              <a:t>An Introduction to Categorical Data Analysis</a:t>
            </a:r>
            <a:r>
              <a:rPr lang="en-US" sz="2200" dirty="0"/>
              <a:t>, 3</a:t>
            </a:r>
            <a:r>
              <a:rPr lang="en-US" sz="2200" baseline="30000" dirty="0"/>
              <a:t>rd</a:t>
            </a:r>
            <a:r>
              <a:rPr lang="en-US" sz="2200" dirty="0"/>
              <a:t>  E. Wiley &amp; Sons.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BF7A5-E7A3-47CE-A156-8F9BBF4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4ECA688-4AF4-4FA8-B118-5FC5E110C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12158"/>
            <a:ext cx="1371600" cy="211785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193AEDB-99C6-4A68-AF59-77AF98706D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979604"/>
            <a:ext cx="1676400" cy="226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EBDE7-52F4-4C94-A038-1E24A4FE8E58}"/>
              </a:ext>
            </a:extLst>
          </p:cNvPr>
          <p:cNvSpPr txBox="1"/>
          <p:nvPr/>
        </p:nvSpPr>
        <p:spPr>
          <a:xfrm>
            <a:off x="9144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eBook available</a:t>
            </a:r>
          </a:p>
          <a:p>
            <a:r>
              <a:rPr lang="en-US" dirty="0"/>
              <a:t>PDF on course web site</a:t>
            </a:r>
          </a:p>
        </p:txBody>
      </p:sp>
    </p:spTree>
    <p:extLst>
      <p:ext uri="{BB962C8B-B14F-4D97-AF65-F5344CB8AC3E}">
        <p14:creationId xmlns:p14="http://schemas.microsoft.com/office/powerpoint/2010/main" val="118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0E141-34DC-4D2A-8223-1EC4A1A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× 2 Frequency Tables: Fourfold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DCE8-A80E-4E85-8457-41EFFE9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003716-82A6-42CE-A13F-3FE83DC4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1"/>
            <a:ext cx="5105400" cy="116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69596-6F28-4C7B-9D2C-C0C6B96ECFEB}"/>
              </a:ext>
            </a:extLst>
          </p:cNvPr>
          <p:cNvSpPr txBox="1"/>
          <p:nvPr/>
        </p:nvSpPr>
        <p:spPr>
          <a:xfrm>
            <a:off x="457200" y="3554163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nearly </a:t>
            </a:r>
            <a:r>
              <a:rPr lang="en-US" dirty="0">
                <a:highlight>
                  <a:srgbClr val="FFFF00"/>
                </a:highlight>
              </a:rPr>
              <a:t>twice</a:t>
            </a:r>
            <a:r>
              <a:rPr lang="en-US" dirty="0"/>
              <a:t> as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“significant”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evidence for gender bias?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strength of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visualize?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32EC77A-0916-4E9E-A333-65DE3D96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95967"/>
            <a:ext cx="2754302" cy="277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45E1-09FA-47FB-8411-74FC5E2F83EB}"/>
              </a:ext>
            </a:extLst>
          </p:cNvPr>
          <p:cNvSpPr txBox="1"/>
          <p:nvPr/>
        </p:nvSpPr>
        <p:spPr>
          <a:xfrm>
            <a:off x="5257800" y="45720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Fourfold 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quarter circles, area ~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ratio of areas: odds ratio 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confidence bands: overlap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l-GR" sz="1600" dirty="0"/>
              <a:t>θ</a:t>
            </a:r>
            <a:r>
              <a:rPr lang="en-US" sz="1600" dirty="0"/>
              <a:t> </a:t>
            </a:r>
            <a:r>
              <a:rPr lang="el-GR" sz="1600" dirty="0">
                <a:sym typeface="Symbol" panose="05050102010706020507" pitchFamily="18" charset="2"/>
              </a:rPr>
              <a:t></a:t>
            </a:r>
            <a:r>
              <a:rPr lang="en-US" sz="1600" dirty="0">
                <a:sym typeface="Symbol" panose="05050102010706020507" pitchFamily="18" charset="2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significance!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F9DB0-DF24-49EE-BD58-0DB00B99D377}"/>
              </a:ext>
            </a:extLst>
          </p:cNvPr>
          <p:cNvSpPr txBox="1"/>
          <p:nvPr/>
        </p:nvSpPr>
        <p:spPr>
          <a:xfrm>
            <a:off x="3505200" y="26777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E4D23-8AD1-494F-9121-D68BC55F5B25}"/>
              </a:ext>
            </a:extLst>
          </p:cNvPr>
          <p:cNvSpPr/>
          <p:nvPr/>
        </p:nvSpPr>
        <p:spPr>
          <a:xfrm>
            <a:off x="4876801" y="2703266"/>
            <a:ext cx="685800" cy="287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DC0-1932-444A-A3E2-28CA57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 × 2 × k Stratified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50042-9F77-4009-BDBC-FFA00DD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 descr="A picture containing text, toiletry, cosmetic&#10;&#10;Description automatically generated">
            <a:extLst>
              <a:ext uri="{FF2B5EF4-FFF2-40B4-BE49-F238E27FC236}">
                <a16:creationId xmlns:a16="http://schemas.microsoft.com/office/drawing/2014/main" id="{D2A04264-4FC1-490D-88C3-6971008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5884"/>
            <a:ext cx="5309471" cy="382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1CCBF-EE0A-46F3-A78F-E54EF527C4D3}"/>
              </a:ext>
            </a:extLst>
          </p:cNvPr>
          <p:cNvSpPr txBox="1"/>
          <p:nvPr/>
        </p:nvSpPr>
        <p:spPr>
          <a:xfrm>
            <a:off x="457200" y="16764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arose from 6 graduate departments</a:t>
            </a:r>
          </a:p>
          <a:p>
            <a:endParaRPr lang="en-US" dirty="0"/>
          </a:p>
          <a:p>
            <a:r>
              <a:rPr lang="en-US" dirty="0"/>
              <a:t>No difference between males &amp; females, except in Dept A where </a:t>
            </a:r>
            <a:r>
              <a:rPr lang="en-US" dirty="0">
                <a:solidFill>
                  <a:srgbClr val="FF0000"/>
                </a:solidFill>
              </a:rPr>
              <a:t>women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likely to be admitted!</a:t>
            </a:r>
          </a:p>
          <a:p>
            <a:endParaRPr lang="en-US" dirty="0"/>
          </a:p>
          <a:p>
            <a:r>
              <a:rPr lang="en-US" dirty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direction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</a:t>
            </a:r>
            <a:r>
              <a:rPr lang="en-US" sz="1600" dirty="0" err="1"/>
              <a:t>signif</a:t>
            </a:r>
            <a:r>
              <a:rPr lang="en-US" sz="1600" dirty="0"/>
              <a:t>. by shading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35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286000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FD2-2A9B-45B1-B56B-34BCFAD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AA84C-45C9-4F14-9CE7-CD1EA43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8E00-8E81-47AE-BA11-479D30E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3" y="2030353"/>
            <a:ext cx="8209524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99D0-7CF6-4C9A-A8BB-4D7EB2FF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4084615"/>
            <a:ext cx="8180952" cy="13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56F3-7472-45E1-9ADE-9FB35EEC2F59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these share similar ideas &amp; scope with methods for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95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unordered or ordered</a:t>
            </a:r>
          </a:p>
          <a:p>
            <a:pPr lvl="1"/>
            <a:r>
              <a:rPr lang="en-US" dirty="0"/>
              <a:t>Counts, frequencies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table(),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similar in matrices or arrays        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1CE-4FD1-40D0-9DD5-2F1D04A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162-9B6F-4DFA-8207-D641BD4E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Supplementary readings</a:t>
            </a:r>
          </a:p>
          <a:p>
            <a:r>
              <a:rPr lang="en-US" sz="2400" dirty="0" err="1"/>
              <a:t>Agresti</a:t>
            </a:r>
            <a:r>
              <a:rPr lang="en-US" sz="2400" dirty="0"/>
              <a:t> (2013). </a:t>
            </a:r>
            <a:r>
              <a:rPr lang="en-US" sz="2400" i="1" dirty="0"/>
              <a:t>Categorical Data Analysis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ed. [More mathematical, but the current Bible of CDA] </a:t>
            </a:r>
          </a:p>
          <a:p>
            <a:pPr lvl="1"/>
            <a:r>
              <a:rPr lang="en-US" sz="2000" dirty="0"/>
              <a:t>PDF available: </a:t>
            </a:r>
            <a:r>
              <a:rPr lang="en-US" sz="2000" dirty="0">
                <a:hlinkClick r:id="rId2"/>
              </a:rPr>
              <a:t>https://bityl.co/FG9c</a:t>
            </a:r>
            <a:r>
              <a:rPr lang="en-US" sz="2000" dirty="0"/>
              <a:t> </a:t>
            </a:r>
          </a:p>
          <a:p>
            <a:r>
              <a:rPr lang="en-US" sz="2400" dirty="0"/>
              <a:t>Fox </a:t>
            </a:r>
            <a:r>
              <a:rPr lang="en-US" sz="2400"/>
              <a:t>(2016). </a:t>
            </a:r>
            <a:r>
              <a:rPr lang="en-US" sz="2400" i="1" dirty="0"/>
              <a:t>Applied Regression Analysis and Generalized Linear Models</a:t>
            </a:r>
            <a:r>
              <a:rPr lang="en-US" sz="2400" dirty="0"/>
              <a:t>, 3</a:t>
            </a:r>
            <a:r>
              <a:rPr lang="en-US" sz="2400" baseline="30000" dirty="0"/>
              <a:t>rd</a:t>
            </a:r>
            <a:r>
              <a:rPr lang="en-US" sz="2400" dirty="0"/>
              <a:t> 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E438-5FE5-4B24-8583-F1B8A89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94B1B7-7DAC-4589-8E77-41F2A3718D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14775"/>
            <a:ext cx="1519518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E5F382-41ED-4B6E-97C6-C65A1AB69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985983"/>
            <a:ext cx="1519518" cy="21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524-8492-4FF5-8A5F-877052E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42D7-7F0C-45AD-9A73-22E15B94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expect you will read chapters in </a:t>
            </a:r>
            <a:r>
              <a:rPr lang="en-US" i="1" dirty="0"/>
              <a:t>DDAR</a:t>
            </a:r>
            <a:r>
              <a:rPr lang="en-US" dirty="0"/>
              <a:t> &amp; </a:t>
            </a:r>
            <a:r>
              <a:rPr lang="en-US" dirty="0" err="1"/>
              <a:t>Agresti</a:t>
            </a:r>
            <a:r>
              <a:rPr lang="en-US" dirty="0"/>
              <a:t> </a:t>
            </a:r>
            <a:r>
              <a:rPr lang="en-US" i="1" dirty="0"/>
              <a:t>Intro</a:t>
            </a:r>
            <a:r>
              <a:rPr lang="en-US" dirty="0"/>
              <a:t> each week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Topic Schedule </a:t>
            </a:r>
            <a:r>
              <a:rPr lang="en-US" dirty="0"/>
              <a:t>on course web site</a:t>
            </a:r>
          </a:p>
          <a:p>
            <a:pPr lvl="1"/>
            <a:r>
              <a:rPr lang="en-US" dirty="0"/>
              <a:t>R exercises: A few are listed as (ungraded)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Assignments</a:t>
            </a:r>
          </a:p>
          <a:p>
            <a:pPr lvl="1"/>
            <a:r>
              <a:rPr lang="en-US" dirty="0"/>
              <a:t>Class discussion: Help make classes participatory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(2 x 40%) Two take-home projects: Analysis &amp; research report, based on assignment problems or your own data</a:t>
            </a:r>
          </a:p>
          <a:p>
            <a:pPr lvl="1"/>
            <a:r>
              <a:rPr lang="en-US" dirty="0"/>
              <a:t>(20%) </a:t>
            </a:r>
          </a:p>
          <a:p>
            <a:pPr lvl="2"/>
            <a:r>
              <a:rPr lang="en-US" dirty="0"/>
              <a:t>Assignment portfolio: best work, enhanced</a:t>
            </a:r>
          </a:p>
          <a:p>
            <a:pPr lvl="2"/>
            <a:r>
              <a:rPr lang="en-US" dirty="0"/>
              <a:t>Research report on journal article(s) of theory / application of CDA</a:t>
            </a:r>
          </a:p>
          <a:p>
            <a:pPr lvl="2"/>
            <a:r>
              <a:rPr lang="en-US" dirty="0"/>
              <a:t>In-class presentation (~15 min) on application of general interest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C5D4-2A31-4329-AD46-68DF1F1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version &gt;=3.6 [R 4.2 is current]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IDE, highly recommended</a:t>
            </a:r>
          </a:p>
          <a:p>
            <a:pPr lvl="1"/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 </a:t>
            </a:r>
          </a:p>
          <a:p>
            <a:r>
              <a:rPr lang="en-US" dirty="0"/>
              <a:t>R packages: see course web page</a:t>
            </a:r>
          </a:p>
          <a:p>
            <a:pPr lvl="1"/>
            <a:r>
              <a:rPr lang="en-US" dirty="0" err="1"/>
              <a:t>vcd</a:t>
            </a:r>
            <a:endParaRPr lang="en-US" dirty="0"/>
          </a:p>
          <a:p>
            <a:pPr lvl="1"/>
            <a:r>
              <a:rPr lang="en-US" dirty="0" err="1"/>
              <a:t>vcdExtra</a:t>
            </a:r>
            <a:endParaRPr lang="en-US" dirty="0"/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:\Users\friendly\Dropbox\Documents\SCS\VisMLM-course\fig\logos\car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71975"/>
            <a:ext cx="7971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iendly\Dropbox\Documents\SCS\VisMLM-course\fig\logos\effects-h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71975"/>
            <a:ext cx="7897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25AB7-642B-4860-AC8A-BE605B4CE2B9}"/>
              </a:ext>
            </a:extLst>
          </p:cNvPr>
          <p:cNvSpPr txBox="1"/>
          <p:nvPr/>
        </p:nvSpPr>
        <p:spPr>
          <a:xfrm>
            <a:off x="5410200" y="5334000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 to install packages: </a:t>
            </a:r>
            <a:r>
              <a:rPr lang="en-US" sz="1400" dirty="0">
                <a:hlinkClick r:id="rId6"/>
              </a:rPr>
              <a:t>https://friendly.github.io/6136/R/install-vcd-pkgs.R</a:t>
            </a:r>
            <a:r>
              <a:rPr lang="en-US" sz="1400" dirty="0"/>
              <a:t> 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A409D88-D146-4E6B-90AB-520E5AC3B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67" y="3535003"/>
            <a:ext cx="78943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7C1-C4F3-4D51-8F6C-90FD0E5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categorical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FE0-E7BF-4EC6-86DF-AF52E2A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DE98-2AB7-448F-B5DB-BCB8B94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42857" cy="29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D334-2823-4AFD-AF3C-B20205C5DD78}"/>
              </a:ext>
            </a:extLst>
          </p:cNvPr>
          <p:cNvSpPr txBox="1"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these are ordered (ordinal)?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could be treated as numeric?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have missing categories, sometimes ignored, or treated as “Other”</a:t>
            </a:r>
          </a:p>
        </p:txBody>
      </p:sp>
    </p:spTree>
    <p:extLst>
      <p:ext uri="{BB962C8B-B14F-4D97-AF65-F5344CB8AC3E}">
        <p14:creationId xmlns:p14="http://schemas.microsoft.com/office/powerpoint/2010/main" val="90889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FA9-EBC1-48F8-9DC2-A24540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data: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A834-894B-46BA-90ED-9599CD3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(frequency) data appears in various forms</a:t>
            </a:r>
          </a:p>
          <a:p>
            <a:r>
              <a:rPr lang="en-US" dirty="0"/>
              <a:t>Tables: often the result of table() or </a:t>
            </a:r>
            <a:r>
              <a:rPr lang="en-US" dirty="0" err="1"/>
              <a:t>xtabs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1-way</a:t>
            </a:r>
          </a:p>
          <a:p>
            <a:pPr lvl="1"/>
            <a:r>
              <a:rPr lang="en-US" dirty="0"/>
              <a:t>2-way – 2 × 2, r × c</a:t>
            </a:r>
          </a:p>
          <a:p>
            <a:pPr lvl="1"/>
            <a:r>
              <a:rPr lang="en-US" dirty="0"/>
              <a:t>3-way</a:t>
            </a:r>
          </a:p>
          <a:p>
            <a:r>
              <a:rPr lang="en-US" dirty="0"/>
              <a:t>Matrices: matrix(), with row &amp; col names</a:t>
            </a:r>
          </a:p>
          <a:p>
            <a:r>
              <a:rPr lang="en-US" dirty="0"/>
              <a:t>Arrays: array(), with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r>
              <a:rPr lang="en-US" dirty="0"/>
              <a:t>Data frames</a:t>
            </a:r>
          </a:p>
          <a:p>
            <a:pPr lvl="1"/>
            <a:r>
              <a:rPr lang="en-US" dirty="0"/>
              <a:t>Case form (individual observations)</a:t>
            </a:r>
          </a:p>
          <a:p>
            <a:pPr lvl="1"/>
            <a:r>
              <a:rPr lang="en-US" dirty="0"/>
              <a:t>Frequency 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2336D-784A-4D7D-976B-7BADA87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E91BFC-9F87-4193-A6A9-B615D3D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6000"/>
            <a:ext cx="1828800" cy="128473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BC27B4-2C56-4C32-967B-4BF3B0C7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3570732"/>
            <a:ext cx="1418876" cy="13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3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2537</Words>
  <Application>Microsoft Office PowerPoint</Application>
  <PresentationFormat>On-screen Show (4:3)</PresentationFormat>
  <Paragraphs>409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Wingdings</vt:lpstr>
      <vt:lpstr>1_Office Theme</vt:lpstr>
      <vt:lpstr>Categorical Data Analysis Course overview</vt:lpstr>
      <vt:lpstr>Course goals</vt:lpstr>
      <vt:lpstr>Course outline</vt:lpstr>
      <vt:lpstr>Textbooks</vt:lpstr>
      <vt:lpstr>Textbooks</vt:lpstr>
      <vt:lpstr>Expectations &amp; grading</vt:lpstr>
      <vt:lpstr>What you need</vt:lpstr>
      <vt:lpstr>What is categorical data?</vt:lpstr>
      <vt:lpstr>Categorical data: Structures</vt:lpstr>
      <vt:lpstr>1-way tables</vt:lpstr>
      <vt:lpstr>1-way tables</vt:lpstr>
      <vt:lpstr>1-way tables</vt:lpstr>
      <vt:lpstr>1-way tables: graphs</vt:lpstr>
      <vt:lpstr>2-way tables: 2 x 2 x …</vt:lpstr>
      <vt:lpstr>Larger tables</vt:lpstr>
      <vt:lpstr>Table form</vt:lpstr>
      <vt:lpstr>Datasets: frequency form</vt:lpstr>
      <vt:lpstr>Datasets: case form</vt:lpstr>
      <vt:lpstr>Categorical data analysis: Methods</vt:lpstr>
      <vt:lpstr>Categorical data analysis: Methods</vt:lpstr>
      <vt:lpstr>Models: Response vs. Association</vt:lpstr>
      <vt:lpstr>Models: Response vs. Association</vt:lpstr>
      <vt:lpstr>Response models</vt:lpstr>
      <vt:lpstr>Response models</vt:lpstr>
      <vt:lpstr>Data display: Tables vs. Graphs</vt:lpstr>
      <vt:lpstr>Graphical methods: Communication goals</vt:lpstr>
      <vt:lpstr>Graphical methods: Presentation goals</vt:lpstr>
      <vt:lpstr>Graphical methods: Quantitative data</vt:lpstr>
      <vt:lpstr>Graphical methods: Categorical data</vt:lpstr>
      <vt:lpstr>Principles of graphical display</vt:lpstr>
      <vt:lpstr>Tabular displays</vt:lpstr>
      <vt:lpstr>Tabular displays</vt:lpstr>
      <vt:lpstr>Sometimes, don’t need numbers at all</vt:lpstr>
      <vt:lpstr>Visual table ideas: Heatmap shading</vt:lpstr>
      <vt:lpstr>Bertifier: Turning tables into graphs</vt:lpstr>
      <vt:lpstr>Data, pictures, models &amp; stories</vt:lpstr>
      <vt:lpstr>Data, pictures, models &amp; stories</vt:lpstr>
      <vt:lpstr>Data, pictures, models &amp; stories</vt:lpstr>
      <vt:lpstr>Gender Bias at UC Berkeley?</vt:lpstr>
      <vt:lpstr>2 × 2 Frequency Tables: Fourfold displays</vt:lpstr>
      <vt:lpstr>2 × 2 × k Stratified tables</vt:lpstr>
      <vt:lpstr>Mosaic matrices</vt:lpstr>
      <vt:lpstr>Graphical methods for categorical data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01-Overview</dc:title>
  <dc:creator>Michael Friendly</dc:creator>
  <cp:lastModifiedBy>Michael L Friendly</cp:lastModifiedBy>
  <cp:revision>93</cp:revision>
  <dcterms:created xsi:type="dcterms:W3CDTF">2017-10-14T20:35:56Z</dcterms:created>
  <dcterms:modified xsi:type="dcterms:W3CDTF">2022-12-05T19:23:32Z</dcterms:modified>
</cp:coreProperties>
</file>