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5792B-B5B4-4CD1-8610-9362680650DD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15A88-63D8-4F9A-907C-748FE26E2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3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15A88-63D8-4F9A-907C-748FE26E2D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0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6/03/rmarkdown-cheatsheet-2.0.pdf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cran.us.r-project.org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products/rstudio/download/" TargetMode="External"/><Relationship Id="rId5" Type="http://schemas.openxmlformats.org/officeDocument/2006/relationships/hyperlink" Target="http://euclid.psych.yorku.ca/www/psy6135/R/install-pkgs.R" TargetMode="External"/><Relationship Id="rId4" Type="http://schemas.openxmlformats.org/officeDocument/2006/relationships/hyperlink" Target="http://friendly.apps01.yorku.ca/psy6140/R/install-hebb-pkgs.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150876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28" y="649979"/>
            <a:ext cx="1513999" cy="1273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1A4EE-EA99-4E71-AE24-9E5B0F993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37761"/>
            <a:ext cx="2552381" cy="17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r>
              <a:rPr lang="en-US" dirty="0"/>
              <a:t>Use separate R files for different steps: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import, data cleaning, …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 save as an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sym typeface="Symbol"/>
              </a:rPr>
              <a:t>RData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 file</a:t>
            </a:r>
          </a:p>
          <a:p>
            <a:pPr lvl="1"/>
            <a:r>
              <a:rPr lang="en-US" dirty="0">
                <a:sym typeface="Symbol"/>
              </a:rPr>
              <a:t>Analysis: load </a:t>
            </a:r>
            <a:r>
              <a:rPr lang="en-US" dirty="0" err="1">
                <a:sym typeface="Symbol"/>
              </a:rPr>
              <a:t>RData</a:t>
            </a:r>
            <a:r>
              <a:rPr lang="en-US" dirty="0">
                <a:sym typeface="Symbol"/>
              </a:rPr>
              <a:t>, 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80010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 #’ ## load the data</a:t>
            </a:r>
          </a:p>
          <a:p>
            <a:r>
              <a:rPr lang="en-US" sz="1600" dirty="0"/>
              <a:t>load("data/</a:t>
            </a:r>
            <a:r>
              <a:rPr lang="en-US" sz="1600" dirty="0" err="1"/>
              <a:t>mydata.RData</a:t>
            </a:r>
            <a:r>
              <a:rPr lang="en-US" sz="1600" dirty="0"/>
              <a:t>")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do the analysis – exploratory plots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mydata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fit models</a:t>
            </a:r>
          </a:p>
          <a:p>
            <a:r>
              <a:rPr lang="en-US" sz="1600" dirty="0"/>
              <a:t>mymod.1 &lt;- lm(y ~ X1 + X2 + X3, data=</a:t>
            </a:r>
            <a:r>
              <a:rPr lang="en-US" sz="1600" dirty="0" err="1"/>
              <a:t>mydata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plot models, extract model summaries</a:t>
            </a:r>
          </a:p>
          <a:p>
            <a:r>
              <a:rPr lang="en-US" sz="1600" dirty="0"/>
              <a:t>plot(mymod.1)</a:t>
            </a:r>
          </a:p>
          <a:p>
            <a:r>
              <a:rPr lang="en-US" sz="1600" dirty="0"/>
              <a:t>summary(mymod.1)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674" y="2754868"/>
            <a:ext cx="799472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analyse.R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32766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NB: </a:t>
            </a:r>
            <a:r>
              <a:rPr lang="en-US" sz="1600" dirty="0">
                <a:solidFill>
                  <a:srgbClr val="00B050"/>
                </a:solidFill>
              </a:rPr>
              <a:t>#’ ## </a:t>
            </a:r>
            <a:r>
              <a:rPr lang="en-US" sz="1600" dirty="0"/>
              <a:t>is a special R comment for a H2 heading in an R “notebook” script</a:t>
            </a:r>
          </a:p>
        </p:txBody>
      </p:sp>
    </p:spTree>
    <p:extLst>
      <p:ext uri="{BB962C8B-B14F-4D97-AF65-F5344CB8AC3E}">
        <p14:creationId xmlns:p14="http://schemas.microsoft.com/office/powerpoint/2010/main" val="186514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Reproducible analysis &amp; reporting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4476191" cy="37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14478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Studio, together with the </a:t>
            </a:r>
            <a:r>
              <a:rPr lang="en-US" dirty="0" err="1"/>
              <a:t>knitr</a:t>
            </a:r>
            <a:r>
              <a:rPr lang="en-US" dirty="0"/>
              <a:t> and </a:t>
            </a:r>
            <a:r>
              <a:rPr lang="en-US" dirty="0" err="1"/>
              <a:t>rmarkdown</a:t>
            </a:r>
            <a:r>
              <a:rPr lang="en-US" dirty="0"/>
              <a:t> packages provide an easy way to combine writing, analysis, and R output into complete documents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Rmd</a:t>
            </a:r>
            <a:r>
              <a:rPr lang="en-US" dirty="0"/>
              <a:t> files are just text files, using </a:t>
            </a:r>
            <a:r>
              <a:rPr lang="en-US" dirty="0" err="1"/>
              <a:t>rmarkdown</a:t>
            </a:r>
            <a:r>
              <a:rPr lang="en-US" dirty="0"/>
              <a:t> markup and </a:t>
            </a:r>
            <a:r>
              <a:rPr lang="en-US" dirty="0" err="1"/>
              <a:t>knitr</a:t>
            </a:r>
            <a:r>
              <a:rPr lang="en-US" dirty="0"/>
              <a:t> to run R on “code chunks”</a:t>
            </a:r>
          </a:p>
          <a:p>
            <a:endParaRPr lang="en-US" dirty="0"/>
          </a:p>
          <a:p>
            <a:r>
              <a:rPr lang="en-US" dirty="0"/>
              <a:t>A given document can be rendered in different output formats: </a:t>
            </a:r>
          </a:p>
        </p:txBody>
      </p:sp>
      <p:pic>
        <p:nvPicPr>
          <p:cNvPr id="2050" name="Picture 2" descr="C:\Dropbox\Documents\SCS\RGraphics\images\rmarkdown-kn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28" y="5162086"/>
            <a:ext cx="1308167" cy="9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5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formats and 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8" y="1600200"/>
            <a:ext cx="4029075" cy="4057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14478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integration of R, R Studio, </a:t>
            </a:r>
            <a:r>
              <a:rPr lang="en-US" dirty="0" err="1"/>
              <a:t>knitr</a:t>
            </a:r>
            <a:r>
              <a:rPr lang="en-US" dirty="0"/>
              <a:t>, </a:t>
            </a:r>
            <a:r>
              <a:rPr lang="en-US" dirty="0" err="1"/>
              <a:t>rmarkdown</a:t>
            </a:r>
            <a:r>
              <a:rPr lang="en-US" dirty="0"/>
              <a:t> and other tools is now highly advanced.</a:t>
            </a:r>
          </a:p>
        </p:txBody>
      </p:sp>
      <p:pic>
        <p:nvPicPr>
          <p:cNvPr id="3074" name="Picture 2" descr="C:\Dropbox\Documents\DDAR\images\ddar-co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2" y="2667268"/>
            <a:ext cx="783334" cy="12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69650" y="2717602"/>
            <a:ext cx="2540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My last book was written entirely in R Studio, using .</a:t>
            </a:r>
            <a:r>
              <a:rPr lang="en-US" sz="1400" dirty="0" err="1"/>
              <a:t>Rnw</a:t>
            </a:r>
            <a:r>
              <a:rPr lang="en-US" sz="1400" dirty="0"/>
              <a:t> syntax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</a:t>
            </a:r>
            <a:r>
              <a:rPr lang="en-US" sz="1400" dirty="0" err="1">
                <a:cs typeface="Arial"/>
              </a:rPr>
              <a:t>LaTeX</a:t>
            </a:r>
            <a:r>
              <a:rPr lang="en-US" sz="1400" dirty="0">
                <a:cs typeface="Arial"/>
              </a:rPr>
              <a:t> </a:t>
            </a:r>
            <a:r>
              <a:rPr lang="en-US" sz="1400" dirty="0"/>
              <a:t>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 PDF </a:t>
            </a:r>
            <a:r>
              <a:rPr lang="en-US" sz="1400" dirty="0"/>
              <a:t>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 camera ready copy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2" y="4267200"/>
            <a:ext cx="798576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2200" y="4149754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ggplot2 book was written using .</a:t>
            </a:r>
            <a:r>
              <a:rPr lang="en-US" sz="1400" dirty="0" err="1"/>
              <a:t>Rmd</a:t>
            </a:r>
            <a:r>
              <a:rPr lang="en-US" sz="1400" dirty="0"/>
              <a:t> format. 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The </a:t>
            </a:r>
            <a:r>
              <a:rPr lang="en-US" sz="1400" dirty="0" err="1">
                <a:solidFill>
                  <a:srgbClr val="0070C0"/>
                </a:solidFill>
              </a:rPr>
              <a:t>bookdown</a:t>
            </a:r>
            <a:r>
              <a:rPr lang="en-US" sz="1400" dirty="0"/>
              <a:t> package makes it easier to manage a book-length project – TOC, fig/table #s, cross-references, etc.</a:t>
            </a:r>
          </a:p>
          <a:p>
            <a:r>
              <a:rPr lang="en-US" sz="1400" dirty="0"/>
              <a:t>Also: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blogdown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posterdown</a:t>
            </a:r>
            <a:r>
              <a:rPr lang="en-US" sz="1400" dirty="0"/>
              <a:t>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86763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Templates are available for APA papers, slides, handouts, entire web sites, etc.</a:t>
            </a:r>
          </a:p>
        </p:txBody>
      </p:sp>
    </p:spTree>
    <p:extLst>
      <p:ext uri="{BB962C8B-B14F-4D97-AF65-F5344CB8AC3E}">
        <p14:creationId xmlns:p14="http://schemas.microsoft.com/office/powerpoint/2010/main" val="371468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it 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R Studio, create a .</a:t>
            </a:r>
            <a:r>
              <a:rPr lang="en-US" dirty="0" err="1"/>
              <a:t>Rmd</a:t>
            </a:r>
            <a:r>
              <a:rPr lang="en-US" dirty="0"/>
              <a:t> file to use R Markdown for your write-up</a:t>
            </a:r>
          </a:p>
          <a:p>
            <a:pPr lvl="1"/>
            <a:r>
              <a:rPr lang="en-US" dirty="0"/>
              <a:t>lots of options: HTML, Word, PDF (needs LaTeX)</a:t>
            </a:r>
          </a:p>
          <a:p>
            <a:pPr lvl="1"/>
            <a:r>
              <a:rPr lang="en-US" dirty="0"/>
              <a:t>templates for various pub types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1" y="3276600"/>
            <a:ext cx="4076190" cy="233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66" y="3276600"/>
            <a:ext cx="3287143" cy="26061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6DE60E-CE1B-45FE-A75E-C545D7F83211}"/>
              </a:ext>
            </a:extLst>
          </p:cNvPr>
          <p:cNvCxnSpPr>
            <a:cxnSpLocks/>
          </p:cNvCxnSpPr>
          <p:nvPr/>
        </p:nvCxnSpPr>
        <p:spPr>
          <a:xfrm flipV="1">
            <a:off x="4453466" y="3657600"/>
            <a:ext cx="990600" cy="33655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3147AF-01DF-465B-A67C-C3C7F5597A52}"/>
              </a:ext>
            </a:extLst>
          </p:cNvPr>
          <p:cNvCxnSpPr>
            <a:cxnSpLocks/>
          </p:cNvCxnSpPr>
          <p:nvPr/>
        </p:nvCxnSpPr>
        <p:spPr>
          <a:xfrm>
            <a:off x="4453466" y="4038600"/>
            <a:ext cx="990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3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371600"/>
          </a:xfrm>
        </p:spPr>
        <p:txBody>
          <a:bodyPr/>
          <a:lstStyle/>
          <a:p>
            <a:r>
              <a:rPr lang="en-US" dirty="0"/>
              <a:t>Use simple Markdown to write text</a:t>
            </a:r>
          </a:p>
          <a:p>
            <a:r>
              <a:rPr lang="en-US" dirty="0"/>
              <a:t>Include code chunks for analysis &amp;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3" y="2667000"/>
            <a:ext cx="4050000" cy="3592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43200"/>
            <a:ext cx="3051905" cy="36028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533" y="2286000"/>
            <a:ext cx="405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mypaper.Rmd</a:t>
            </a:r>
            <a:r>
              <a:rPr lang="en-US" sz="1600" dirty="0"/>
              <a:t>, created from a template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2286000"/>
            <a:ext cx="3051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Help -&gt; Markdown quick reference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3667" y="3124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rgbClr val="FF0000"/>
                </a:solidFill>
              </a:rPr>
              <a:t>yaml</a:t>
            </a:r>
            <a:r>
              <a:rPr lang="en-US" sz="1600" dirty="0">
                <a:solidFill>
                  <a:srgbClr val="FF0000"/>
                </a:solidFill>
              </a:rPr>
              <a:t> 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94667" y="40386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Header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2667" y="50292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output code chunk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70237" y="5867400"/>
            <a:ext cx="1515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plot code chunk</a:t>
            </a:r>
          </a:p>
        </p:txBody>
      </p:sp>
    </p:spTree>
    <p:extLst>
      <p:ext uri="{BB962C8B-B14F-4D97-AF65-F5344CB8AC3E}">
        <p14:creationId xmlns:p14="http://schemas.microsoft.com/office/powerpoint/2010/main" val="348058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rmarkdown</a:t>
            </a:r>
            <a:r>
              <a:rPr lang="en-US" dirty="0"/>
              <a:t> basics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2" y="1828800"/>
            <a:ext cx="6940907" cy="4756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972" y="1219200"/>
            <a:ext cx="824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rmarkdown</a:t>
            </a:r>
            <a:r>
              <a:rPr lang="en-US" dirty="0"/>
              <a:t> uses simple formatting for all standard document elements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2362200"/>
            <a:ext cx="23622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3581400"/>
            <a:ext cx="16002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00400" y="5334000"/>
            <a:ext cx="9906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6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code chunks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1" y="1828800"/>
            <a:ext cx="5731782" cy="4846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491" y="1219200"/>
            <a:ext cx="824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code chunks are run by </a:t>
            </a:r>
            <a:r>
              <a:rPr lang="en-US" dirty="0" err="1">
                <a:solidFill>
                  <a:srgbClr val="0070C0"/>
                </a:solidFill>
              </a:rPr>
              <a:t>knitr</a:t>
            </a:r>
            <a:r>
              <a:rPr lang="en-US" dirty="0"/>
              <a:t>, and the results are inserted in the output document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41" y="1828800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There are many options for controlling the details of chunk output – numbers, tables, 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6491" y="5045763"/>
            <a:ext cx="2024641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An R chunk:</a:t>
            </a:r>
          </a:p>
          <a:p>
            <a:r>
              <a:rPr lang="en-US" sz="1600" dirty="0"/>
              <a:t>```{r name, options}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 R code here</a:t>
            </a:r>
          </a:p>
          <a:p>
            <a:r>
              <a:rPr lang="en-US" sz="1600" dirty="0"/>
              <a:t>```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28811" y="4038600"/>
            <a:ext cx="0" cy="914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3810000"/>
            <a:ext cx="639182" cy="762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44241" y="3505200"/>
            <a:ext cx="190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Choose the output format:</a:t>
            </a:r>
          </a:p>
        </p:txBody>
      </p:sp>
      <p:pic>
        <p:nvPicPr>
          <p:cNvPr id="15" name="Picture 2" descr="C:\Dropbox\Documents\SCS\RGraphics\images\rmarkdown-kn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94" y="4191000"/>
            <a:ext cx="1678589" cy="12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6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17</a:t>
            </a:fld>
            <a:endParaRPr lang="en-US"/>
          </a:p>
        </p:txBody>
      </p:sp>
      <p:pic>
        <p:nvPicPr>
          <p:cNvPr id="4098" name="Picture 2" descr="C:\Dropbox\Documents\SCS\RGraphics\images\RStudio\rmarkdown-cheatsheet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7162800" cy="56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381000"/>
            <a:ext cx="8001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Markdown Cheat Sheet provides most of the details</a:t>
            </a:r>
          </a:p>
          <a:p>
            <a:r>
              <a:rPr lang="en-US" sz="1600" dirty="0">
                <a:hlinkClick r:id="rId3"/>
              </a:rPr>
              <a:t>https://www.rstudio.com/wp-content/uploads/2016/03/rmarkdown-cheatsheet-2.0.pdf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280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notebooks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Often, you just want to “compile” an R script, and get the output embedded in the result, in HTML, Word, or PDF.  Just type Ctrl-Shift-K or tap the </a:t>
            </a:r>
            <a:r>
              <a:rPr lang="en-US" dirty="0">
                <a:solidFill>
                  <a:srgbClr val="FF0000"/>
                </a:solidFill>
              </a:rPr>
              <a:t>Compile Report </a:t>
            </a:r>
            <a:r>
              <a:rPr lang="en-US" dirty="0"/>
              <a:t>button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11" y="2590800"/>
            <a:ext cx="3631028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90800"/>
            <a:ext cx="3011373" cy="41148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319" y="2113660"/>
            <a:ext cx="1206462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5122" idx="1"/>
          </p:cNvCxnSpPr>
          <p:nvPr/>
        </p:nvCxnSpPr>
        <p:spPr>
          <a:xfrm>
            <a:off x="2440319" y="2296540"/>
            <a:ext cx="0" cy="90386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43550" y="4191000"/>
            <a:ext cx="2138050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43550" y="5029200"/>
            <a:ext cx="213805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12575" y="5410200"/>
            <a:ext cx="2445075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660000">
            <a:off x="4167613" y="548374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math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90DAD-7DC0-4E5C-BE8D-A4C48AA80A36}"/>
              </a:ext>
            </a:extLst>
          </p:cNvPr>
          <p:cNvSpPr txBox="1"/>
          <p:nvPr/>
        </p:nvSpPr>
        <p:spPr>
          <a:xfrm rot="20766909">
            <a:off x="4054497" y="42702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### header</a:t>
            </a:r>
          </a:p>
        </p:txBody>
      </p:sp>
    </p:spTree>
    <p:extLst>
      <p:ext uri="{BB962C8B-B14F-4D97-AF65-F5344CB8AC3E}">
        <p14:creationId xmlns:p14="http://schemas.microsoft.com/office/powerpoint/2010/main" val="333627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started: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To profit best, you need to install both R and R Studio on your computer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09" y="4292600"/>
            <a:ext cx="150876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57600" y="2514600"/>
            <a:ext cx="472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basic R system: R console (GUI) &amp; packages</a:t>
            </a:r>
          </a:p>
          <a:p>
            <a:r>
              <a:rPr lang="en-US" dirty="0"/>
              <a:t>Download: </a:t>
            </a:r>
            <a:r>
              <a:rPr lang="en-US" dirty="0">
                <a:hlinkClick r:id="rId3"/>
              </a:rPr>
              <a:t>http://cran.us.r-project.org/</a:t>
            </a:r>
            <a:endParaRPr lang="en-US" dirty="0"/>
          </a:p>
          <a:p>
            <a:r>
              <a:rPr lang="en-US" b="1" dirty="0"/>
              <a:t>Add</a:t>
            </a:r>
            <a:r>
              <a:rPr lang="en-US" dirty="0"/>
              <a:t> my recommended packages: </a:t>
            </a:r>
            <a:r>
              <a:rPr lang="en-US" sz="1200" dirty="0"/>
              <a:t>source(</a:t>
            </a:r>
            <a:r>
              <a:rPr lang="en-US" sz="1200" dirty="0">
                <a:hlinkClick r:id="rId4"/>
              </a:rPr>
              <a:t>“</a:t>
            </a:r>
            <a:r>
              <a:rPr lang="en-US" sz="1200" dirty="0">
                <a:hlinkClick r:id="rId5"/>
              </a:rPr>
              <a:t>http://euclid.psych.yorku.ca/www/psy6135/R/install-</a:t>
            </a:r>
            <a:r>
              <a:rPr lang="en-US" sz="1200" dirty="0" err="1">
                <a:hlinkClick r:id="rId5"/>
              </a:rPr>
              <a:t>pkgs.R</a:t>
            </a:r>
            <a:r>
              <a:rPr lang="en-US" sz="1200" dirty="0"/>
              <a:t> 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4099295"/>
            <a:ext cx="472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Studio IDE: analyze, write, publish</a:t>
            </a:r>
          </a:p>
          <a:p>
            <a:r>
              <a:rPr lang="en-US" dirty="0"/>
              <a:t>Download: </a:t>
            </a:r>
            <a:r>
              <a:rPr lang="en-US" sz="1400" dirty="0">
                <a:hlinkClick r:id="rId6"/>
              </a:rPr>
              <a:t>https://www.rstudio.com/products/rstudio/download/</a:t>
            </a:r>
            <a:endParaRPr lang="en-US" sz="1400" dirty="0"/>
          </a:p>
          <a:p>
            <a:r>
              <a:rPr lang="en-US" sz="1400" b="1" dirty="0"/>
              <a:t>Add</a:t>
            </a:r>
            <a:r>
              <a:rPr lang="en-US" sz="1400" dirty="0"/>
              <a:t>: R Studio-related packages, as useful</a:t>
            </a:r>
          </a:p>
        </p:txBody>
      </p:sp>
      <p:pic>
        <p:nvPicPr>
          <p:cNvPr id="1026" name="Picture 2" descr="https://www.rstudio.com/wp-content/uploads/2015/06/Rlogon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69" y="2514600"/>
            <a:ext cx="1905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257800"/>
            <a:ext cx="1376363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3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package 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0862" y="2420486"/>
            <a:ext cx="8135938" cy="1077218"/>
            <a:chOff x="550862" y="2420486"/>
            <a:chExt cx="8135938" cy="1077218"/>
          </a:xfrm>
        </p:grpSpPr>
        <p:pic>
          <p:nvPicPr>
            <p:cNvPr id="1026" name="Picture 2" descr="C:\Dropbox\Documents\SCS\RGraphics\images\RStudio\ggplot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2420486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447799" y="2420486"/>
              <a:ext cx="72390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R graphics</a:t>
              </a:r>
              <a:r>
                <a:rPr lang="en-US" sz="1600" dirty="0"/>
                <a:t>: general frameworks for making standard and custom graphics</a:t>
              </a:r>
            </a:p>
            <a:p>
              <a:r>
                <a:rPr lang="en-US" sz="1600" dirty="0"/>
                <a:t>Graphics frameworks:  base graphics, </a:t>
              </a:r>
              <a:r>
                <a:rPr lang="en-US" sz="1600" dirty="0">
                  <a:solidFill>
                    <a:srgbClr val="0070C0"/>
                  </a:solidFill>
                </a:rPr>
                <a:t>lattice</a:t>
              </a:r>
              <a:r>
                <a:rPr lang="en-US" sz="1600" dirty="0"/>
                <a:t>, </a:t>
              </a:r>
              <a:r>
                <a:rPr lang="en-US" sz="1600" dirty="0">
                  <a:solidFill>
                    <a:srgbClr val="0070C0"/>
                  </a:solidFill>
                </a:rPr>
                <a:t>ggplot2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rgl</a:t>
              </a:r>
              <a:r>
                <a:rPr lang="en-US" sz="1600" dirty="0"/>
                <a:t> (3D)</a:t>
              </a:r>
            </a:p>
            <a:p>
              <a:r>
                <a:rPr lang="en-US" sz="1600" dirty="0"/>
                <a:t>Application packages:  </a:t>
              </a:r>
              <a:r>
                <a:rPr lang="en-US" sz="1600" dirty="0">
                  <a:solidFill>
                    <a:srgbClr val="0070C0"/>
                  </a:solidFill>
                </a:rPr>
                <a:t>car</a:t>
              </a:r>
              <a:r>
                <a:rPr lang="en-US" sz="1600" dirty="0"/>
                <a:t> (linear models), </a:t>
              </a:r>
              <a:r>
                <a:rPr lang="en-US" sz="1600" dirty="0" err="1">
                  <a:solidFill>
                    <a:srgbClr val="0070C0"/>
                  </a:solidFill>
                </a:rPr>
                <a:t>vcd</a:t>
              </a:r>
              <a:r>
                <a:rPr lang="en-US" sz="1600" dirty="0"/>
                <a:t> (categorical data analysis), </a:t>
              </a:r>
              <a:r>
                <a:rPr lang="en-US" sz="1600" dirty="0" err="1">
                  <a:solidFill>
                    <a:srgbClr val="0070C0"/>
                  </a:solidFill>
                </a:rPr>
                <a:t>heplots</a:t>
              </a:r>
              <a:r>
                <a:rPr lang="en-US" sz="1600" dirty="0"/>
                <a:t> (multivariate linear models)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62" y="3673990"/>
            <a:ext cx="7992084" cy="1427863"/>
            <a:chOff x="550862" y="3673990"/>
            <a:chExt cx="7992084" cy="1427863"/>
          </a:xfrm>
        </p:grpSpPr>
        <p:pic>
          <p:nvPicPr>
            <p:cNvPr id="1027" name="Picture 3" descr="C:\Dropbox\Documents\SCS\RGraphics\images\RStudio\knit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3673990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Dropbox\Documents\SCS\RGraphics\images\RStudio\rmarkdow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4394715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473437" y="3673990"/>
              <a:ext cx="70695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Publish</a:t>
              </a:r>
              <a:r>
                <a:rPr lang="en-US" sz="1600" dirty="0"/>
                <a:t>: A variety of R packages make it easy to write and publish research reports and slide presentations in various formats (HTML, Word, </a:t>
              </a:r>
              <a:r>
                <a:rPr lang="en-US" sz="1600" dirty="0" err="1"/>
                <a:t>LaTeX</a:t>
              </a:r>
              <a:r>
                <a:rPr lang="en-US" sz="1600" dirty="0"/>
                <a:t>, …), all within R Studio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0862" y="5486400"/>
            <a:ext cx="7983538" cy="707138"/>
            <a:chOff x="550862" y="5486400"/>
            <a:chExt cx="7983538" cy="707138"/>
          </a:xfrm>
        </p:grpSpPr>
        <p:pic>
          <p:nvPicPr>
            <p:cNvPr id="1029" name="Picture 5" descr="C:\Dropbox\Documents\SCS\RGraphics\images\RStudio\shiny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5486400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464891" y="5486400"/>
              <a:ext cx="7069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Web apps</a:t>
              </a:r>
              <a:r>
                <a:rPr lang="en-US" sz="1600" dirty="0"/>
                <a:t>: R now has several powerful connections to preparing dynamic, web-based data display and analysis applications.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0862" y="1296154"/>
            <a:ext cx="8119747" cy="892552"/>
            <a:chOff x="550862" y="1296154"/>
            <a:chExt cx="8119747" cy="892552"/>
          </a:xfrm>
        </p:grpSpPr>
        <p:pic>
          <p:nvPicPr>
            <p:cNvPr id="1030" name="Picture 6" descr="C:\Dropbox\Documents\SCS\RGraphics\images\RStudio\tidyr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1296154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47800" y="1296154"/>
              <a:ext cx="51816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Data prep</a:t>
              </a:r>
              <a:r>
                <a:rPr lang="en-US" sz="1600" dirty="0"/>
                <a:t>: Tidy</a:t>
              </a:r>
              <a:r>
                <a:rPr lang="en-US" dirty="0"/>
                <a:t> data makes analysis and graphing much easier. </a:t>
              </a:r>
            </a:p>
            <a:p>
              <a:r>
                <a:rPr lang="en-US" sz="1600" dirty="0"/>
                <a:t>Packages: </a:t>
              </a:r>
              <a:r>
                <a:rPr lang="en-US" sz="1600" dirty="0" err="1">
                  <a:solidFill>
                    <a:srgbClr val="0070C0"/>
                  </a:solidFill>
                </a:rPr>
                <a:t>tidyverse</a:t>
              </a:r>
              <a:r>
                <a:rPr lang="en-US" sz="1600" dirty="0"/>
                <a:t>, comprised of: </a:t>
              </a:r>
              <a:r>
                <a:rPr lang="en-US" sz="1600" dirty="0" err="1">
                  <a:solidFill>
                    <a:srgbClr val="0070C0"/>
                  </a:solidFill>
                </a:rPr>
                <a:t>tidyr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dplyr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lubridate</a:t>
              </a:r>
              <a:r>
                <a:rPr lang="en-US" sz="1600" dirty="0"/>
                <a:t>,  …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1" y="1296154"/>
              <a:ext cx="1812608" cy="764858"/>
            </a:xfrm>
            <a:prstGeom prst="rect">
              <a:avLst/>
            </a:prstGeom>
          </p:spPr>
        </p:pic>
      </p:grp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F119BC9-E482-4592-A27B-1692FC1F33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420879"/>
            <a:ext cx="612250" cy="7040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2CAF8E-127D-4345-86E0-5C2D2050659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23" y="4420879"/>
            <a:ext cx="6096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5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started: R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8600"/>
            <a:ext cx="8153400" cy="495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" y="3765795"/>
            <a:ext cx="4191000" cy="2651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R console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(just like </a:t>
            </a:r>
            <a:r>
              <a:rPr lang="en-US" sz="2700" dirty="0" err="1">
                <a:solidFill>
                  <a:srgbClr val="FF0000"/>
                </a:solidFill>
                <a:latin typeface="Arial" pitchFamily="34" charset="0"/>
              </a:rPr>
              <a:t>Rterm</a:t>
            </a: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00600" y="2486049"/>
            <a:ext cx="3705832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        command history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workspace: your variables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820074" y="4440906"/>
            <a:ext cx="3714326" cy="157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files</a:t>
            </a:r>
          </a:p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     plots</a:t>
            </a:r>
          </a:p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        packages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help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5181600" y="3962400"/>
            <a:ext cx="533400" cy="944463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334000" y="1981200"/>
            <a:ext cx="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A456F9D-F513-4E09-BE56-6C951149A8F2}"/>
              </a:ext>
            </a:extLst>
          </p:cNvPr>
          <p:cNvSpPr/>
          <p:nvPr/>
        </p:nvSpPr>
        <p:spPr>
          <a:xfrm>
            <a:off x="533400" y="1905001"/>
            <a:ext cx="4114800" cy="1752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6387EC-446C-4B8E-8BDA-33E6E265DB7B}"/>
              </a:ext>
            </a:extLst>
          </p:cNvPr>
          <p:cNvCxnSpPr/>
          <p:nvPr/>
        </p:nvCxnSpPr>
        <p:spPr>
          <a:xfrm flipV="1">
            <a:off x="4820074" y="3962400"/>
            <a:ext cx="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29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navigation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8228572" cy="2837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304" y="1143000"/>
            <a:ext cx="50300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folder navigation 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am I?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somewhere: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1676400"/>
            <a:ext cx="2819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getwd</a:t>
            </a:r>
            <a:r>
              <a:rPr lang="en-US" sz="1600" dirty="0">
                <a:latin typeface="Arial Narrow" panose="020B0606020202030204" pitchFamily="34" charset="0"/>
              </a:rPr>
              <a:t>()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[1] "C:/Dropbox/Documents/6135"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3011" y="2666999"/>
            <a:ext cx="2514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setwd</a:t>
            </a:r>
            <a:r>
              <a:rPr lang="en-US" sz="1600" dirty="0">
                <a:latin typeface="Arial Narrow" panose="020B0606020202030204" pitchFamily="34" charset="0"/>
              </a:rPr>
              <a:t>("C:/Dropbox")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setwd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file.choose</a:t>
            </a:r>
            <a:r>
              <a:rPr lang="en-US" sz="1600" dirty="0">
                <a:latin typeface="Arial Narrow" panose="020B0606020202030204" pitchFamily="34" charset="0"/>
              </a:rPr>
              <a:t>())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44065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Studio GUI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38BEC-9A10-4F62-988D-3819A9945B12}"/>
              </a:ext>
            </a:extLst>
          </p:cNvPr>
          <p:cNvSpPr txBox="1"/>
          <p:nvPr/>
        </p:nvSpPr>
        <p:spPr>
          <a:xfrm>
            <a:off x="5638800" y="1676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yet: create an R project!</a:t>
            </a:r>
          </a:p>
        </p:txBody>
      </p:sp>
    </p:spTree>
    <p:extLst>
      <p:ext uri="{BB962C8B-B14F-4D97-AF65-F5344CB8AC3E}">
        <p14:creationId xmlns:p14="http://schemas.microsoft.com/office/powerpoint/2010/main" val="57247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projects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3908572" cy="493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45" y="2052862"/>
            <a:ext cx="2552381" cy="17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226" y="3962400"/>
            <a:ext cx="2547619" cy="1804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4400" y="1295400"/>
            <a:ext cx="399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Studio projects are a handy way to organize your work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19600" y="1941731"/>
            <a:ext cx="1371600" cy="43883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91200" y="2514600"/>
            <a:ext cx="0" cy="1447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C555F74-3E60-49E8-AA1C-E3D152785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419" y="6074024"/>
            <a:ext cx="1123810" cy="2476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401952-A774-40DB-9C95-F28DECD71FBC}"/>
              </a:ext>
            </a:extLst>
          </p:cNvPr>
          <p:cNvSpPr txBox="1"/>
          <p:nvPr/>
        </p:nvSpPr>
        <p:spPr>
          <a:xfrm>
            <a:off x="5912845" y="5937946"/>
            <a:ext cx="262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.</a:t>
            </a:r>
            <a:r>
              <a:rPr lang="en-US" sz="1400" dirty="0" err="1"/>
              <a:t>Rproj</a:t>
            </a:r>
            <a:r>
              <a:rPr lang="en-US" sz="1400" dirty="0"/>
              <a:t> item opens the project in R Studio</a:t>
            </a:r>
          </a:p>
        </p:txBody>
      </p:sp>
    </p:spTree>
    <p:extLst>
      <p:ext uri="{BB962C8B-B14F-4D97-AF65-F5344CB8AC3E}">
        <p14:creationId xmlns:p14="http://schemas.microsoft.com/office/powerpoint/2010/main" val="249084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projects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7985715" cy="4723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R Studio project for a </a:t>
            </a:r>
            <a:r>
              <a:rPr lang="en-US" dirty="0">
                <a:solidFill>
                  <a:srgbClr val="FF0000"/>
                </a:solidFill>
              </a:rPr>
              <a:t>research paper</a:t>
            </a:r>
            <a:r>
              <a:rPr lang="en-US" dirty="0"/>
              <a:t>: R files (scripts), </a:t>
            </a:r>
            <a:r>
              <a:rPr lang="en-US" dirty="0" err="1"/>
              <a:t>Rmd</a:t>
            </a:r>
            <a:r>
              <a:rPr lang="en-US" dirty="0"/>
              <a:t> files (text, R “chunks”) </a:t>
            </a:r>
          </a:p>
        </p:txBody>
      </p:sp>
    </p:spTree>
    <p:extLst>
      <p:ext uri="{BB962C8B-B14F-4D97-AF65-F5344CB8AC3E}">
        <p14:creationId xmlns:p14="http://schemas.microsoft.com/office/powerpoint/2010/main" val="273150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/>
              <a:t>Use a separate folder for each project</a:t>
            </a:r>
          </a:p>
          <a:p>
            <a:r>
              <a:rPr lang="en-US" dirty="0"/>
              <a:t>Use sub-folders for various parts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2263961"/>
            <a:ext cx="6864287" cy="1735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4572000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raw data (.csv)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saved R data (.</a:t>
            </a:r>
            <a:r>
              <a:rPr lang="en-US" sz="1600" dirty="0" err="1"/>
              <a:t>Rdata</a:t>
            </a:r>
            <a:r>
              <a:rPr lang="en-US" sz="16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2600" y="45720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analysis plots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4470082"/>
            <a:ext cx="685714" cy="899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7000" y="45720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4700" y="5403209"/>
            <a:ext cx="1638300" cy="738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Write</a:t>
            </a:r>
            <a:r>
              <a:rPr lang="en-US" sz="1400" dirty="0"/>
              <a:t> up files will go here (.</a:t>
            </a:r>
            <a:r>
              <a:rPr lang="en-US" sz="1400" dirty="0" err="1"/>
              <a:t>Rmd</a:t>
            </a:r>
            <a:r>
              <a:rPr lang="en-US" sz="1400" dirty="0"/>
              <a:t>, .</a:t>
            </a:r>
            <a:r>
              <a:rPr lang="en-US" sz="1400" dirty="0" err="1"/>
              <a:t>docx</a:t>
            </a:r>
            <a:r>
              <a:rPr lang="en-US" sz="1400" dirty="0"/>
              <a:t>, .pdf)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28800" y="3999676"/>
            <a:ext cx="9906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V="1">
            <a:off x="3860800" y="3999676"/>
            <a:ext cx="8382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30900" y="3999676"/>
            <a:ext cx="7747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V="1">
            <a:off x="7848557" y="3657600"/>
            <a:ext cx="43" cy="8124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575144" y="2362200"/>
            <a:ext cx="914400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58674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project, saved in a </a:t>
            </a:r>
            <a:r>
              <a:rPr lang="en-US" sz="1600" dirty="0">
                <a:solidFill>
                  <a:srgbClr val="FF0000"/>
                </a:solidFill>
              </a:rPr>
              <a:t>Dropbox</a:t>
            </a:r>
            <a:r>
              <a:rPr lang="en-US" sz="1600" dirty="0"/>
              <a:t> folder automatically syncs with all my computers &amp; collaborators.  I use </a:t>
            </a:r>
            <a:r>
              <a:rPr lang="en-US" sz="1600" dirty="0" err="1"/>
              <a:t>Git</a:t>
            </a:r>
            <a:r>
              <a:rPr lang="en-US" sz="1600" dirty="0"/>
              <a:t> &amp; </a:t>
            </a:r>
            <a:r>
              <a:rPr lang="en-US" sz="1600" dirty="0">
                <a:solidFill>
                  <a:srgbClr val="FF0000"/>
                </a:solidFill>
              </a:rPr>
              <a:t>GitHub</a:t>
            </a:r>
            <a:r>
              <a:rPr lang="en-US" sz="1600" dirty="0"/>
              <a:t> for more serious work.</a:t>
            </a:r>
          </a:p>
        </p:txBody>
      </p:sp>
    </p:spTree>
    <p:extLst>
      <p:ext uri="{BB962C8B-B14F-4D97-AF65-F5344CB8AC3E}">
        <p14:creationId xmlns:p14="http://schemas.microsoft.com/office/powerpoint/2010/main" val="271582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r>
              <a:rPr lang="en-US" dirty="0"/>
              <a:t>Use separate R files for different steps:</a:t>
            </a:r>
          </a:p>
          <a:p>
            <a:pPr lvl="1"/>
            <a:r>
              <a:rPr lang="en-US" dirty="0"/>
              <a:t>Data import, data cleaning, … </a:t>
            </a:r>
            <a:r>
              <a:rPr lang="en-US" dirty="0">
                <a:sym typeface="Symbol"/>
              </a:rPr>
              <a:t> save as an </a:t>
            </a:r>
            <a:r>
              <a:rPr lang="en-US" dirty="0" err="1">
                <a:sym typeface="Symbol"/>
              </a:rPr>
              <a:t>RData</a:t>
            </a:r>
            <a:r>
              <a:rPr lang="en-US" dirty="0">
                <a:sym typeface="Symbol"/>
              </a:rPr>
              <a:t> file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Analysis: load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sym typeface="Symbol"/>
              </a:rPr>
              <a:t>RData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, 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429000"/>
            <a:ext cx="80010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# read the data; better yet: use </a:t>
            </a:r>
            <a:r>
              <a:rPr lang="en-US" sz="1600" dirty="0" err="1">
                <a:solidFill>
                  <a:srgbClr val="00B050"/>
                </a:solidFill>
              </a:rPr>
              <a:t>RStudio</a:t>
            </a:r>
            <a:r>
              <a:rPr lang="en-US" sz="1600" dirty="0">
                <a:solidFill>
                  <a:srgbClr val="00B050"/>
                </a:solidFill>
              </a:rPr>
              <a:t> File -&gt; Import Dataset ...</a:t>
            </a:r>
          </a:p>
          <a:p>
            <a:r>
              <a:rPr lang="en-US" sz="1600" dirty="0" err="1"/>
              <a:t>mydata</a:t>
            </a:r>
            <a:r>
              <a:rPr lang="en-US" sz="1600" dirty="0"/>
              <a:t> &lt;- read.csv("data/mydata.csv")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 data cleaning: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         filter missing, make factors, transform variables, ....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 save the current state</a:t>
            </a:r>
          </a:p>
          <a:p>
            <a:r>
              <a:rPr lang="en-US" sz="1600" dirty="0"/>
              <a:t>save("data/</a:t>
            </a:r>
            <a:r>
              <a:rPr lang="en-US" sz="1600" dirty="0" err="1"/>
              <a:t>mydata.RData</a:t>
            </a:r>
            <a:r>
              <a:rPr lang="en-US" sz="1600" dirty="0"/>
              <a:t>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574" y="2939534"/>
            <a:ext cx="801982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read-</a:t>
            </a:r>
            <a:r>
              <a:rPr lang="en-US" dirty="0" err="1"/>
              <a:t>mydata.R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984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1072</Words>
  <Application>Microsoft Office PowerPoint</Application>
  <PresentationFormat>On-screen Show (4:3)</PresentationFormat>
  <Paragraphs>155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Calibri</vt:lpstr>
      <vt:lpstr>Wingdings</vt:lpstr>
      <vt:lpstr>1_Office Theme</vt:lpstr>
      <vt:lpstr>Working with RStudio</vt:lpstr>
      <vt:lpstr>Getting started: Tools</vt:lpstr>
      <vt:lpstr>R package tools</vt:lpstr>
      <vt:lpstr>Getting started: R Studio</vt:lpstr>
      <vt:lpstr>R Studio navigation</vt:lpstr>
      <vt:lpstr>R Studio projects</vt:lpstr>
      <vt:lpstr>R Studio projects</vt:lpstr>
      <vt:lpstr>Organizing an R project</vt:lpstr>
      <vt:lpstr>Organizing an R project</vt:lpstr>
      <vt:lpstr>Organizing an R project</vt:lpstr>
      <vt:lpstr>Reproducible analysis &amp; reporting</vt:lpstr>
      <vt:lpstr>Output formats and templates</vt:lpstr>
      <vt:lpstr>Writing it up</vt:lpstr>
      <vt:lpstr>Writing it up</vt:lpstr>
      <vt:lpstr>rmarkdown basics</vt:lpstr>
      <vt:lpstr>R code chunks</vt:lpstr>
      <vt:lpstr>PowerPoint Presentation</vt:lpstr>
      <vt:lpstr>R notebooks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38</cp:revision>
  <dcterms:created xsi:type="dcterms:W3CDTF">2017-10-14T20:35:56Z</dcterms:created>
  <dcterms:modified xsi:type="dcterms:W3CDTF">2022-12-09T16:26:08Z</dcterms:modified>
</cp:coreProperties>
</file>