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6"/>
  </p:handoutMasterIdLst>
  <p:sldIdLst>
    <p:sldId id="256" r:id="rId2"/>
    <p:sldId id="305" r:id="rId3"/>
    <p:sldId id="262" r:id="rId4"/>
    <p:sldId id="257" r:id="rId5"/>
    <p:sldId id="258" r:id="rId6"/>
    <p:sldId id="260" r:id="rId7"/>
    <p:sldId id="261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9" r:id="rId17"/>
    <p:sldId id="271" r:id="rId18"/>
    <p:sldId id="272" r:id="rId19"/>
    <p:sldId id="276" r:id="rId20"/>
    <p:sldId id="274" r:id="rId21"/>
    <p:sldId id="275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6" r:id="rId41"/>
    <p:sldId id="296" r:id="rId42"/>
    <p:sldId id="297" r:id="rId43"/>
    <p:sldId id="298" r:id="rId44"/>
    <p:sldId id="307" r:id="rId45"/>
    <p:sldId id="308" r:id="rId46"/>
    <p:sldId id="309" r:id="rId47"/>
    <p:sldId id="311" r:id="rId48"/>
    <p:sldId id="299" r:id="rId49"/>
    <p:sldId id="300" r:id="rId50"/>
    <p:sldId id="301" r:id="rId51"/>
    <p:sldId id="302" r:id="rId52"/>
    <p:sldId id="303" r:id="rId53"/>
    <p:sldId id="304" r:id="rId54"/>
    <p:sldId id="31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841CCA-5991-41F1-97C0-822876F6B3C0}">
          <p14:sldIdLst>
            <p14:sldId id="256"/>
            <p14:sldId id="305"/>
            <p14:sldId id="262"/>
            <p14:sldId id="257"/>
          </p14:sldIdLst>
        </p14:section>
        <p14:section name="2-way" id="{E38284BF-DE30-40BA-82CA-3B5920C20CD9}">
          <p14:sldIdLst>
            <p14:sldId id="258"/>
            <p14:sldId id="260"/>
            <p14:sldId id="261"/>
            <p14:sldId id="277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3-way" id="{9A0C7C62-EB06-433A-833C-AE13DF325E24}">
          <p14:sldIdLst>
            <p14:sldId id="270"/>
            <p14:sldId id="259"/>
            <p14:sldId id="271"/>
            <p14:sldId id="272"/>
            <p14:sldId id="276"/>
            <p14:sldId id="274"/>
            <p14:sldId id="275"/>
            <p14:sldId id="278"/>
            <p14:sldId id="279"/>
            <p14:sldId id="280"/>
            <p14:sldId id="282"/>
            <p14:sldId id="281"/>
            <p14:sldId id="283"/>
            <p14:sldId id="284"/>
          </p14:sldIdLst>
        </p14:section>
        <p14:section name="generalized log odds ratios" id="{AF138016-3D47-4A4E-82C4-4FA7155488D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06"/>
            <p14:sldId id="296"/>
            <p14:sldId id="297"/>
            <p14:sldId id="298"/>
            <p14:sldId id="307"/>
            <p14:sldId id="308"/>
            <p14:sldId id="309"/>
            <p14:sldId id="311"/>
            <p14:sldId id="299"/>
            <p14:sldId id="300"/>
            <p14:sldId id="301"/>
            <p14:sldId id="302"/>
            <p14:sldId id="303"/>
            <p14:sldId id="30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45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datavis.ca/papers/CARME2015-2x2.pdf" TargetMode="Externa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&amp; graphs for log odds and log odds ratios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B9E95-D0E9-37A8-F97B-E6777445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0" y="175117"/>
            <a:ext cx="2537433" cy="25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DC3C2-73EB-1033-EE03-4972C2355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28601"/>
            <a:ext cx="2849879" cy="2514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79192F-FAE2-A27B-BA0B-2E2644964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414" y="247651"/>
            <a:ext cx="2216493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1BDF-84BB-803C-F646-D15DD4B9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 some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D2F43-3064-CD55-DCC5-793A6C01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EB27D-E5BF-AA0D-EE5E-728775BE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23809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373E7-2972-986A-5A56-D44C1AD211F4}"/>
              </a:ext>
            </a:extLst>
          </p:cNvPr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I’m simply using </a:t>
            </a:r>
            <a:r>
              <a:rPr lang="en-CA" dirty="0" err="1"/>
              <a:t>lm</a:t>
            </a:r>
            <a:r>
              <a:rPr lang="en-CA" dirty="0"/>
              <a:t>() here. Should use WLS: weights = 1/ASE</a:t>
            </a:r>
            <a:r>
              <a:rPr lang="en-CA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839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0A87-3836-6F15-47A5-9A8F442A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59DDB-11F8-4B0A-62A7-77903C1C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B5C36-C7F4-3BA1-B858-DC75BAB5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6" y="1271857"/>
            <a:ext cx="8066667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8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EC6E-FCF1-8629-07CE-941834FE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81CB4-9D0F-A9A3-03C3-2041F0D4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8E705-9804-102C-098D-A240940D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1" y="1828800"/>
            <a:ext cx="4000000" cy="43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A4B3D-4D34-99DA-999B-89DAF124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43086"/>
            <a:ext cx="3971429" cy="4285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E842BC-7168-FDC8-7848-7983A4D868BB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Plots of observed and fitted log odds: easy interpretation of data and models</a:t>
            </a:r>
          </a:p>
        </p:txBody>
      </p:sp>
    </p:spTree>
    <p:extLst>
      <p:ext uri="{BB962C8B-B14F-4D97-AF65-F5344CB8AC3E}">
        <p14:creationId xmlns:p14="http://schemas.microsoft.com/office/powerpoint/2010/main" val="11643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9AB0-8C3C-038A-7B76-362865C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28AD1-B971-2DEF-1FF4-68163EE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A1F9-F5FE-535C-6C1E-E30DF209ADC6}"/>
              </a:ext>
            </a:extLst>
          </p:cNvPr>
          <p:cNvSpPr txBox="1"/>
          <p:nvPr/>
        </p:nvSpPr>
        <p:spPr>
          <a:xfrm>
            <a:off x="533400" y="1478340"/>
            <a:ext cx="815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(x=visit,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group=stay, color=stay))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(size=5)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="dotted")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shorter stay\n")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("Visit frequency")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23640-9D78-B303-738B-D91BB99EFB05}"/>
              </a:ext>
            </a:extLst>
          </p:cNvPr>
          <p:cNvSpPr txBox="1"/>
          <p:nvPr/>
        </p:nvSpPr>
        <p:spPr>
          <a:xfrm>
            <a:off x="533400" y="3633787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function(grid, mod, size=1.2, color=NULL, ...)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grid$logodds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stats::predict(mod, grid)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(color))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...)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color=color, ...)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color="gray", size=1,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="dashed")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mod.const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color=gray(.5),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mod.unif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color="black",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AC911-A54B-E9EE-963B-6D38F8AEB15D}"/>
              </a:ext>
            </a:extLst>
          </p:cNvPr>
          <p:cNvSpPr txBox="1"/>
          <p:nvPr/>
        </p:nvSpPr>
        <p:spPr>
          <a:xfrm>
            <a:off x="457200" y="990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5674E-55A6-94BA-DE0D-8025F7887772}"/>
              </a:ext>
            </a:extLst>
          </p:cNvPr>
          <p:cNvSpPr txBox="1"/>
          <p:nvPr/>
        </p:nvSpPr>
        <p:spPr>
          <a:xfrm>
            <a:off x="533400" y="3048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Add lines for predicted values from the models</a:t>
            </a:r>
          </a:p>
        </p:txBody>
      </p:sp>
    </p:spTree>
    <p:extLst>
      <p:ext uri="{BB962C8B-B14F-4D97-AF65-F5344CB8AC3E}">
        <p14:creationId xmlns:p14="http://schemas.microsoft.com/office/powerpoint/2010/main" val="184963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A4C00-36B8-DE53-ECAA-027F7E60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5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88AD8-AA17-90CB-A924-B54F8BA6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20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D1F02-530E-3EA0-EFC4-B3C6F076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56B6-F450-DFE2-ACB7-95AD1FB2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3-way example: Mice depletion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F38624-86AB-E4DC-7F45-8AA84B34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E6EA8-4740-CE27-78F1-8DDC62F8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0000" cy="12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CDFB4-9CE2-E6B3-64E8-ABABF769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6" y="2625856"/>
            <a:ext cx="8123809" cy="2095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69E09D-5098-C57D-9081-237B8B53E6CF}"/>
              </a:ext>
            </a:extLst>
          </p:cNvPr>
          <p:cNvSpPr txBox="1"/>
          <p:nvPr/>
        </p:nvSpPr>
        <p:spPr>
          <a:xfrm>
            <a:off x="534416" y="4953000"/>
            <a:ext cx="81238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dirty="0"/>
              <a:t>Adjacent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0 vs. 1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1 vs. 2+ deaths</a:t>
            </a:r>
          </a:p>
          <a:p>
            <a:endParaRPr lang="en-CA" sz="2000" dirty="0"/>
          </a:p>
          <a:p>
            <a:r>
              <a:rPr lang="en-CA" sz="2000" dirty="0"/>
              <a:t>How do these differ with litter size &amp; treatment?</a:t>
            </a:r>
          </a:p>
        </p:txBody>
      </p:sp>
    </p:spTree>
    <p:extLst>
      <p:ext uri="{BB962C8B-B14F-4D97-AF65-F5344CB8AC3E}">
        <p14:creationId xmlns:p14="http://schemas.microsoft.com/office/powerpoint/2010/main" val="97331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F3C4-C1C4-E26C-033C-B51BA2A6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mosaic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60EC-2122-9147-3435-DED8741D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E0F80-CB88-CCA5-11AA-06723054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676"/>
            <a:ext cx="8171428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2720-9825-560A-4D86-3FD158DE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55FB6-F942-1C88-396C-BB4163C0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84FE-F04C-6BC1-4223-31B0E60A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24524"/>
            <a:ext cx="8171428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C679-6719-B98A-60FE-EB00185E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66BB1-8C4B-FFFC-EEB3-A53B1748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D674A-C2F9-06A1-A1A7-6EBE138B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32285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6B2203-1A87-D3FE-5C59-C305E49F17E1}"/>
              </a:ext>
            </a:extLst>
          </p:cNvPr>
          <p:cNvGrpSpPr/>
          <p:nvPr/>
        </p:nvGrpSpPr>
        <p:grpSpPr>
          <a:xfrm>
            <a:off x="990600" y="4809317"/>
            <a:ext cx="2429121" cy="1279529"/>
            <a:chOff x="1447800" y="4809317"/>
            <a:chExt cx="2429121" cy="1279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/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CF439B-9385-4ACD-AB71-C281ED3A41E7}"/>
                </a:ext>
              </a:extLst>
            </p:cNvPr>
            <p:cNvSpPr txBox="1"/>
            <p:nvPr/>
          </p:nvSpPr>
          <p:spPr>
            <a:xfrm>
              <a:off x="1962150" y="5750292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Adjacent categories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6F9CB-7591-5A94-E9D9-492F39968B2E}"/>
              </a:ext>
            </a:extLst>
          </p:cNvPr>
          <p:cNvGrpSpPr/>
          <p:nvPr/>
        </p:nvGrpSpPr>
        <p:grpSpPr>
          <a:xfrm>
            <a:off x="3505200" y="4808509"/>
            <a:ext cx="2514600" cy="1278721"/>
            <a:chOff x="4000500" y="4808509"/>
            <a:chExt cx="2514600" cy="1278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/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AC0A6-0FE5-6C4D-3FC6-834A76ACF57C}"/>
                </a:ext>
              </a:extLst>
            </p:cNvPr>
            <p:cNvSpPr txBox="1"/>
            <p:nvPr/>
          </p:nvSpPr>
          <p:spPr>
            <a:xfrm>
              <a:off x="4572000" y="5748676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Reference level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D336B7-7375-F648-CC31-64929F4BBC4E}"/>
              </a:ext>
            </a:extLst>
          </p:cNvPr>
          <p:cNvSpPr txBox="1"/>
          <p:nvPr/>
        </p:nvSpPr>
        <p:spPr>
          <a:xfrm>
            <a:off x="6477000" y="4876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In general, any set of K-1 {1, 0, -1} contrasts can be used</a:t>
            </a:r>
          </a:p>
        </p:txBody>
      </p:sp>
    </p:spTree>
    <p:extLst>
      <p:ext uri="{BB962C8B-B14F-4D97-AF65-F5344CB8AC3E}">
        <p14:creationId xmlns:p14="http://schemas.microsoft.com/office/powerpoint/2010/main" val="78077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2738-0FD2-062F-3104-0B45C05D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BDED-C87B-0EE3-2D65-6434F1A7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Logit models </a:t>
            </a:r>
            <a:r>
              <a:rPr lang="en-CA" dirty="0">
                <a:sym typeface="Symbol" panose="05050102010706020507" pitchFamily="18" charset="2"/>
              </a:rPr>
              <a:t> log odds models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Two-way tables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Three-way + tables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Log odds plots</a:t>
            </a:r>
          </a:p>
          <a:p>
            <a:r>
              <a:rPr lang="en-CA" dirty="0">
                <a:sym typeface="Symbol" panose="05050102010706020507" pitchFamily="18" charset="2"/>
              </a:rPr>
              <a:t>Models for generalized odds ratios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Log odds ratios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Bivariate response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EE964-1322-D553-9201-0B743461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7746-5E19-CED1-9F8C-2628846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E6E17-163B-8869-067E-B8A843FF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28881-B9CB-28BA-5E01-8E06F06D3B36}"/>
              </a:ext>
            </a:extLst>
          </p:cNvPr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litter + treatment + deaths, data=Mice)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reshape table to matrix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&lt;- matrix(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=prod(dim(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)[3])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)[[3]]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apply(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1, paste, collapse=":")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39BC0-EE14-8050-4C08-6A56D3BC3567}"/>
              </a:ext>
            </a:extLst>
          </p:cNvPr>
          <p:cNvSpPr txBox="1"/>
          <p:nvPr/>
        </p:nvSpPr>
        <p:spPr>
          <a:xfrm>
            <a:off x="457200" y="35814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matrix(c(1, -1, 0,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0,  1, -1),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log(T) %*% C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c("0:1", "1:2+")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18BCD-4823-C6E0-4C38-9A316D2C0959}"/>
              </a:ext>
            </a:extLst>
          </p:cNvPr>
          <p:cNvSpPr txBox="1"/>
          <p:nvPr/>
        </p:nvSpPr>
        <p:spPr>
          <a:xfrm>
            <a:off x="4800600" y="3657600"/>
            <a:ext cx="38862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0:1   1:2+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7:A   1.663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8:A   1.253  0.336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9:A   0.606  0.182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10:A  0.143 -0.143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11:A -1.099 -0.348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7:B   1.373  0.999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8:B   1.227  0.754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9:B   0.716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10:B  0.573  0.201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11:B -1.099  0.629</a:t>
            </a:r>
          </a:p>
        </p:txBody>
      </p:sp>
    </p:spTree>
    <p:extLst>
      <p:ext uri="{BB962C8B-B14F-4D97-AF65-F5344CB8AC3E}">
        <p14:creationId xmlns:p14="http://schemas.microsoft.com/office/powerpoint/2010/main" val="131682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A1B-5A4D-2774-D569-16A2A7A7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AAB0F-2D0F-8B56-301D-95B79875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E89E8-5FBA-3253-8AE8-F0C6D048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433512"/>
            <a:ext cx="8172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96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8AD-59AF-2968-CEE9-D7A3DA69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8D33C-01B1-CBDD-7493-48FEF081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B9982-F387-1B58-661C-650AB0AF768C}"/>
              </a:ext>
            </a:extLst>
          </p:cNvPr>
          <p:cNvSpPr txBox="1"/>
          <p:nvPr/>
        </p:nvSpPr>
        <p:spPr>
          <a:xfrm>
            <a:off x="457200" y="12954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</a:t>
            </a:r>
            <a:r>
              <a:rPr lang="en-CA" sz="2000" dirty="0" err="1"/>
              <a:t>vcd</a:t>
            </a:r>
            <a:r>
              <a:rPr lang="en-CA" sz="2000" dirty="0"/>
              <a:t> package contains a general implementation of these ideas: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odds() </a:t>
            </a:r>
            <a:r>
              <a:rPr lang="en-CA" sz="2000" dirty="0"/>
              <a:t>and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CA" sz="2000" dirty="0"/>
              <a:t>calculate odds or log odds for 1 variable in an n-way table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/>
              <a:t>Provides methods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vcov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/>
              <a:t>…) for “</a:t>
            </a:r>
            <a:r>
              <a:rPr lang="en-CA" sz="2000" dirty="0" err="1"/>
              <a:t>lodds</a:t>
            </a:r>
            <a:r>
              <a:rPr lang="en-CA" sz="2000" dirty="0"/>
              <a:t>”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828FF-E0B0-4816-4478-07C3BBE74705}"/>
              </a:ext>
            </a:extLst>
          </p:cNvPr>
          <p:cNvSpPr txBox="1"/>
          <p:nvPr/>
        </p:nvSpPr>
        <p:spPr>
          <a:xfrm>
            <a:off x="533400" y="3276600"/>
            <a:ext cx="81534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response="deaths")))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deaths litter treatment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ASE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0:1      7         A   1.663 0.329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1:2+      7         A   0.788 0.539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0:1      8         A   1.253 0.303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1:2+      8         A   0.336 0.414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0:1      9         A   0.606 0.293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1:2+      9         A   0.182 0.350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0:1     10         A   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1:2+     10         A  -0.143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   0:1     11         A  -1.099 0.577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1:2+     11         A  -0.348 0.377</a:t>
            </a:r>
          </a:p>
        </p:txBody>
      </p:sp>
    </p:spTree>
    <p:extLst>
      <p:ext uri="{BB962C8B-B14F-4D97-AF65-F5344CB8AC3E}">
        <p14:creationId xmlns:p14="http://schemas.microsoft.com/office/powerpoint/2010/main" val="378207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894F-8E3F-DDB2-864E-802FC761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Fit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ABE87-1097-45FE-29C7-E1E3C13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B5245-02C8-89E9-AAC0-2FC5A67A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" y="1229352"/>
            <a:ext cx="8266667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log odds &amp; models: Data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BDB8E-EE1C-BCC6-9180-6B4448FE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67"/>
            <a:ext cx="8171428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7E6A4-B3A8-F05D-2065-189A2B76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315C5-119B-C892-B813-E1B14D85D98E}"/>
              </a:ext>
            </a:extLst>
          </p:cNvPr>
          <p:cNvSpPr txBox="1"/>
          <p:nvPr/>
        </p:nvSpPr>
        <p:spPr>
          <a:xfrm>
            <a:off x="685800" y="762000"/>
            <a:ext cx="7848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(x=litter,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color=deaths, group=deaths))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(size=4) +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fewer deaths")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("Litter size")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c(.9, .85),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legend.background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(colour = "black"))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 ~ treatment, labeller=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strip.text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(1.2)))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FAEF6-6349-C0E4-7F1C-6EC4D4828F80}"/>
              </a:ext>
            </a:extLst>
          </p:cNvPr>
          <p:cNvSpPr txBox="1"/>
          <p:nvPr/>
        </p:nvSpPr>
        <p:spPr>
          <a:xfrm>
            <a:off x="685800" y="3581400"/>
            <a:ext cx="4724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bars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-ASE,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logodds+ASE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(bars,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width=0.25, size=1,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position=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position_dodge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(width=.2))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FD4C-D170-AABB-71B6-5CA227360D3F}"/>
              </a:ext>
            </a:extLst>
          </p:cNvPr>
          <p:cNvSpPr txBox="1"/>
          <p:nvPr/>
        </p:nvSpPr>
        <p:spPr>
          <a:xfrm>
            <a:off x="685800" y="228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DA169-05BA-8481-766A-03C2AF41C04F}"/>
              </a:ext>
            </a:extLst>
          </p:cNvPr>
          <p:cNvSpPr txBox="1"/>
          <p:nvPr/>
        </p:nvSpPr>
        <p:spPr>
          <a:xfrm>
            <a:off x="685800" y="32004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 error bars, dodged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1B55F-F4FA-8697-E610-8E4CC3E3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13243"/>
            <a:ext cx="2976209" cy="2353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0B854A-E17E-C2B6-080C-99A3F527DB97}"/>
              </a:ext>
            </a:extLst>
          </p:cNvPr>
          <p:cNvSpPr txBox="1"/>
          <p:nvPr/>
        </p:nvSpPr>
        <p:spPr>
          <a:xfrm>
            <a:off x="685800" y="5257800"/>
            <a:ext cx="46482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ggplot</a:t>
            </a:r>
            <a:r>
              <a:rPr lang="en-CA" dirty="0"/>
              <a:t> thinking: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gg is my basic plot of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can add other layers to it</a:t>
            </a:r>
          </a:p>
        </p:txBody>
      </p:sp>
    </p:spTree>
    <p:extLst>
      <p:ext uri="{BB962C8B-B14F-4D97-AF65-F5344CB8AC3E}">
        <p14:creationId xmlns:p14="http://schemas.microsoft.com/office/powerpoint/2010/main" val="3200114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Smoothing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04631-FE8D-A95E-A09C-CBFCC533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62"/>
            <a:ext cx="8171428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D4D8A-ED01-8931-9DD0-62D61915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5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68D82-115B-6271-2FA6-3DA37D1C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96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138BE-D2C7-D38C-9B41-E40F16AB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5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8F78C-BB4F-E776-6F5E-A1ADD48A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18092"/>
            <a:ext cx="2419048" cy="2419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0D951-D43E-0DB6-4BAF-248945D62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908727"/>
            <a:ext cx="2371429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811A-8D50-9415-F036-380ED53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Main ideas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28EE7-89E4-9090-1FD0-27BC779C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C5937-BA85-3659-B321-6097EDA3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180952" cy="1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1C515-213C-64A2-D083-73E38AF4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3124200"/>
            <a:ext cx="8171428" cy="13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7A1F3-A855-C969-DC87-1A1FAD1B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4705175"/>
            <a:ext cx="8171428" cy="1180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FEBAA4-6962-5434-9A5A-F0A92C983646}"/>
              </a:ext>
            </a:extLst>
          </p:cNvPr>
          <p:cNvSpPr txBox="1"/>
          <p:nvPr/>
        </p:nvSpPr>
        <p:spPr>
          <a:xfrm>
            <a:off x="609600" y="6248400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Based on my CARME (2015) presentation, </a:t>
            </a:r>
            <a:r>
              <a:rPr lang="en-CA" sz="1400" dirty="0">
                <a:hlinkClick r:id="rId5"/>
              </a:rPr>
              <a:t>https://www.datavis.ca/papers/CARME2015-2x2.pdf</a:t>
            </a:r>
            <a:r>
              <a:rPr lang="en-CA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640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8E586-1DAA-752A-9626-557A9361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166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21686-A929-6B4A-D168-135B8065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191114"/>
            <a:ext cx="817142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56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802F-0300-126B-865C-59D03CFF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35B0C7-35F0-465B-8E40-9CCCA07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C56D-79F5-3937-59AA-1A82A2CB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9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ECBE9-964C-9CE0-53F3-A2061A64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4383017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73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2024-7F45-0132-7E84-497825DB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70918-B935-708E-038A-60E6C52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0C69D-84B8-48F5-D56B-9CB6D797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00791"/>
            <a:ext cx="8171428" cy="49238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C3F3FF-4538-0A14-E6ED-D2FA2E261C71}"/>
              </a:ext>
            </a:extLst>
          </p:cNvPr>
          <p:cNvGrpSpPr/>
          <p:nvPr/>
        </p:nvGrpSpPr>
        <p:grpSpPr>
          <a:xfrm>
            <a:off x="1524000" y="2362200"/>
            <a:ext cx="914400" cy="1143000"/>
            <a:chOff x="1524000" y="2362200"/>
            <a:chExt cx="914400" cy="1143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85595-18D4-F27C-3BA8-FE9BE75F9433}"/>
                </a:ext>
              </a:extLst>
            </p:cNvPr>
            <p:cNvSpPr/>
            <p:nvPr/>
          </p:nvSpPr>
          <p:spPr>
            <a:xfrm>
              <a:off x="1524000" y="2362200"/>
              <a:ext cx="914400" cy="486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B8863C-80EF-1A66-6CA0-FB71C9905E7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676400" y="2848200"/>
              <a:ext cx="304800" cy="657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12228A-3A3D-CC66-F761-6274364267B8}"/>
              </a:ext>
            </a:extLst>
          </p:cNvPr>
          <p:cNvGrpSpPr/>
          <p:nvPr/>
        </p:nvGrpSpPr>
        <p:grpSpPr>
          <a:xfrm>
            <a:off x="1981200" y="2378075"/>
            <a:ext cx="914400" cy="1050925"/>
            <a:chOff x="1981200" y="2378075"/>
            <a:chExt cx="914400" cy="10509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FA1CFD-20D8-1150-1681-D4FC06CE36BF}"/>
                </a:ext>
              </a:extLst>
            </p:cNvPr>
            <p:cNvSpPr/>
            <p:nvPr/>
          </p:nvSpPr>
          <p:spPr>
            <a:xfrm>
              <a:off x="1981200" y="2378075"/>
              <a:ext cx="914400" cy="486000"/>
            </a:xfrm>
            <a:prstGeom prst="rect">
              <a:avLst/>
            </a:prstGeom>
            <a:noFill/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05C4C1-F96D-E965-FE22-3D318F29E3A5}"/>
                </a:ext>
              </a:extLst>
            </p:cNvPr>
            <p:cNvCxnSpPr/>
            <p:nvPr/>
          </p:nvCxnSpPr>
          <p:spPr>
            <a:xfrm>
              <a:off x="2438400" y="2848200"/>
              <a:ext cx="0" cy="5808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BE38-94AF-9F43-0E10-50D21F35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400" dirty="0"/>
              <a:t>Models for log odds ratios: Estimation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B198-2D69-9A61-6561-FB0A1AA7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E756C-11DB-13F6-A7B9-2A6F8121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4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6DB90-D592-2483-539A-1E229265B8FE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Technical note: for simplicity, I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for WLS, with S</a:t>
            </a:r>
            <a:r>
              <a:rPr lang="en-CA" baseline="30000" dirty="0"/>
              <a:t>-1</a:t>
            </a:r>
            <a:r>
              <a:rPr lang="en-CA" dirty="0"/>
              <a:t> = </a:t>
            </a:r>
            <a:r>
              <a:rPr lang="en-CA" dirty="0" err="1"/>
              <a:t>diag</a:t>
            </a:r>
            <a:r>
              <a:rPr lang="en-CA" dirty="0"/>
              <a:t>(1/ASE</a:t>
            </a:r>
            <a:r>
              <a:rPr lang="en-CA" baseline="30000" dirty="0"/>
              <a:t>2</a:t>
            </a:r>
            <a:r>
              <a:rPr lang="en-CA" dirty="0"/>
              <a:t>)</a:t>
            </a:r>
          </a:p>
          <a:p>
            <a:r>
              <a:rPr lang="en-CA" dirty="0"/>
              <a:t>Should probably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instead</a:t>
            </a:r>
          </a:p>
        </p:txBody>
      </p:sp>
    </p:spTree>
    <p:extLst>
      <p:ext uri="{BB962C8B-B14F-4D97-AF65-F5344CB8AC3E}">
        <p14:creationId xmlns:p14="http://schemas.microsoft.com/office/powerpoint/2010/main" val="4143772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B9F2A-E455-BDC2-725D-4643B7FA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1552809"/>
            <a:ext cx="829523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15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71399-F3B8-F5C8-1D66-3FB86FE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53162"/>
            <a:ext cx="8171428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94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6373-2449-35B1-73AF-F6E56F73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Log odds &amp;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8707-7726-84D8-3867-E04BFE7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26C24-6DDC-90C2-5587-DE2920DC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238"/>
            <a:ext cx="8171428" cy="13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38DD1-ED43-F38D-3011-077F5042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7" y="2971800"/>
            <a:ext cx="8161905" cy="1323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97A6F-5B6D-80A5-CCDF-0276FF01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11" y="4564160"/>
            <a:ext cx="8171428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36889-2947-22D2-3AD6-8C168BBB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52"/>
            <a:ext cx="8171428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7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Model comparisons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B824F-7856-5D7A-2700-AE3723F9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857"/>
            <a:ext cx="817142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5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5282-4007-ABFB-EFFF-FEBF317B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Going further: Bivariate 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B3895-B6A8-0CC3-C852-5D9C9C0B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375FF-8E53-55F5-69D9-BD57FA46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B698-380F-D90F-B4A4-B66C6E2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 </a:t>
            </a:r>
            <a:r>
              <a:rPr lang="en-CA" dirty="0">
                <a:sym typeface="Symbol" panose="05050102010706020507" pitchFamily="18" charset="2"/>
              </a:rPr>
              <a:t> Log odds models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027CC-8481-9237-8F26-2B2AD75D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400" dirty="0"/>
              <a:t>In an </a:t>
            </a:r>
            <a:r>
              <a:rPr lang="en-CA" sz="2400" i="1" dirty="0"/>
              <a:t>I</a:t>
            </a:r>
            <a:r>
              <a:rPr lang="en-CA" sz="2400" dirty="0"/>
              <a:t> × 2 table for  variables[A B], where B is a binary response, the logit model expresses the log odds that B=1 vs. B=2</a:t>
            </a:r>
          </a:p>
          <a:p>
            <a:pPr marL="0" indent="0">
              <a:buNone/>
            </a:pPr>
            <a:endParaRPr lang="en-CA" sz="2400" dirty="0"/>
          </a:p>
          <a:p>
            <a:pPr marL="457200" lvl="1" indent="0">
              <a:buNone/>
            </a:pPr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Models pertain to the </a:t>
            </a:r>
            <a:r>
              <a:rPr lang="en-CA" sz="2000" dirty="0">
                <a:solidFill>
                  <a:srgbClr val="0070C0"/>
                </a:solidFill>
              </a:rPr>
              <a:t>one-way</a:t>
            </a:r>
            <a:r>
              <a:rPr lang="en-CA" sz="2000" dirty="0"/>
              <a:t> log odds</a:t>
            </a:r>
          </a:p>
          <a:p>
            <a:endParaRPr lang="en-CA" sz="2400" dirty="0"/>
          </a:p>
          <a:p>
            <a:r>
              <a:rPr lang="en-CA" sz="2400" dirty="0"/>
              <a:t>This generalizes to </a:t>
            </a:r>
            <a:r>
              <a:rPr lang="en-CA" sz="2400" i="1" dirty="0"/>
              <a:t>I × J </a:t>
            </a:r>
            <a:r>
              <a:rPr lang="en-CA" sz="2400" dirty="0"/>
              <a:t>tables, where we consider (</a:t>
            </a:r>
            <a:r>
              <a:rPr lang="en-CA" sz="2400" i="1" dirty="0"/>
              <a:t>J</a:t>
            </a:r>
            <a:r>
              <a:rPr lang="en-CA" sz="2400" dirty="0"/>
              <a:t>-1) log odds for each level of A, e.g.,</a:t>
            </a:r>
          </a:p>
          <a:p>
            <a:pPr lvl="1"/>
            <a:r>
              <a:rPr lang="en-CA" sz="2000" dirty="0"/>
              <a:t>Adjacent categories</a:t>
            </a:r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In general, </a:t>
            </a:r>
            <a:r>
              <a:rPr lang="en-CA" sz="2000" i="1" dirty="0"/>
              <a:t>I × J </a:t>
            </a:r>
            <a:r>
              <a:rPr lang="en-CA" sz="2000" dirty="0">
                <a:sym typeface="Symbol" panose="05050102010706020507" pitchFamily="18" charset="2"/>
              </a:rPr>
              <a:t>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log odds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contrasts</a:t>
            </a:r>
            <a:r>
              <a:rPr lang="en-CA" sz="2000" dirty="0">
                <a:sym typeface="Symbol" panose="05050102010706020507" pitchFamily="18" charset="2"/>
              </a:rPr>
              <a:t> of the B categories for each level of A</a:t>
            </a:r>
            <a:r>
              <a:rPr lang="en-CA" sz="2000" dirty="0"/>
              <a:t> </a:t>
            </a:r>
          </a:p>
          <a:p>
            <a:pPr lvl="1"/>
            <a:r>
              <a:rPr lang="en-CA" sz="2000" dirty="0"/>
              <a:t>Similar to how </a:t>
            </a:r>
            <a:r>
              <a:rPr lang="en-CA" sz="2000" dirty="0">
                <a:solidFill>
                  <a:srgbClr val="0070C0"/>
                </a:solidFill>
              </a:rPr>
              <a:t>polytomous responses </a:t>
            </a:r>
            <a:r>
              <a:rPr lang="en-CA" sz="2000" dirty="0"/>
              <a:t>treated in logistic regression </a:t>
            </a:r>
          </a:p>
          <a:p>
            <a:pPr lvl="1"/>
            <a:r>
              <a:rPr lang="en-CA" sz="2000" dirty="0"/>
              <a:t>Can also use comparisons with a baseline category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F2D89-D573-3281-5366-8DBA6FBB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C6939-5102-3987-4937-08051CD9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52600"/>
            <a:ext cx="154305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1511DF-963D-B488-70A8-47EC1C94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5" y="3819525"/>
            <a:ext cx="3337063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8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FA0C-F38F-576E-483D-FA47E1EB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2CDFA-313D-A62E-0204-D5BA7FEA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E9332-31E1-7D1B-C75D-4049297B597D}"/>
              </a:ext>
            </a:extLst>
          </p:cNvPr>
          <p:cNvSpPr txBox="1"/>
          <p:nvPr/>
        </p:nvSpPr>
        <p:spPr>
          <a:xfrm>
            <a:off x="457200" y="1577876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data(coalminers, package = "VGAM")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coalminers &lt;- transform(coalminers, Age = (age - 42) / 5)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(coalminers[, 1:4], add = 0.5)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 &lt;- c("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coalminers[, c("age", "Age")])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25C8-CEBC-29A5-B961-9954BD763DBC}"/>
              </a:ext>
            </a:extLst>
          </p:cNvPr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Logits and log odds for a bivariate response can be calculated with </a:t>
            </a:r>
            <a:r>
              <a:rPr lang="en-CA" dirty="0" err="1"/>
              <a:t>vcdExtra</a:t>
            </a:r>
            <a:r>
              <a:rPr lang="en-CA" dirty="0"/>
              <a:t>::</a:t>
            </a:r>
            <a:r>
              <a:rPr lang="en-CA" dirty="0" err="1"/>
              <a:t>blogits</a:t>
            </a:r>
            <a:r>
              <a:rPr lang="en-CA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240DA-3D70-85C1-6C32-466F7ED30D61}"/>
              </a:ext>
            </a:extLst>
          </p:cNvPr>
          <p:cNvSpPr txBox="1"/>
          <p:nvPr/>
        </p:nvSpPr>
        <p:spPr>
          <a:xfrm>
            <a:off x="533400" y="3733800"/>
            <a:ext cx="81534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1 -4.736 -2.868  3.20  22  -4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2 -3.977 -2.557  3.66  27  -3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3 -3.317 -2.094  3.38  32  -2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4 -2.733 -1.848  3.13  37  -1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5 -2.215 -1.420  3.01  42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6 -1.739 -1.109  2.78  47   1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7 -1.101 -0.797  2.92  52   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8 -0.758 -0.572  2.44  57   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9 -0.319 -0.226  2.63  62   4</a:t>
            </a:r>
          </a:p>
        </p:txBody>
      </p:sp>
    </p:spTree>
    <p:extLst>
      <p:ext uri="{BB962C8B-B14F-4D97-AF65-F5344CB8AC3E}">
        <p14:creationId xmlns:p14="http://schemas.microsoft.com/office/powerpoint/2010/main" val="3842136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2F882-678B-F214-250C-5CFEABBE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62695"/>
            <a:ext cx="8171428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30166-87A4-1D76-5DD6-9E048BECFD15}"/>
              </a:ext>
            </a:extLst>
          </p:cNvPr>
          <p:cNvSpPr txBox="1"/>
          <p:nvPr/>
        </p:nvSpPr>
        <p:spPr>
          <a:xfrm>
            <a:off x="6019800" y="1676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 odds &amp; LORs have similar scales, so it is not terrible to plot them together</a:t>
            </a:r>
          </a:p>
        </p:txBody>
      </p:sp>
    </p:spTree>
    <p:extLst>
      <p:ext uri="{BB962C8B-B14F-4D97-AF65-F5344CB8AC3E}">
        <p14:creationId xmlns:p14="http://schemas.microsoft.com/office/powerpoint/2010/main" val="1292110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F9389-5F9D-0EC3-5171-716F598B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057400"/>
            <a:ext cx="8171428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1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Quadratic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4E18B-1A5C-A240-FEF5-B5C8FC16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29000"/>
            <a:ext cx="817142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C36E-8960-E9F8-DE10-C4D1C31C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43528-9396-6D50-2AF8-CEC7EECD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AF648-EB82-FDB1-E45D-7FCF605C2E63}"/>
              </a:ext>
            </a:extLst>
          </p:cNvPr>
          <p:cNvSpPr txBox="1"/>
          <p:nvPr/>
        </p:nvSpPr>
        <p:spPr>
          <a:xfrm>
            <a:off x="533400" y="1586805"/>
            <a:ext cx="815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 1:3], type = "p",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 = col,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1.2,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1.25,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"Age",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"Log Odds or Odds Ratio")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[,1] ~ age), col = col[1],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[,2] ~ age), col = col[2],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[,3] ~ age), col = col[3],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F71AC-4426-7E5F-2F8C-931BD2660B34}"/>
              </a:ext>
            </a:extLst>
          </p:cNvPr>
          <p:cNvSpPr txBox="1"/>
          <p:nvPr/>
        </p:nvSpPr>
        <p:spPr>
          <a:xfrm>
            <a:off x="457200" y="10668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With the data in this form, we can use </a:t>
            </a:r>
            <a:r>
              <a:rPr lang="en-CA" dirty="0" err="1"/>
              <a:t>matplot</a:t>
            </a:r>
            <a:r>
              <a:rPr lang="en-CA" dirty="0"/>
              <a:t>() to plot each column against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CCAB3-8E36-E06E-CDCC-116F431C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43" y="3415103"/>
            <a:ext cx="3885714" cy="3123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91D8CC-AD49-8A26-E161-207FA9B2AF84}"/>
              </a:ext>
            </a:extLst>
          </p:cNvPr>
          <p:cNvSpPr txBox="1"/>
          <p:nvPr/>
        </p:nvSpPr>
        <p:spPr>
          <a:xfrm>
            <a:off x="533400" y="3581400"/>
            <a:ext cx="38857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plot the quadratic fit, simply use</a:t>
            </a:r>
          </a:p>
          <a:p>
            <a:endParaRPr lang="en-CA" dirty="0"/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~ poly(age,2)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F25F7-70F0-0360-62BC-C64E93AC0764}"/>
              </a:ext>
            </a:extLst>
          </p:cNvPr>
          <p:cNvSpPr txBox="1"/>
          <p:nvPr/>
        </p:nvSpPr>
        <p:spPr>
          <a:xfrm>
            <a:off x="533400" y="4953000"/>
            <a:ext cx="388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But: this is NOT a model. It simply fits each set of odds separately</a:t>
            </a:r>
          </a:p>
        </p:txBody>
      </p:sp>
    </p:spTree>
    <p:extLst>
      <p:ext uri="{BB962C8B-B14F-4D97-AF65-F5344CB8AC3E}">
        <p14:creationId xmlns:p14="http://schemas.microsoft.com/office/powerpoint/2010/main" val="3070909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BF59-30EF-F05D-E649-6BF3672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Fitting: VGAM::</a:t>
            </a:r>
            <a:r>
              <a:rPr lang="en-CA" dirty="0" err="1"/>
              <a:t>vglm</a:t>
            </a:r>
            <a:r>
              <a:rPr lang="en-CA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13E28-46C8-2B0A-4A8E-0346D35A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48E0-EE67-9A03-F40E-7D518997FC77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VGAM::</a:t>
            </a:r>
            <a:r>
              <a:rPr lang="en-CA" dirty="0" err="1"/>
              <a:t>vglm</a:t>
            </a:r>
            <a:r>
              <a:rPr lang="en-CA" dirty="0"/>
              <a:t>() can fit a wide class of models for a vector of multivariate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family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binom2() </a:t>
            </a:r>
            <a:r>
              <a:rPr lang="en-CA" dirty="0"/>
              <a:t>is used for bivariate logistic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 argument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zero= </a:t>
            </a:r>
            <a:r>
              <a:rPr lang="en-CA" dirty="0"/>
              <a:t>allows the logit or odds ratio </a:t>
            </a:r>
            <a:r>
              <a:rPr lang="en-CA" dirty="0" err="1"/>
              <a:t>submodels</a:t>
            </a:r>
            <a:r>
              <a:rPr lang="en-CA" dirty="0"/>
              <a:t> to be constrained to intercept-only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1961E-F035-AF54-F03A-69F38AFB587C}"/>
              </a:ext>
            </a:extLst>
          </p:cNvPr>
          <p:cNvSpPr txBox="1"/>
          <p:nvPr/>
        </p:nvSpPr>
        <p:spPr>
          <a:xfrm>
            <a:off x="457200" y="25146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cm.vglm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nBnW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BW) ~ Age,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binom2.or(zero = NULL), data = coalminers)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cm.vglm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matrix = TRUE))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E70EB-5250-85F1-4F91-E8A4B01118EB}"/>
              </a:ext>
            </a:extLst>
          </p:cNvPr>
          <p:cNvSpPr txBox="1"/>
          <p:nvPr/>
        </p:nvSpPr>
        <p:spPr>
          <a:xfrm>
            <a:off x="457200" y="38100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logitlink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(mu1)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logitlink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(mu2)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loglink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oratio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0.104          0.226          20.530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   1.673          1.385           0.877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077A-9B9C-92B7-C991-07B01163CE0A}"/>
              </a:ext>
            </a:extLst>
          </p:cNvPr>
          <p:cNvSpPr txBox="1"/>
          <p:nvPr/>
        </p:nvSpPr>
        <p:spPr>
          <a:xfrm>
            <a:off x="533400" y="4876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Each 5 years of 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Multiplies odds of breathlessness by 1.67, a 67%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Multiplies odds of wheeze by 1.38, a 38%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Multiplies the OR for association by 0.88, a 12 % decrease</a:t>
            </a:r>
          </a:p>
        </p:txBody>
      </p:sp>
    </p:spTree>
    <p:extLst>
      <p:ext uri="{BB962C8B-B14F-4D97-AF65-F5344CB8AC3E}">
        <p14:creationId xmlns:p14="http://schemas.microsoft.com/office/powerpoint/2010/main" val="3876420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18D51-51DD-E296-59D3-9D106B48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857644"/>
            <a:ext cx="4422058" cy="3771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304E45-12DA-B363-3CB9-4DE1AE9B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the model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0EF58A-D89A-1D95-0C9C-2FCB2166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473C-187E-0F6F-B0B3-87CC619A0A96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VGAM::fitted() returns the </a:t>
            </a:r>
            <a:r>
              <a:rPr lang="en-CA" dirty="0">
                <a:solidFill>
                  <a:srgbClr val="0070C0"/>
                </a:solidFill>
              </a:rPr>
              <a:t>fitted</a:t>
            </a:r>
            <a:r>
              <a:rPr lang="en-CA" dirty="0"/>
              <a:t> values on the probability scale</a:t>
            </a:r>
          </a:p>
          <a:p>
            <a:r>
              <a:rPr lang="en-CA" dirty="0"/>
              <a:t>VGAM::</a:t>
            </a:r>
            <a:r>
              <a:rPr lang="en-CA" dirty="0" err="1"/>
              <a:t>depvar</a:t>
            </a:r>
            <a:r>
              <a:rPr lang="en-CA" dirty="0"/>
              <a:t>() returns the </a:t>
            </a:r>
            <a:r>
              <a:rPr lang="en-CA" dirty="0">
                <a:solidFill>
                  <a:srgbClr val="0070C0"/>
                </a:solidFill>
              </a:rPr>
              <a:t>observed</a:t>
            </a:r>
            <a:r>
              <a:rPr lang="en-CA" dirty="0"/>
              <a:t> values on the probability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7BBA9-DB09-57D5-4481-657B1C51912A}"/>
              </a:ext>
            </a:extLst>
          </p:cNvPr>
          <p:cNvSpPr txBox="1"/>
          <p:nvPr/>
        </p:nvSpPr>
        <p:spPr>
          <a:xfrm>
            <a:off x="533400" y="2133600"/>
            <a:ext cx="3662905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fitted(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cm.vglm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(P) &lt;- c("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"BW")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BW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1 0.94 0.049 0.0046 0.0085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2 0.91 0.064 0.0070 0.0148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3 0.88 0.080 0.0105 0.0254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4 0.84 0.097 0.0158 0.0428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5 0.79 0.114 0.0239 0.0704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8BC33-7199-5456-A5B6-DA4F48499ABE}"/>
              </a:ext>
            </a:extLst>
          </p:cNvPr>
          <p:cNvSpPr txBox="1"/>
          <p:nvPr/>
        </p:nvSpPr>
        <p:spPr>
          <a:xfrm>
            <a:off x="457200" y="4724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 can get these on the logit scale using the inverse logit function, </a:t>
            </a:r>
            <a:r>
              <a:rPr lang="en-CA" dirty="0" err="1"/>
              <a:t>qlogis</a:t>
            </a:r>
            <a:r>
              <a:rPr lang="en-CA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A3B73-F495-1076-CEDD-0E4642FF43FD}"/>
              </a:ext>
            </a:extLst>
          </p:cNvPr>
          <p:cNvSpPr txBox="1"/>
          <p:nvPr/>
        </p:nvSpPr>
        <p:spPr>
          <a:xfrm>
            <a:off x="533400" y="5638800"/>
            <a:ext cx="3662905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LP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qlogis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LY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qlogis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0B6FA-E8E8-413A-6CD8-155EF8FBCFDA}"/>
              </a:ext>
            </a:extLst>
          </p:cNvPr>
          <p:cNvSpPr txBox="1"/>
          <p:nvPr/>
        </p:nvSpPr>
        <p:spPr>
          <a:xfrm>
            <a:off x="4572000" y="21237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plot is made using </a:t>
            </a:r>
            <a:r>
              <a:rPr lang="en-CA" dirty="0" err="1"/>
              <a:t>matplot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0267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D1C3-5B64-D13C-6C2C-BBDC0FF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Other possibilities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84BBA-EA5E-CE0B-6CCE-E18A3BD4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14D2A-09D0-1E4D-35D8-79AE1D92E442}"/>
              </a:ext>
            </a:extLst>
          </p:cNvPr>
          <p:cNvSpPr txBox="1"/>
          <p:nvPr/>
        </p:nvSpPr>
        <p:spPr>
          <a:xfrm>
            <a:off x="457200" y="17526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cm.vglm2 &lt;- </a:t>
            </a:r>
            <a:r>
              <a:rPr lang="en-CA" dirty="0" err="1"/>
              <a:t>vglm</a:t>
            </a:r>
            <a:r>
              <a:rPr lang="en-CA" dirty="0"/>
              <a:t>(</a:t>
            </a:r>
            <a:r>
              <a:rPr lang="en-CA" dirty="0" err="1"/>
              <a:t>cbind</a:t>
            </a:r>
            <a:r>
              <a:rPr lang="en-CA" dirty="0"/>
              <a:t>(</a:t>
            </a:r>
            <a:r>
              <a:rPr lang="en-CA" dirty="0" err="1"/>
              <a:t>nBnW</a:t>
            </a:r>
            <a:r>
              <a:rPr lang="en-CA" dirty="0"/>
              <a:t>, </a:t>
            </a:r>
            <a:r>
              <a:rPr lang="en-CA" dirty="0" err="1"/>
              <a:t>nBW</a:t>
            </a:r>
            <a:r>
              <a:rPr lang="en-CA" dirty="0"/>
              <a:t>, </a:t>
            </a:r>
            <a:r>
              <a:rPr lang="en-CA" dirty="0" err="1"/>
              <a:t>BnW</a:t>
            </a:r>
            <a:r>
              <a:rPr lang="en-CA" dirty="0"/>
              <a:t>, BW) ~ poly(Age,2),</a:t>
            </a:r>
          </a:p>
          <a:p>
            <a:r>
              <a:rPr lang="en-CA" dirty="0"/>
              <a:t>                binom2.or(zero = NULL), data = coalminers)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10618-20DC-04A6-D903-33FF80EF0FA8}"/>
              </a:ext>
            </a:extLst>
          </p:cNvPr>
          <p:cNvSpPr txBox="1"/>
          <p:nvPr/>
        </p:nvSpPr>
        <p:spPr>
          <a:xfrm>
            <a:off x="533400" y="3316069"/>
            <a:ext cx="81534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cm.vgam</a:t>
            </a:r>
            <a:r>
              <a:rPr lang="en-CA" dirty="0"/>
              <a:t> &lt;- </a:t>
            </a:r>
            <a:r>
              <a:rPr lang="en-CA" dirty="0" err="1"/>
              <a:t>vgam</a:t>
            </a:r>
            <a:r>
              <a:rPr lang="en-CA" dirty="0"/>
              <a:t>(</a:t>
            </a:r>
            <a:r>
              <a:rPr lang="en-CA" dirty="0" err="1"/>
              <a:t>cbind</a:t>
            </a:r>
            <a:r>
              <a:rPr lang="en-CA" dirty="0"/>
              <a:t>(</a:t>
            </a:r>
            <a:r>
              <a:rPr lang="en-CA" dirty="0" err="1"/>
              <a:t>nBnW</a:t>
            </a:r>
            <a:r>
              <a:rPr lang="en-CA" dirty="0"/>
              <a:t>, </a:t>
            </a:r>
            <a:r>
              <a:rPr lang="en-CA" dirty="0" err="1"/>
              <a:t>nBW</a:t>
            </a:r>
            <a:r>
              <a:rPr lang="en-CA" dirty="0"/>
              <a:t>, </a:t>
            </a:r>
            <a:r>
              <a:rPr lang="en-CA" dirty="0" err="1"/>
              <a:t>BnW</a:t>
            </a:r>
            <a:r>
              <a:rPr lang="en-CA" dirty="0"/>
              <a:t>, BW) ~ s(Age, </a:t>
            </a:r>
            <a:r>
              <a:rPr lang="en-CA" dirty="0" err="1"/>
              <a:t>df</a:t>
            </a:r>
            <a:r>
              <a:rPr lang="en-CA" dirty="0"/>
              <a:t> = 2),</a:t>
            </a:r>
          </a:p>
          <a:p>
            <a:r>
              <a:rPr lang="en-CA" dirty="0"/>
              <a:t>                 binom2.or(zero = NULL), data = coalminers)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4B82A-BA00-880D-6C39-A26D597B4EF1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can also model the relations with age as a quadratic, cubic,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1C720-A2BB-3348-DBFD-F112102BB9BB}"/>
              </a:ext>
            </a:extLst>
          </p:cNvPr>
          <p:cNvSpPr txBox="1"/>
          <p:nvPr/>
        </p:nvSpPr>
        <p:spPr>
          <a:xfrm>
            <a:off x="533400" y="2743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VGAM also implements vector generalized additive models, fit using </a:t>
            </a:r>
            <a:r>
              <a:rPr lang="en-CA" dirty="0" err="1"/>
              <a:t>vgam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2492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3984-F841-7306-D766-AD2F20C0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Example: Attitudes toward corporal punishment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B575E-999C-8FFE-2F30-AF33BE1B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DD070-4B0A-0D18-5CDE-87DC3A1D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1386143"/>
            <a:ext cx="802857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4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DA7B-A5CB-D814-7CE4-BDF4E04D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Attitudes: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E8907-EF0A-4493-14D7-05D41A8B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66CD9-BC8C-E30B-EC21-B7C60D64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20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0DF96-C81A-1E30-E196-525D183D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33943"/>
            <a:ext cx="8171428" cy="1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EFEB0-1B73-569F-7524-022F627FC082}"/>
              </a:ext>
            </a:extLst>
          </p:cNvPr>
          <p:cNvSpPr txBox="1"/>
          <p:nvPr/>
        </p:nvSpPr>
        <p:spPr>
          <a:xfrm>
            <a:off x="3048000" y="2888361"/>
            <a:ext cx="2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75383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85BC90-1951-EC3E-56FF-54D8BE89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2-way example: Hospital visits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4AF0F-C8F1-42C8-C146-612A840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06E47-AC45-F7BA-8EDE-7824789C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219200"/>
            <a:ext cx="8123809" cy="26666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17014F-6F4E-D193-1929-67367C481481}"/>
              </a:ext>
            </a:extLst>
          </p:cNvPr>
          <p:cNvSpPr txBox="1"/>
          <p:nvPr/>
        </p:nvSpPr>
        <p:spPr>
          <a:xfrm>
            <a:off x="457200" y="4114800"/>
            <a:ext cx="81142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Length of stay is the response, and it is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Can model the </a:t>
            </a:r>
            <a:r>
              <a:rPr lang="en-CA" sz="2000" dirty="0">
                <a:solidFill>
                  <a:srgbClr val="0070C0"/>
                </a:solidFill>
              </a:rPr>
              <a:t>adjacent</a:t>
            </a:r>
            <a:r>
              <a:rPr lang="en-CA" sz="2000" dirty="0"/>
              <a:t> odds or log odds that stay is category j vs (j+1)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E.g., stay= 2-9 vs. 10-19;  stay= 10-19 vs. 20+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In general, </a:t>
            </a:r>
            <a:r>
              <a:rPr lang="en-CA" sz="2000" i="1" dirty="0"/>
              <a:t>I x J </a:t>
            </a:r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i="1" dirty="0">
                <a:sym typeface="Symbol" panose="05050102010706020507" pitchFamily="18" charset="2"/>
              </a:rPr>
              <a:t>I</a:t>
            </a:r>
            <a:r>
              <a:rPr lang="en-CA" sz="2000" dirty="0">
                <a:sym typeface="Symbol" panose="05050102010706020507" pitchFamily="18" charset="2"/>
              </a:rPr>
              <a:t> x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adjacent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ym typeface="Symbol" panose="05050102010706020507" pitchFamily="18" charset="2"/>
              </a:rPr>
              <a:t>visit is also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CA" sz="2000" dirty="0">
                <a:sym typeface="Symbol" panose="05050102010706020507" pitchFamily="18" charset="2"/>
              </a:rPr>
              <a:t>. Can consider simpler (e.g., linear) models for the log odds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8226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1BB6-BE2A-7D4C-BB82-380EB29C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 odds model for attitude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53C22-9200-7696-F55D-FC3E28E4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600E-A344-F356-0850-411B5122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38524"/>
            <a:ext cx="8171428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94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D388-7C39-7F0B-B058-F5D2EF6B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Attitude: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AAB8C-7078-584E-1C68-9192E64B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A9485-8610-95B6-48E9-8803F855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29352"/>
            <a:ext cx="8171428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9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FA44-07EF-77B0-4D14-58ABE65D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Association of attitude with memory: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937CA-80DB-7068-B241-7DF1C23D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FB9EE-6EBD-A6BE-8DC3-2DCAB31D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2522"/>
            <a:ext cx="4257143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A02A5-69AE-7CE7-4775-D13DF7D02D94}"/>
              </a:ext>
            </a:extLst>
          </p:cNvPr>
          <p:cNvSpPr txBox="1"/>
          <p:nvPr/>
        </p:nvSpPr>
        <p:spPr>
          <a:xfrm>
            <a:off x="5029200" y="14478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does the association of attitude and memory vary with education and age?</a:t>
            </a:r>
          </a:p>
          <a:p>
            <a:endParaRPr lang="en-CA" dirty="0"/>
          </a:p>
          <a:p>
            <a:r>
              <a:rPr lang="en-CA" dirty="0"/>
              <a:t>Each fourfold plot visualizes the log odds ratio between them</a:t>
            </a:r>
          </a:p>
          <a:p>
            <a:endParaRPr lang="en-CA" dirty="0"/>
          </a:p>
          <a:p>
            <a:r>
              <a:rPr lang="en-CA" dirty="0"/>
              <a:t>What’s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4269866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8C-629E-BEDE-D9CB-EA13EBC5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65D09-A529-0CC4-4CE3-57D3E3C6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6022A-D4A1-2D41-C0B0-EFA3B859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143000"/>
            <a:ext cx="8171428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61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4057-DE6B-D8B6-FA96-E8704069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52713-832F-4B5E-6031-133763E8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Logit models for a binary response generalize readily to a polytomous response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</a:t>
            </a:r>
            <a:r>
              <a:rPr lang="en-CA" dirty="0"/>
              <a:t>Models for log odds</a:t>
            </a:r>
          </a:p>
          <a:p>
            <a:pPr lvl="1"/>
            <a:r>
              <a:rPr lang="en-CA" dirty="0"/>
              <a:t>Handles 3+ way table, ordinal variables</a:t>
            </a:r>
          </a:p>
          <a:p>
            <a:pPr lvl="1"/>
            <a:r>
              <a:rPr lang="en-CA" dirty="0"/>
              <a:t>Simple plots for interpretation</a:t>
            </a:r>
          </a:p>
          <a:p>
            <a:r>
              <a:rPr lang="en-CA" dirty="0"/>
              <a:t>Generalized odds ratios handle bivariate responses</a:t>
            </a:r>
          </a:p>
          <a:p>
            <a:pPr lvl="1"/>
            <a:r>
              <a:rPr lang="en-CA" dirty="0"/>
              <a:t>Simple linear models for LOR</a:t>
            </a:r>
          </a:p>
          <a:p>
            <a:pPr lvl="1"/>
            <a:r>
              <a:rPr lang="en-CA" dirty="0"/>
              <a:t>Easy to model log odds for each response and the LOR simultaneously</a:t>
            </a:r>
          </a:p>
          <a:p>
            <a:pPr lvl="1"/>
            <a:r>
              <a:rPr lang="en-CA" dirty="0"/>
              <a:t>Easy to </a:t>
            </a:r>
            <a:r>
              <a:rPr lang="en-CA"/>
              <a:t>visualize results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349F06-2252-2DCD-A157-50517888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</a:t>
            </a:r>
            <a:r>
              <a:rPr lang="en-CA" dirty="0" err="1"/>
              <a:t>Doubledecker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145D9-62C2-2735-F989-4DEDFF94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514714"/>
            <a:ext cx="8161905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16943-238D-D11D-3FB9-EB6AB9BB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419476"/>
            <a:ext cx="8152381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9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D19AE-C7DC-EDBA-0C1F-45A75840694A}"/>
              </a:ext>
            </a:extLst>
          </p:cNvPr>
          <p:cNvSpPr txBox="1"/>
          <p:nvPr/>
        </p:nvSpPr>
        <p:spPr>
          <a:xfrm>
            <a:off x="762000" y="4280118"/>
            <a:ext cx="79248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HospVisits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 = "stay"))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for stay by visit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visit        2-9:10-19 10-19:20+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Regular        0.989    1.6740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Infrequent    -0.606    0.0953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Never         -0.693    0.1178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7D6E3-9AB5-2580-E211-B49A476D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1" y="1152707"/>
            <a:ext cx="8247619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663A3-CC1B-5B2D-51F9-C395B1C0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000"/>
            <a:ext cx="8171428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8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6437</TotalTime>
  <Words>2352</Words>
  <Application>Microsoft Office PowerPoint</Application>
  <PresentationFormat>On-screen Show (4:3)</PresentationFormat>
  <Paragraphs>323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Wingdings</vt:lpstr>
      <vt:lpstr>1_Office Theme</vt:lpstr>
      <vt:lpstr>Models &amp; graphs for log odds and log odds ratios</vt:lpstr>
      <vt:lpstr>Today’s topics</vt:lpstr>
      <vt:lpstr>Main ideas</vt:lpstr>
      <vt:lpstr>Logit models  Log odds models</vt:lpstr>
      <vt:lpstr>2-way example: Hospital visits</vt:lpstr>
      <vt:lpstr>Exploratory plots: Doubledecker</vt:lpstr>
      <vt:lpstr>Exploratory plots: ca</vt:lpstr>
      <vt:lpstr>Models for log odds</vt:lpstr>
      <vt:lpstr>Models for log odds</vt:lpstr>
      <vt:lpstr>Fit some models</vt:lpstr>
      <vt:lpstr>Ordinal variables</vt:lpstr>
      <vt:lpstr>Visualizing log odds and models</vt:lpstr>
      <vt:lpstr>Visualizing log odds and models</vt:lpstr>
      <vt:lpstr>Three-way+ tables: Log odds</vt:lpstr>
      <vt:lpstr>Three-way+ tables: Log odds</vt:lpstr>
      <vt:lpstr>3-way example: Mice depletion data</vt:lpstr>
      <vt:lpstr>Mice data: mosaic plot</vt:lpstr>
      <vt:lpstr>Mice data: MCA</vt:lpstr>
      <vt:lpstr>Calculating log odds</vt:lpstr>
      <vt:lpstr>Calculating log odds</vt:lpstr>
      <vt:lpstr>Calculating log odds</vt:lpstr>
      <vt:lpstr>Mice data: Log odds</vt:lpstr>
      <vt:lpstr>Mice data: Fit models</vt:lpstr>
      <vt:lpstr>Visualize log odds &amp; models: Data plot</vt:lpstr>
      <vt:lpstr>PowerPoint Presentation</vt:lpstr>
      <vt:lpstr>Visualize log odds &amp; models: Smoothing</vt:lpstr>
      <vt:lpstr>Visualize log odds &amp; models: Data + Model</vt:lpstr>
      <vt:lpstr>Visualize log odds &amp; models: Data + Model</vt:lpstr>
      <vt:lpstr>Generalized log odds ratios</vt:lpstr>
      <vt:lpstr>Generalized log odds ratios</vt:lpstr>
      <vt:lpstr>Models for log odds ratios: Computation</vt:lpstr>
      <vt:lpstr>Models for log odds ratios: Computation</vt:lpstr>
      <vt:lpstr>Models for log odds ratios: Estimation</vt:lpstr>
      <vt:lpstr>Example: Breathlessness &amp; wheeze in coal miners</vt:lpstr>
      <vt:lpstr>Example: Breathlessness &amp; wheeze in coal miners</vt:lpstr>
      <vt:lpstr>Coal miners: Log odds &amp; models</vt:lpstr>
      <vt:lpstr>Coal miners: LOR plot</vt:lpstr>
      <vt:lpstr>Coal miners: Model comparisons</vt:lpstr>
      <vt:lpstr>Going further: Bivariate response models</vt:lpstr>
      <vt:lpstr>Calculating…</vt:lpstr>
      <vt:lpstr>Linear model for log odds and log odds ratios</vt:lpstr>
      <vt:lpstr>Linear model for log odds and log odds ratios</vt:lpstr>
      <vt:lpstr>Quadratic model for log odds and log odds ratios</vt:lpstr>
      <vt:lpstr>Plotting …</vt:lpstr>
      <vt:lpstr>Fitting: VGAM::vglm()</vt:lpstr>
      <vt:lpstr>Plotting the model fit</vt:lpstr>
      <vt:lpstr>Other possibilities</vt:lpstr>
      <vt:lpstr>Example: Attitudes toward corporal punishment</vt:lpstr>
      <vt:lpstr>Attitudes: Questions</vt:lpstr>
      <vt:lpstr>Log odds model for attitude</vt:lpstr>
      <vt:lpstr>Attitude: Effect plots</vt:lpstr>
      <vt:lpstr>Association of attitude with memory: Fourfold plots</vt:lpstr>
      <vt:lpstr>Log odds ratio plot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29</cp:revision>
  <dcterms:created xsi:type="dcterms:W3CDTF">2017-10-14T20:35:56Z</dcterms:created>
  <dcterms:modified xsi:type="dcterms:W3CDTF">2023-03-18T01:12:48Z</dcterms:modified>
</cp:coreProperties>
</file>