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weights=Freq,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Logit models are easier to interpret because there are fewer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Easiest to interpret from plots of the fitted &amp; observed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Get these using the 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CA" sz="2000" dirty="0"/>
              <a:t>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fit=predict(berk.logit2))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(linewidth=1.4)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power</a:t>
            </a:r>
            <a:r>
              <a:rPr lang="en-CA" dirty="0">
                <a:sym typeface="Symbol" panose="05050102010706020507" pitchFamily="18" charset="2"/>
              </a:rPr>
              <a:t>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fewer </a:t>
            </a:r>
            <a:r>
              <a:rPr lang="en-CA" dirty="0" err="1">
                <a:solidFill>
                  <a:srgbClr val="0070C0"/>
                </a:solidFill>
                <a:sym typeface="Symbol" panose="05050102010706020507" pitchFamily="18" charset="2"/>
              </a:rPr>
              <a:t>df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CA" dirty="0">
                <a:sym typeface="Symbol" panose="05050102010706020507" pitchFamily="18" charset="2"/>
              </a:rPr>
              <a:t> can fit different models between independence [A][B] and saturated [AB]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2E57F5-0786-46D1-B35D-F33C3B54D38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491616" y="2202425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1933066" y="3996300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661854" y="2629463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3882516" y="4978963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5893879" y="2629463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478204" y="3474013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051041" y="4348725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32954" y="4258238"/>
              <a:ext cx="900112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545841" y="2889813"/>
              <a:ext cx="1116013" cy="110648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545841" y="4520175"/>
              <a:ext cx="1336675" cy="72072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54016" y="2889813"/>
              <a:ext cx="1439863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454016" y="2889813"/>
              <a:ext cx="1597025" cy="172085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674679" y="4664638"/>
              <a:ext cx="1376362" cy="6302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674679" y="3205725"/>
              <a:ext cx="1308100" cy="203517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957504" y="2889813"/>
              <a:ext cx="520700" cy="8461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216" y="4564625"/>
              <a:ext cx="65087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416" y="2202425"/>
              <a:ext cx="42862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016" y="5555225"/>
              <a:ext cx="442913" cy="36671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16" y="4945625"/>
              <a:ext cx="12065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16" y="4564625"/>
              <a:ext cx="31115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 dirty="0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216" y="2202425"/>
              <a:ext cx="14097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10391-C850-4493-9295-211320AEAB15}"/>
              </a:ext>
            </a:extLst>
          </p:cNvPr>
          <p:cNvSpPr txBox="1"/>
          <p:nvPr/>
        </p:nvSpPr>
        <p:spPr>
          <a:xfrm>
            <a:off x="324136" y="5005368"/>
            <a:ext cx="90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df for association term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FA8EA-776F-4E32-8D87-0BE342A550F1}"/>
              </a:ext>
            </a:extLst>
          </p:cNvPr>
          <p:cNvSpPr txBox="1"/>
          <p:nvPr/>
        </p:nvSpPr>
        <p:spPr>
          <a:xfrm>
            <a:off x="3592446" y="3900147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integer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3C6B2-6CC4-4448-A225-D739198C0DD5}"/>
              </a:ext>
            </a:extLst>
          </p:cNvPr>
          <p:cNvSpPr txBox="1"/>
          <p:nvPr/>
        </p:nvSpPr>
        <p:spPr>
          <a:xfrm>
            <a:off x="7396097" y="2748252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scores</a:t>
            </a: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 and test the independence model using </a:t>
            </a:r>
            <a:r>
              <a:rPr lang="en-US" sz="2400" dirty="0" err="1"/>
              <a:t>glm</a:t>
            </a:r>
            <a:r>
              <a:rPr lang="en-US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</a:t>
            </a:r>
            <a:r>
              <a:rPr lang="en-US" dirty="0">
                <a:solidFill>
                  <a:srgbClr val="0070C0"/>
                </a:solidFill>
              </a:rPr>
              <a:t>local log odds ratios </a:t>
            </a:r>
            <a:r>
              <a:rPr lang="en-US" dirty="0"/>
              <a:t>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D6801-A7A3-40AA-BEFB-14271A83C22F}"/>
              </a:ext>
            </a:extLst>
          </p:cNvPr>
          <p:cNvSpPr/>
          <p:nvPr/>
        </p:nvSpPr>
        <p:spPr>
          <a:xfrm>
            <a:off x="838200" y="5034483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14864-90E9-4F01-9DD5-D5E9B5950CD6}"/>
              </a:ext>
            </a:extLst>
          </p:cNvPr>
          <p:cNvSpPr/>
          <p:nvPr/>
        </p:nvSpPr>
        <p:spPr>
          <a:xfrm>
            <a:off x="838200" y="4579620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5E18E-5B1A-41F3-BB02-932E33C01539}"/>
              </a:ext>
            </a:extLst>
          </p:cNvPr>
          <p:cNvSpPr txBox="1"/>
          <p:nvPr/>
        </p:nvSpPr>
        <p:spPr>
          <a:xfrm>
            <a:off x="457200" y="5029200"/>
            <a:ext cx="8077200" cy="923330"/>
          </a:xfrm>
          <a:custGeom>
            <a:avLst/>
            <a:gdLst>
              <a:gd name="connsiteX0" fmla="*/ 0 w 8077200"/>
              <a:gd name="connsiteY0" fmla="*/ 0 h 923330"/>
              <a:gd name="connsiteX1" fmla="*/ 496171 w 8077200"/>
              <a:gd name="connsiteY1" fmla="*/ 0 h 923330"/>
              <a:gd name="connsiteX2" fmla="*/ 830798 w 8077200"/>
              <a:gd name="connsiteY2" fmla="*/ 0 h 923330"/>
              <a:gd name="connsiteX3" fmla="*/ 1569285 w 8077200"/>
              <a:gd name="connsiteY3" fmla="*/ 0 h 923330"/>
              <a:gd name="connsiteX4" fmla="*/ 2065455 w 8077200"/>
              <a:gd name="connsiteY4" fmla="*/ 0 h 923330"/>
              <a:gd name="connsiteX5" fmla="*/ 2561626 w 8077200"/>
              <a:gd name="connsiteY5" fmla="*/ 0 h 923330"/>
              <a:gd name="connsiteX6" fmla="*/ 3300113 w 8077200"/>
              <a:gd name="connsiteY6" fmla="*/ 0 h 923330"/>
              <a:gd name="connsiteX7" fmla="*/ 3715512 w 8077200"/>
              <a:gd name="connsiteY7" fmla="*/ 0 h 923330"/>
              <a:gd name="connsiteX8" fmla="*/ 4453999 w 8077200"/>
              <a:gd name="connsiteY8" fmla="*/ 0 h 923330"/>
              <a:gd name="connsiteX9" fmla="*/ 5192486 w 8077200"/>
              <a:gd name="connsiteY9" fmla="*/ 0 h 923330"/>
              <a:gd name="connsiteX10" fmla="*/ 5769429 w 8077200"/>
              <a:gd name="connsiteY10" fmla="*/ 0 h 923330"/>
              <a:gd name="connsiteX11" fmla="*/ 6507915 w 8077200"/>
              <a:gd name="connsiteY11" fmla="*/ 0 h 923330"/>
              <a:gd name="connsiteX12" fmla="*/ 7004086 w 8077200"/>
              <a:gd name="connsiteY12" fmla="*/ 0 h 923330"/>
              <a:gd name="connsiteX13" fmla="*/ 7500257 w 8077200"/>
              <a:gd name="connsiteY13" fmla="*/ 0 h 923330"/>
              <a:gd name="connsiteX14" fmla="*/ 8077200 w 8077200"/>
              <a:gd name="connsiteY14" fmla="*/ 0 h 923330"/>
              <a:gd name="connsiteX15" fmla="*/ 8077200 w 8077200"/>
              <a:gd name="connsiteY15" fmla="*/ 452432 h 923330"/>
              <a:gd name="connsiteX16" fmla="*/ 8077200 w 8077200"/>
              <a:gd name="connsiteY16" fmla="*/ 923330 h 923330"/>
              <a:gd name="connsiteX17" fmla="*/ 7419485 w 8077200"/>
              <a:gd name="connsiteY17" fmla="*/ 923330 h 923330"/>
              <a:gd name="connsiteX18" fmla="*/ 6842542 w 8077200"/>
              <a:gd name="connsiteY18" fmla="*/ 923330 h 923330"/>
              <a:gd name="connsiteX19" fmla="*/ 6507915 w 8077200"/>
              <a:gd name="connsiteY19" fmla="*/ 923330 h 923330"/>
              <a:gd name="connsiteX20" fmla="*/ 6092517 w 8077200"/>
              <a:gd name="connsiteY20" fmla="*/ 923330 h 923330"/>
              <a:gd name="connsiteX21" fmla="*/ 5354030 w 8077200"/>
              <a:gd name="connsiteY21" fmla="*/ 923330 h 923330"/>
              <a:gd name="connsiteX22" fmla="*/ 4777087 w 8077200"/>
              <a:gd name="connsiteY22" fmla="*/ 923330 h 923330"/>
              <a:gd name="connsiteX23" fmla="*/ 4361688 w 8077200"/>
              <a:gd name="connsiteY23" fmla="*/ 923330 h 923330"/>
              <a:gd name="connsiteX24" fmla="*/ 3784745 w 8077200"/>
              <a:gd name="connsiteY24" fmla="*/ 923330 h 923330"/>
              <a:gd name="connsiteX25" fmla="*/ 3450118 w 8077200"/>
              <a:gd name="connsiteY25" fmla="*/ 923330 h 923330"/>
              <a:gd name="connsiteX26" fmla="*/ 3115491 w 8077200"/>
              <a:gd name="connsiteY26" fmla="*/ 923330 h 923330"/>
              <a:gd name="connsiteX27" fmla="*/ 2538549 w 8077200"/>
              <a:gd name="connsiteY27" fmla="*/ 923330 h 923330"/>
              <a:gd name="connsiteX28" fmla="*/ 2123150 w 8077200"/>
              <a:gd name="connsiteY28" fmla="*/ 923330 h 923330"/>
              <a:gd name="connsiteX29" fmla="*/ 1465435 w 8077200"/>
              <a:gd name="connsiteY29" fmla="*/ 923330 h 923330"/>
              <a:gd name="connsiteX30" fmla="*/ 1050036 w 8077200"/>
              <a:gd name="connsiteY30" fmla="*/ 923330 h 923330"/>
              <a:gd name="connsiteX31" fmla="*/ 0 w 8077200"/>
              <a:gd name="connsiteY31" fmla="*/ 923330 h 923330"/>
              <a:gd name="connsiteX32" fmla="*/ 0 w 8077200"/>
              <a:gd name="connsiteY32" fmla="*/ 489365 h 923330"/>
              <a:gd name="connsiteX33" fmla="*/ 0 w 8077200"/>
              <a:gd name="connsiteY3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77200" h="923330" extrusionOk="0">
                <a:moveTo>
                  <a:pt x="0" y="0"/>
                </a:moveTo>
                <a:cubicBezTo>
                  <a:pt x="167901" y="-57789"/>
                  <a:pt x="271892" y="53616"/>
                  <a:pt x="496171" y="0"/>
                </a:cubicBezTo>
                <a:cubicBezTo>
                  <a:pt x="720450" y="-53616"/>
                  <a:pt x="720963" y="30330"/>
                  <a:pt x="830798" y="0"/>
                </a:cubicBezTo>
                <a:cubicBezTo>
                  <a:pt x="940633" y="-30330"/>
                  <a:pt x="1246528" y="76603"/>
                  <a:pt x="1569285" y="0"/>
                </a:cubicBezTo>
                <a:cubicBezTo>
                  <a:pt x="1892042" y="-76603"/>
                  <a:pt x="1822831" y="32081"/>
                  <a:pt x="2065455" y="0"/>
                </a:cubicBezTo>
                <a:cubicBezTo>
                  <a:pt x="2308079" y="-32081"/>
                  <a:pt x="2415430" y="8907"/>
                  <a:pt x="2561626" y="0"/>
                </a:cubicBezTo>
                <a:cubicBezTo>
                  <a:pt x="2707822" y="-8907"/>
                  <a:pt x="2971095" y="45026"/>
                  <a:pt x="3300113" y="0"/>
                </a:cubicBezTo>
                <a:cubicBezTo>
                  <a:pt x="3629131" y="-45026"/>
                  <a:pt x="3587007" y="2867"/>
                  <a:pt x="3715512" y="0"/>
                </a:cubicBezTo>
                <a:cubicBezTo>
                  <a:pt x="3844017" y="-2867"/>
                  <a:pt x="4208274" y="58486"/>
                  <a:pt x="4453999" y="0"/>
                </a:cubicBezTo>
                <a:cubicBezTo>
                  <a:pt x="4699724" y="-58486"/>
                  <a:pt x="5043655" y="52905"/>
                  <a:pt x="5192486" y="0"/>
                </a:cubicBezTo>
                <a:cubicBezTo>
                  <a:pt x="5341317" y="-52905"/>
                  <a:pt x="5548218" y="65309"/>
                  <a:pt x="5769429" y="0"/>
                </a:cubicBezTo>
                <a:cubicBezTo>
                  <a:pt x="5990640" y="-65309"/>
                  <a:pt x="6335969" y="61873"/>
                  <a:pt x="6507915" y="0"/>
                </a:cubicBezTo>
                <a:cubicBezTo>
                  <a:pt x="6679861" y="-61873"/>
                  <a:pt x="6775020" y="10851"/>
                  <a:pt x="7004086" y="0"/>
                </a:cubicBezTo>
                <a:cubicBezTo>
                  <a:pt x="7233152" y="-10851"/>
                  <a:pt x="7360327" y="52790"/>
                  <a:pt x="7500257" y="0"/>
                </a:cubicBezTo>
                <a:cubicBezTo>
                  <a:pt x="7640187" y="-52790"/>
                  <a:pt x="7869026" y="18661"/>
                  <a:pt x="8077200" y="0"/>
                </a:cubicBezTo>
                <a:cubicBezTo>
                  <a:pt x="8120703" y="102521"/>
                  <a:pt x="8072724" y="304944"/>
                  <a:pt x="8077200" y="452432"/>
                </a:cubicBezTo>
                <a:cubicBezTo>
                  <a:pt x="8081676" y="599920"/>
                  <a:pt x="8067710" y="716220"/>
                  <a:pt x="8077200" y="923330"/>
                </a:cubicBezTo>
                <a:cubicBezTo>
                  <a:pt x="7898824" y="925146"/>
                  <a:pt x="7560267" y="873234"/>
                  <a:pt x="7419485" y="923330"/>
                </a:cubicBezTo>
                <a:cubicBezTo>
                  <a:pt x="7278704" y="973426"/>
                  <a:pt x="6985817" y="876227"/>
                  <a:pt x="6842542" y="923330"/>
                </a:cubicBezTo>
                <a:cubicBezTo>
                  <a:pt x="6699267" y="970433"/>
                  <a:pt x="6630476" y="891574"/>
                  <a:pt x="6507915" y="923330"/>
                </a:cubicBezTo>
                <a:cubicBezTo>
                  <a:pt x="6385354" y="955086"/>
                  <a:pt x="6222924" y="882915"/>
                  <a:pt x="6092517" y="923330"/>
                </a:cubicBezTo>
                <a:cubicBezTo>
                  <a:pt x="5962110" y="963745"/>
                  <a:pt x="5661784" y="844094"/>
                  <a:pt x="5354030" y="923330"/>
                </a:cubicBezTo>
                <a:cubicBezTo>
                  <a:pt x="5046276" y="1002566"/>
                  <a:pt x="5053874" y="913225"/>
                  <a:pt x="4777087" y="923330"/>
                </a:cubicBezTo>
                <a:cubicBezTo>
                  <a:pt x="4500300" y="933435"/>
                  <a:pt x="4492059" y="904206"/>
                  <a:pt x="4361688" y="923330"/>
                </a:cubicBezTo>
                <a:cubicBezTo>
                  <a:pt x="4231317" y="942454"/>
                  <a:pt x="3944477" y="885247"/>
                  <a:pt x="3784745" y="923330"/>
                </a:cubicBezTo>
                <a:cubicBezTo>
                  <a:pt x="3625013" y="961413"/>
                  <a:pt x="3593839" y="898052"/>
                  <a:pt x="3450118" y="923330"/>
                </a:cubicBezTo>
                <a:cubicBezTo>
                  <a:pt x="3306397" y="948608"/>
                  <a:pt x="3232741" y="897125"/>
                  <a:pt x="3115491" y="923330"/>
                </a:cubicBezTo>
                <a:cubicBezTo>
                  <a:pt x="2998241" y="949535"/>
                  <a:pt x="2718415" y="910315"/>
                  <a:pt x="2538549" y="923330"/>
                </a:cubicBezTo>
                <a:cubicBezTo>
                  <a:pt x="2358683" y="936345"/>
                  <a:pt x="2271701" y="897403"/>
                  <a:pt x="2123150" y="923330"/>
                </a:cubicBezTo>
                <a:cubicBezTo>
                  <a:pt x="1974599" y="949257"/>
                  <a:pt x="1658981" y="882936"/>
                  <a:pt x="1465435" y="923330"/>
                </a:cubicBezTo>
                <a:cubicBezTo>
                  <a:pt x="1271889" y="963724"/>
                  <a:pt x="1194013" y="916757"/>
                  <a:pt x="1050036" y="923330"/>
                </a:cubicBezTo>
                <a:cubicBezTo>
                  <a:pt x="906059" y="929903"/>
                  <a:pt x="251531" y="915568"/>
                  <a:pt x="0" y="923330"/>
                </a:cubicBezTo>
                <a:cubicBezTo>
                  <a:pt x="-33552" y="793396"/>
                  <a:pt x="3563" y="583318"/>
                  <a:pt x="0" y="489365"/>
                </a:cubicBezTo>
                <a:cubicBezTo>
                  <a:pt x="-3563" y="395413"/>
                  <a:pt x="25826" y="181492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in R, an interaction term,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A:B </a:t>
            </a:r>
            <a:r>
              <a:rPr lang="en-US" dirty="0"/>
              <a:t>is represented by the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 ×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of the parameters, 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 for the factors.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 are just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so are not estimated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762419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46482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instances(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562724"/>
            <a:ext cx="8171428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80519-333B-463C-AACA-12BE9ED9509A}"/>
              </a:ext>
            </a:extLst>
          </p:cNvPr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rc2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weighting="marginal", se="jackknife")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plot(rc2,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conf.ellipses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=0.68,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rev.axes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=c(TRUE, FALSE))</a:t>
            </a:r>
          </a:p>
        </p:txBody>
      </p:sp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forced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</a:t>
            </a:r>
            <a:r>
              <a:rPr lang="en-US" dirty="0">
                <a:solidFill>
                  <a:srgbClr val="0070C0"/>
                </a:solidFill>
              </a:rPr>
              <a:t>symmetrically opposite </a:t>
            </a:r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demo(“</a:t>
            </a:r>
            <a:r>
              <a:rPr lang="en-US" dirty="0" err="1"/>
              <a:t>yamaguchi-xie</a:t>
            </a:r>
            <a:r>
              <a:rPr lang="en-US" dirty="0"/>
              <a:t>”, package=“</a:t>
            </a:r>
            <a:r>
              <a:rPr lang="en-US" dirty="0" err="1"/>
              <a:t>vcdExtra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shaded squares using </a:t>
            </a:r>
            <a:r>
              <a:rPr lang="en-US" sz="2000" dirty="0" err="1"/>
              <a:t>corrplot</a:t>
            </a:r>
            <a:r>
              <a:rPr lang="en-US" sz="20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a line plot using </a:t>
            </a:r>
            <a:r>
              <a:rPr lang="en-US" sz="2000" dirty="0" err="1"/>
              <a:t>matplot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</TotalTime>
  <Words>4168</Words>
  <Application>Microsoft Office PowerPoint</Application>
  <PresentationFormat>On-screen Show (4:3)</PresentationFormat>
  <Paragraphs>560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08-Loglin2</dc:title>
  <dc:creator>Michael Friendly</dc:creator>
  <cp:lastModifiedBy>Michael L Friendly</cp:lastModifiedBy>
  <cp:revision>99</cp:revision>
  <dcterms:created xsi:type="dcterms:W3CDTF">2017-10-14T20:35:56Z</dcterms:created>
  <dcterms:modified xsi:type="dcterms:W3CDTF">2023-02-14T15:52:03Z</dcterms:modified>
</cp:coreProperties>
</file>