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7"/>
  </p:handoutMasterIdLst>
  <p:sldIdLst>
    <p:sldId id="256" r:id="rId2"/>
    <p:sldId id="257" r:id="rId3"/>
    <p:sldId id="339" r:id="rId4"/>
    <p:sldId id="365" r:id="rId5"/>
    <p:sldId id="298" r:id="rId6"/>
    <p:sldId id="366" r:id="rId7"/>
    <p:sldId id="360" r:id="rId8"/>
    <p:sldId id="367" r:id="rId9"/>
    <p:sldId id="341" r:id="rId10"/>
    <p:sldId id="368" r:id="rId11"/>
    <p:sldId id="317" r:id="rId12"/>
    <p:sldId id="369" r:id="rId13"/>
    <p:sldId id="323" r:id="rId14"/>
    <p:sldId id="371" r:id="rId15"/>
    <p:sldId id="310" r:id="rId16"/>
    <p:sldId id="370" r:id="rId17"/>
    <p:sldId id="325" r:id="rId18"/>
    <p:sldId id="372" r:id="rId19"/>
    <p:sldId id="334" r:id="rId20"/>
    <p:sldId id="373" r:id="rId21"/>
    <p:sldId id="361" r:id="rId22"/>
    <p:sldId id="362" r:id="rId23"/>
    <p:sldId id="363" r:id="rId24"/>
    <p:sldId id="364" r:id="rId25"/>
    <p:sldId id="26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The Last Waltz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F5A7D2-D145-043B-DA67-E3D2F0A5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E397E-1669-FA71-7262-999384019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"/>
            <a:ext cx="4380952" cy="32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D0AE4C-3816-D609-4FBC-6D42E7D8B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90525"/>
            <a:ext cx="4380952" cy="32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30EFB8-5659-86A2-C3F2-A22E1C216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435761"/>
            <a:ext cx="4380952" cy="3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57E929-01DC-3B1C-3A59-0A422DCFB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876" y="3449843"/>
            <a:ext cx="4380952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9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1434-627C-4D39-9C8A-982B6390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05: Correspondence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FDBBEF-306C-4EA2-BA72-4559D22C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AA317-1AFE-4C42-9F71-310C9AF50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64920"/>
            <a:ext cx="8171428" cy="1123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C71BB-5AAB-4D6E-9BB8-B362AA44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472848"/>
            <a:ext cx="8171428" cy="12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26999D-1F20-4F81-A974-5CB965E95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65880"/>
            <a:ext cx="8171428" cy="1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26D19D-6E43-43AF-9AE7-E6EDD9892FDA}"/>
              </a:ext>
            </a:extLst>
          </p:cNvPr>
          <p:cNvSpPr txBox="1"/>
          <p:nvPr/>
        </p:nvSpPr>
        <p:spPr>
          <a:xfrm>
            <a:off x="533400" y="5791200"/>
            <a:ext cx="794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new 2-way table, my first thought is nearly always: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plot(ca(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78550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5E6D93-61DD-121C-B86A-3724BFA0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EC0A4-D32C-2AAB-9E83-B0FC4EEF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8" y="228600"/>
            <a:ext cx="4380952" cy="32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32F7B3-4F6E-ACC2-EEA7-FC83DD557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3348"/>
            <a:ext cx="4380952" cy="3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0D0283-0730-369E-1806-25019FAB5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48" y="3435761"/>
            <a:ext cx="4380952" cy="3285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134DA1-D87D-C072-442B-DDF84FC0F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35761"/>
            <a:ext cx="4380952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4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E27A-865D-4246-8EF0-3C931981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06: 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B2BD7-DE18-43D9-A2B5-83829773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loglm</a:t>
            </a:r>
            <a:r>
              <a:rPr lang="en-US" dirty="0"/>
              <a:t>() provides only overall tests of model fit</a:t>
            </a:r>
          </a:p>
          <a:p>
            <a:r>
              <a:rPr lang="en-US" dirty="0"/>
              <a:t>Model-based methods, </a:t>
            </a:r>
            <a:r>
              <a:rPr lang="en-US" dirty="0" err="1"/>
              <a:t>glm</a:t>
            </a:r>
            <a:r>
              <a:rPr lang="en-US" dirty="0"/>
              <a:t>(), provide hypothesis tests, CIs &amp; tests for individual terms</a:t>
            </a:r>
          </a:p>
          <a:p>
            <a:r>
              <a:rPr lang="en-US" dirty="0"/>
              <a:t>Logistic regression: A </a:t>
            </a:r>
            <a:r>
              <a:rPr lang="en-US" dirty="0" err="1"/>
              <a:t>glm</a:t>
            </a:r>
            <a:r>
              <a:rPr lang="en-US" dirty="0"/>
              <a:t>() for a binary response</a:t>
            </a:r>
          </a:p>
          <a:p>
            <a:pPr lvl="1"/>
            <a:r>
              <a:rPr lang="en-US" dirty="0"/>
              <a:t>linear model for the log odds </a:t>
            </a:r>
            <a:r>
              <a:rPr lang="en-US" dirty="0" err="1"/>
              <a:t>Pr</a:t>
            </a:r>
            <a:r>
              <a:rPr lang="en-US" dirty="0"/>
              <a:t>(Y=1)</a:t>
            </a:r>
          </a:p>
          <a:p>
            <a:pPr lvl="1"/>
            <a:r>
              <a:rPr lang="en-US" dirty="0"/>
              <a:t>All similar to classical ANOVA, regression models</a:t>
            </a:r>
          </a:p>
          <a:p>
            <a:r>
              <a:rPr lang="en-US" dirty="0"/>
              <a:t>Plotting</a:t>
            </a:r>
          </a:p>
          <a:p>
            <a:pPr lvl="1"/>
            <a:r>
              <a:rPr lang="en-US" dirty="0"/>
              <a:t>Conditional, full-model plots show data and fits </a:t>
            </a:r>
          </a:p>
          <a:p>
            <a:pPr lvl="1"/>
            <a:r>
              <a:rPr lang="en-US" dirty="0"/>
              <a:t>Effect plots show predicted effects averaged over others</a:t>
            </a:r>
          </a:p>
          <a:p>
            <a:r>
              <a:rPr lang="en-US" dirty="0"/>
              <a:t>Model diagnostics</a:t>
            </a:r>
          </a:p>
          <a:p>
            <a:pPr lvl="1"/>
            <a:r>
              <a:rPr lang="en-US" dirty="0"/>
              <a:t>Influence plots are often informative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5045CC-5D8F-4DBE-9752-358AB16E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1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699F56-301B-9CCE-6216-399F4B51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53877-EC7C-4E64-385B-D1336C54D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8" y="304800"/>
            <a:ext cx="4380952" cy="32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E8AC66-11F7-B37C-B98D-C264704EC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710" y="304800"/>
            <a:ext cx="4380952" cy="32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3F6860-BFC9-1180-A7AE-874A1822A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48" y="3459367"/>
            <a:ext cx="4380952" cy="3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83172A-C7FA-E9F9-5BAD-A3C1785EE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710" y="3459367"/>
            <a:ext cx="4380952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19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DED9-9A3F-439A-B85C-A2DD0049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07: Logistic regression: Extensions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15554-095A-4139-9B08-74DE1CD6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Polytomous responses</a:t>
            </a:r>
          </a:p>
          <a:p>
            <a:pPr lvl="1"/>
            <a:r>
              <a:rPr lang="en-US" sz="2000" i="1" dirty="0"/>
              <a:t>m</a:t>
            </a:r>
            <a:r>
              <a:rPr lang="en-US" sz="2000" dirty="0"/>
              <a:t> response categories </a:t>
            </a:r>
            <a:r>
              <a:rPr lang="en-US" sz="2000" dirty="0">
                <a:sym typeface="Symbol" panose="05050102010706020507" pitchFamily="18" charset="2"/>
              </a:rPr>
              <a:t> (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-1) comparisons (logits)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Different models for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ordered</a:t>
            </a:r>
            <a:r>
              <a:rPr lang="en-US" sz="2000" dirty="0">
                <a:sym typeface="Symbol" panose="05050102010706020507" pitchFamily="18" charset="2"/>
              </a:rPr>
              <a:t> vs.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unordered</a:t>
            </a:r>
            <a:r>
              <a:rPr lang="en-US" sz="2000" dirty="0">
                <a:sym typeface="Symbol" panose="05050102010706020507" pitchFamily="18" charset="2"/>
              </a:rPr>
              <a:t> categories</a:t>
            </a:r>
          </a:p>
          <a:p>
            <a:r>
              <a:rPr lang="en-US" sz="2400" dirty="0">
                <a:sym typeface="Symbol" panose="05050102010706020507" pitchFamily="18" charset="2"/>
              </a:rPr>
              <a:t>Proportional odds model</a:t>
            </a:r>
          </a:p>
          <a:p>
            <a:pPr lvl="1"/>
            <a:r>
              <a:rPr lang="en-US" sz="2200" dirty="0">
                <a:sym typeface="Symbol" panose="05050102010706020507" pitchFamily="18" charset="2"/>
              </a:rPr>
              <a:t>Simplest approach for ordered categories</a:t>
            </a:r>
          </a:p>
          <a:p>
            <a:pPr lvl="1"/>
            <a:r>
              <a:rPr lang="en-US" sz="2200" dirty="0">
                <a:sym typeface="Symbol" panose="05050102010706020507" pitchFamily="18" charset="2"/>
              </a:rPr>
              <a:t>Assumes same slopes for all logits</a:t>
            </a:r>
          </a:p>
          <a:p>
            <a:pPr lvl="2"/>
            <a:r>
              <a:rPr lang="en-US" sz="1900" dirty="0">
                <a:sym typeface="Symbol" panose="05050102010706020507" pitchFamily="18" charset="2"/>
              </a:rPr>
              <a:t>Fit with MASS::</a:t>
            </a:r>
            <a:r>
              <a:rPr lang="en-US" sz="1900" dirty="0" err="1">
                <a:sym typeface="Symbol" panose="05050102010706020507" pitchFamily="18" charset="2"/>
              </a:rPr>
              <a:t>polr</a:t>
            </a:r>
            <a:r>
              <a:rPr lang="en-US" sz="1900" dirty="0">
                <a:sym typeface="Symbol" panose="05050102010706020507" pitchFamily="18" charset="2"/>
              </a:rPr>
              <a:t>() </a:t>
            </a:r>
          </a:p>
          <a:p>
            <a:pPr lvl="2"/>
            <a:r>
              <a:rPr lang="en-US" sz="1900" dirty="0">
                <a:sym typeface="Symbol" panose="05050102010706020507" pitchFamily="18" charset="2"/>
              </a:rPr>
              <a:t>Test PO assumption with VGAM::</a:t>
            </a:r>
            <a:r>
              <a:rPr lang="en-US" sz="1900" dirty="0" err="1">
                <a:sym typeface="Symbol" panose="05050102010706020507" pitchFamily="18" charset="2"/>
              </a:rPr>
              <a:t>vglm</a:t>
            </a:r>
            <a:r>
              <a:rPr lang="en-US" sz="1900" dirty="0">
                <a:sym typeface="Symbol" panose="05050102010706020507" pitchFamily="18" charset="2"/>
              </a:rPr>
              <a:t>()</a:t>
            </a:r>
          </a:p>
          <a:p>
            <a:r>
              <a:rPr lang="en-US" sz="2400" dirty="0">
                <a:sym typeface="Symbol" panose="05050102010706020507" pitchFamily="18" charset="2"/>
              </a:rPr>
              <a:t>Nested dichotomies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Applies to ordered or unordered categories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Fit 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 – 1 separate independent models  Additive </a:t>
            </a:r>
            <a:r>
              <a:rPr lang="en-CA" sz="2000" dirty="0">
                <a:sym typeface="Symbol" panose="05050102010706020507" pitchFamily="18" charset="2"/>
              </a:rPr>
              <a:t>G</a:t>
            </a:r>
            <a:r>
              <a:rPr lang="en-US" sz="2000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 values</a:t>
            </a:r>
          </a:p>
          <a:p>
            <a:r>
              <a:rPr lang="en-US" sz="2400" dirty="0">
                <a:sym typeface="Symbol" panose="05050102010706020507" pitchFamily="18" charset="2"/>
              </a:rPr>
              <a:t>Multinomial logistic regression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Fit 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 – 1 logits as a single model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Results usually comparable to nested dichotomies, but diff interpretation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R: </a:t>
            </a:r>
            <a:r>
              <a:rPr lang="en-US" sz="2000" dirty="0" err="1">
                <a:sym typeface="Symbol" panose="05050102010706020507" pitchFamily="18" charset="2"/>
              </a:rPr>
              <a:t>nnet</a:t>
            </a:r>
            <a:r>
              <a:rPr lang="en-US" sz="2000" dirty="0">
                <a:sym typeface="Symbol" panose="05050102010706020507" pitchFamily="18" charset="2"/>
              </a:rPr>
              <a:t>::</a:t>
            </a:r>
            <a:r>
              <a:rPr lang="en-US" sz="2000" dirty="0" err="1">
                <a:sym typeface="Symbol" panose="05050102010706020507" pitchFamily="18" charset="2"/>
              </a:rPr>
              <a:t>multinom</a:t>
            </a:r>
            <a:r>
              <a:rPr lang="en-US" sz="2000" dirty="0">
                <a:sym typeface="Symbol" panose="05050102010706020507" pitchFamily="18" charset="2"/>
              </a:rPr>
              <a:t>()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884B6-9C05-48FF-8BAB-ABBFE791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8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38F8FE-C250-A912-DF89-6DEFA2D6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58F93-35C5-E7F2-BBE8-D70FA24FB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4380952" cy="32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17705F-68E4-B5E6-F2BE-EEED4079A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39" y="304800"/>
            <a:ext cx="4380952" cy="32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FD8440-AFEB-7498-07E5-77CCF2568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983" y="3435761"/>
            <a:ext cx="4380952" cy="3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229E8-EC58-FCDA-8F58-190616E65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744" y="3422239"/>
            <a:ext cx="4380952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41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A37-60F6-4434-8A9C-958F1FF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08: Extending loglinear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88E33-704A-4736-8639-353743DF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Loglinear models, as originally formulated, were quite general, but treated all table variables as </a:t>
            </a:r>
            <a:r>
              <a:rPr lang="en-US" sz="2400" dirty="0">
                <a:solidFill>
                  <a:srgbClr val="0070C0"/>
                </a:solidFill>
              </a:rPr>
              <a:t>unordered</a:t>
            </a:r>
            <a:r>
              <a:rPr lang="en-US" sz="2400" dirty="0"/>
              <a:t> factors</a:t>
            </a:r>
          </a:p>
          <a:p>
            <a:pPr lvl="1"/>
            <a:r>
              <a:rPr lang="en-US" sz="2000" dirty="0"/>
              <a:t>The GLM perspective is more general, allowing quantitative predictors and handling </a:t>
            </a:r>
            <a:r>
              <a:rPr lang="en-US" sz="2000" dirty="0">
                <a:solidFill>
                  <a:srgbClr val="0070C0"/>
                </a:solidFill>
              </a:rPr>
              <a:t>ordinal factors</a:t>
            </a:r>
          </a:p>
          <a:p>
            <a:pPr lvl="1"/>
            <a:r>
              <a:rPr lang="en-US" sz="2000" dirty="0"/>
              <a:t>The logit model give a simplified approach when one variable is a </a:t>
            </a:r>
            <a:r>
              <a:rPr lang="en-US" sz="2000" dirty="0">
                <a:solidFill>
                  <a:srgbClr val="0070C0"/>
                </a:solidFill>
              </a:rPr>
              <a:t>response</a:t>
            </a:r>
          </a:p>
          <a:p>
            <a:r>
              <a:rPr lang="en-US" sz="2400" dirty="0"/>
              <a:t>Models for </a:t>
            </a:r>
            <a:r>
              <a:rPr lang="en-US" sz="2400" dirty="0">
                <a:solidFill>
                  <a:srgbClr val="0070C0"/>
                </a:solidFill>
              </a:rPr>
              <a:t>ordered factors </a:t>
            </a:r>
            <a:r>
              <a:rPr lang="en-US" sz="2400" dirty="0"/>
              <a:t>give more powerful &amp; focused tests</a:t>
            </a:r>
          </a:p>
          <a:p>
            <a:pPr lvl="1"/>
            <a:r>
              <a:rPr lang="en-US" sz="2000" dirty="0"/>
              <a:t>L × L, R, C and R+C models </a:t>
            </a:r>
            <a:r>
              <a:rPr lang="en-US" sz="2000" dirty="0">
                <a:solidFill>
                  <a:srgbClr val="0070C0"/>
                </a:solidFill>
              </a:rPr>
              <a:t>assign scores </a:t>
            </a:r>
            <a:r>
              <a:rPr lang="en-US" sz="2000" dirty="0"/>
              <a:t>to the factors</a:t>
            </a:r>
          </a:p>
          <a:p>
            <a:pPr lvl="1"/>
            <a:r>
              <a:rPr lang="en-US" sz="2000" dirty="0"/>
              <a:t>RC(1) and RC(2) models</a:t>
            </a:r>
            <a:r>
              <a:rPr lang="en-US" sz="2000" dirty="0">
                <a:solidFill>
                  <a:srgbClr val="0070C0"/>
                </a:solidFill>
              </a:rPr>
              <a:t> estimate </a:t>
            </a:r>
            <a:r>
              <a:rPr lang="en-US" sz="2000" dirty="0"/>
              <a:t>the scores from the data</a:t>
            </a:r>
          </a:p>
          <a:p>
            <a:r>
              <a:rPr lang="en-US" sz="2400" dirty="0"/>
              <a:t>Models for </a:t>
            </a:r>
            <a:r>
              <a:rPr lang="en-US" sz="2400" dirty="0">
                <a:solidFill>
                  <a:srgbClr val="0070C0"/>
                </a:solidFill>
              </a:rPr>
              <a:t>square tables </a:t>
            </a:r>
            <a:r>
              <a:rPr lang="en-US" sz="2400" dirty="0"/>
              <a:t>allow testing structured questions</a:t>
            </a:r>
          </a:p>
          <a:p>
            <a:pPr lvl="1"/>
            <a:r>
              <a:rPr lang="en-US" sz="2000" dirty="0"/>
              <a:t>Quasi-independence: ignoring diagonals</a:t>
            </a:r>
          </a:p>
          <a:p>
            <a:pPr lvl="1"/>
            <a:r>
              <a:rPr lang="en-US" sz="2000" dirty="0"/>
              <a:t>symmetry &amp; quasi-symmetry</a:t>
            </a:r>
          </a:p>
          <a:p>
            <a:pPr lvl="1"/>
            <a:r>
              <a:rPr lang="en-US" sz="2000" dirty="0"/>
              <a:t>theory-specific “topological” models</a:t>
            </a:r>
          </a:p>
          <a:p>
            <a:r>
              <a:rPr lang="en-US" sz="2400" dirty="0"/>
              <a:t>These methods can be readily combined to analyze complex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4E862-A4EC-4C1B-A162-34D314E2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52A386-CD24-4904-F8A1-16E16CD0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D122C-FF4B-A112-38BF-B1F7CBBDB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8" y="228600"/>
            <a:ext cx="4380952" cy="32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29A2FD-767E-E797-EE28-396B1DBEF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252" y="228600"/>
            <a:ext cx="4380952" cy="32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87FC46-BB71-BB73-A496-206586DA9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45" y="3435761"/>
            <a:ext cx="4380952" cy="3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56AC49-4244-B247-A93C-6CEFC0988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725" y="3439445"/>
            <a:ext cx="4380952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89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BB1A-5093-4D17-809F-61916322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09: GLMs for Count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C8353-CF0C-463C-81C2-5634CE0B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GLMs provide a unified framework for linear models</a:t>
            </a:r>
          </a:p>
          <a:p>
            <a:pPr lvl="1"/>
            <a:r>
              <a:rPr lang="en-US" dirty="0"/>
              <a:t>Different families, all estimated in the same way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link function and associated variance function</a:t>
            </a:r>
          </a:p>
          <a:p>
            <a:r>
              <a:rPr lang="en-US" dirty="0"/>
              <a:t>For count data, starting from log(</a:t>
            </a:r>
            <a:r>
              <a:rPr lang="el-GR" b="1" dirty="0"/>
              <a:t>μ</a:t>
            </a:r>
            <a:r>
              <a:rPr lang="en-US" dirty="0"/>
              <a:t>) =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b="1" dirty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l-GR" b="1" dirty="0"/>
              <a:t>μ</a:t>
            </a:r>
            <a:r>
              <a:rPr lang="en-US" dirty="0"/>
              <a:t>|</a:t>
            </a:r>
            <a:r>
              <a:rPr lang="en-US" b="1" dirty="0"/>
              <a:t>X</a:t>
            </a:r>
            <a:r>
              <a:rPr lang="en-US" dirty="0"/>
              <a:t> ~</a:t>
            </a:r>
            <a:r>
              <a:rPr lang="el-GR" dirty="0"/>
              <a:t> </a:t>
            </a:r>
            <a:r>
              <a:rPr lang="en-US" dirty="0">
                <a:sym typeface="Symbol" panose="05050102010706020507" pitchFamily="18" charset="2"/>
              </a:rPr>
              <a:t>Poisson: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Overdispersion  quasi-</a:t>
            </a:r>
            <a:r>
              <a:rPr lang="en-US" dirty="0" err="1">
                <a:sym typeface="Symbol" panose="05050102010706020507" pitchFamily="18" charset="2"/>
              </a:rPr>
              <a:t>poisson</a:t>
            </a:r>
            <a:r>
              <a:rPr lang="en-US" dirty="0">
                <a:sym typeface="Symbol" panose="05050102010706020507" pitchFamily="18" charset="2"/>
              </a:rPr>
              <a:t>, negative binomial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Standard tools for assessing model fit</a:t>
            </a:r>
          </a:p>
          <a:p>
            <a:r>
              <a:rPr lang="en-US" dirty="0">
                <a:sym typeface="Symbol" panose="05050102010706020507" pitchFamily="18" charset="2"/>
              </a:rPr>
              <a:t>Excess zero counts introduce new ideas &amp; methods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ZIP model: structural model for the 0s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Hurdle model: random model for 0s, 2</a:t>
            </a:r>
            <a:r>
              <a:rPr lang="en-US" baseline="30000" dirty="0">
                <a:sym typeface="Symbol" panose="05050102010706020507" pitchFamily="18" charset="2"/>
              </a:rPr>
              <a:t>nd</a:t>
            </a:r>
            <a:r>
              <a:rPr lang="en-US" dirty="0">
                <a:sym typeface="Symbol" panose="05050102010706020507" pitchFamily="18" charset="2"/>
              </a:rPr>
              <a:t> model for Y&gt;0</a:t>
            </a:r>
          </a:p>
          <a:p>
            <a:r>
              <a:rPr lang="en-US" dirty="0">
                <a:sym typeface="Symbol" panose="05050102010706020507" pitchFamily="18" charset="2"/>
              </a:rPr>
              <a:t>In all this, we rely on data &amp; model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plots</a:t>
            </a:r>
            <a:r>
              <a:rPr lang="en-US" dirty="0">
                <a:sym typeface="Symbol" panose="05050102010706020507" pitchFamily="18" charset="2"/>
              </a:rPr>
              <a:t> for understanding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549C8-037B-42BA-8158-1FE725D2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1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4701-A8B6-5D40-E14D-833BA237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257800"/>
            <a:ext cx="7772400" cy="774700"/>
          </a:xfrm>
        </p:spPr>
        <p:txBody>
          <a:bodyPr>
            <a:noAutofit/>
          </a:bodyPr>
          <a:lstStyle/>
          <a:p>
            <a:pPr algn="ctr"/>
            <a:r>
              <a:rPr lang="en-CA" sz="5400" dirty="0"/>
              <a:t>The Last Waltz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B9BA8-E1DA-75BF-7FB0-46317429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200400"/>
            <a:ext cx="7772400" cy="1895475"/>
          </a:xfrm>
          <a:solidFill>
            <a:schemeClr val="bg1">
              <a:alpha val="55000"/>
            </a:schemeClr>
          </a:solidFill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schemeClr val="tx1"/>
                </a:solidFill>
              </a:rPr>
              <a:t>Where did we start?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schemeClr val="tx1"/>
                </a:solidFill>
              </a:rPr>
              <a:t>What have </a:t>
            </a:r>
            <a:r>
              <a:rPr lang="en-CA" sz="3600" i="1" dirty="0">
                <a:solidFill>
                  <a:schemeClr val="tx1"/>
                </a:solidFill>
              </a:rPr>
              <a:t>I</a:t>
            </a:r>
            <a:r>
              <a:rPr lang="en-CA" sz="3600" dirty="0">
                <a:solidFill>
                  <a:schemeClr val="tx1"/>
                </a:solidFill>
              </a:rPr>
              <a:t> tried to teach?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schemeClr val="tx1"/>
                </a:solidFill>
              </a:rPr>
              <a:t>What did </a:t>
            </a:r>
            <a:r>
              <a:rPr lang="en-CA" sz="3600" i="1" dirty="0">
                <a:solidFill>
                  <a:schemeClr val="tx1"/>
                </a:solidFill>
              </a:rPr>
              <a:t>you</a:t>
            </a:r>
            <a:r>
              <a:rPr lang="en-CA" sz="3600" dirty="0">
                <a:solidFill>
                  <a:schemeClr val="tx1"/>
                </a:solidFill>
              </a:rPr>
              <a:t> learn?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F614E-BC56-C62D-C0F5-301CDE82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05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CA11B1-D342-6359-ED6B-5184D720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5829F-4DB5-E371-B289-B18C2061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4380952" cy="32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802F02-8061-208D-3B6F-D5C407DC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752" y="304800"/>
            <a:ext cx="4380952" cy="32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EF5AD9-E011-8BE2-80D3-83F613775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435761"/>
            <a:ext cx="4380952" cy="3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B439CD-8ED7-46F5-4EFC-0DBEE371B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881" y="3429000"/>
            <a:ext cx="4380952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48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4057-DE6B-D8B6-FA96-E8704069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10: Models for log odds &amp; LORs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52713-832F-4B5E-6031-133763E8B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Logit models for a binary response generalize readily to a polytomous response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</a:t>
            </a:r>
            <a:r>
              <a:rPr lang="en-CA" dirty="0"/>
              <a:t>Models for log odds, familiar interpretation</a:t>
            </a:r>
          </a:p>
          <a:p>
            <a:pPr lvl="1"/>
            <a:r>
              <a:rPr lang="en-CA" dirty="0"/>
              <a:t>Handles 3+ way table, ordinal variables</a:t>
            </a:r>
          </a:p>
          <a:p>
            <a:pPr lvl="1"/>
            <a:r>
              <a:rPr lang="en-CA" dirty="0"/>
              <a:t>Simple plots for interpretation</a:t>
            </a:r>
          </a:p>
          <a:p>
            <a:r>
              <a:rPr lang="en-CA" dirty="0"/>
              <a:t>Generalized odds ratios handle bivariate responses</a:t>
            </a:r>
          </a:p>
          <a:p>
            <a:pPr lvl="1"/>
            <a:r>
              <a:rPr lang="en-CA" dirty="0"/>
              <a:t>Simple linear models for LOR</a:t>
            </a:r>
          </a:p>
          <a:p>
            <a:pPr lvl="1"/>
            <a:r>
              <a:rPr lang="en-CA" dirty="0"/>
              <a:t>Easy to model log odds for each response and the LOR simultaneously</a:t>
            </a:r>
          </a:p>
          <a:p>
            <a:pPr lvl="1"/>
            <a:r>
              <a:rPr lang="en-CA" dirty="0"/>
              <a:t>Easy to visualize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349F06-2252-2DCD-A157-50517888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38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8806E7-AB23-4464-97D2-34A0996C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5400" dirty="0"/>
              <a:t>Your turn: Feedback?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43B5FA-E73F-F1E1-CA50-E33E19141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E3521-06DC-5CD6-B40E-EC9078F9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19297E2-666B-BD4A-3311-EB26CC6BE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07" y="136525"/>
            <a:ext cx="6784786" cy="3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85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did you like/dislike about 6136?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Topics: what were the: </a:t>
            </a:r>
          </a:p>
          <a:p>
            <a:pPr lvl="1"/>
            <a:r>
              <a:rPr lang="en-US" dirty="0"/>
              <a:t>most interesting?</a:t>
            </a:r>
          </a:p>
          <a:p>
            <a:pPr lvl="1"/>
            <a:r>
              <a:rPr lang="en-US" dirty="0"/>
              <a:t>most boring?</a:t>
            </a:r>
          </a:p>
          <a:p>
            <a:pPr lvl="1"/>
            <a:r>
              <a:rPr lang="en-US" dirty="0"/>
              <a:t>Most challenging?</a:t>
            </a:r>
          </a:p>
          <a:p>
            <a:r>
              <a:rPr lang="en-US" dirty="0"/>
              <a:t>What did you learn most from?</a:t>
            </a:r>
          </a:p>
          <a:p>
            <a:r>
              <a:rPr lang="en-US" dirty="0"/>
              <a:t>What gave you the most difficulty?</a:t>
            </a:r>
          </a:p>
          <a:p>
            <a:r>
              <a:rPr lang="en-US" dirty="0"/>
              <a:t>How does this relate to your own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08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056A-9E3A-6B3B-7DFE-A8A030BD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Tips for next time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8B0C-A3B9-A493-4B9F-CBAD9E25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should I try to differently the next time?</a:t>
            </a:r>
          </a:p>
          <a:p>
            <a:pPr lvl="1"/>
            <a:r>
              <a:rPr lang="en-CA" dirty="0"/>
              <a:t>More of X?</a:t>
            </a:r>
          </a:p>
          <a:p>
            <a:pPr lvl="1"/>
            <a:r>
              <a:rPr lang="en-CA" dirty="0"/>
              <a:t>Less of Y?</a:t>
            </a:r>
          </a:p>
          <a:p>
            <a:pPr lvl="1"/>
            <a:r>
              <a:rPr lang="en-CA" dirty="0"/>
              <a:t>Aspects of how the course is structured?</a:t>
            </a:r>
          </a:p>
          <a:p>
            <a:pPr lvl="1"/>
            <a:r>
              <a:rPr lang="en-CA" dirty="0"/>
              <a:t>Evaluation?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03F9D-1280-278D-F715-E572A84A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99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1026" name="Picture 2" descr="C:\Dropbox\Documents\6135\_site\images\thank-you-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7585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42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C5B4-6FAE-4F4C-82AC-02DE3D3E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01: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17C25-B2AC-4956-ABDD-330428334BFC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dirty="0"/>
              <a:t>Categorical data involves some new ideas</a:t>
            </a:r>
          </a:p>
          <a:p>
            <a:pPr lvl="1"/>
            <a:r>
              <a:rPr lang="en-US" dirty="0"/>
              <a:t>Discrete variables: </a:t>
            </a:r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</a:p>
          <a:p>
            <a:pPr lvl="1"/>
            <a:r>
              <a:rPr lang="en-US" dirty="0"/>
              <a:t>Counts, frequencies as outcomes</a:t>
            </a:r>
          </a:p>
          <a:p>
            <a:r>
              <a:rPr lang="en-US" dirty="0"/>
              <a:t>New / different data structures &amp; functions</a:t>
            </a:r>
          </a:p>
          <a:p>
            <a:pPr lvl="1"/>
            <a:r>
              <a:rPr lang="en-US" dirty="0"/>
              <a:t>tables – 1-way, 2-way, 3-way, …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table(),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similar in matrices or arrays  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matrix(), array()</a:t>
            </a:r>
          </a:p>
          <a:p>
            <a:pPr lvl="1"/>
            <a:r>
              <a:rPr lang="en-US" dirty="0"/>
              <a:t>datasets:</a:t>
            </a:r>
          </a:p>
          <a:p>
            <a:pPr lvl="2"/>
            <a:r>
              <a:rPr lang="en-US" dirty="0"/>
              <a:t>frequency form</a:t>
            </a:r>
          </a:p>
          <a:p>
            <a:pPr lvl="2"/>
            <a:r>
              <a:rPr lang="en-US" dirty="0"/>
              <a:t>case form</a:t>
            </a:r>
          </a:p>
          <a:p>
            <a:r>
              <a:rPr lang="en-US" dirty="0"/>
              <a:t>Graphical methods: often use area ~ Freq</a:t>
            </a:r>
          </a:p>
          <a:p>
            <a:pPr lvl="1"/>
            <a:r>
              <a:rPr lang="en-US" dirty="0"/>
              <a:t>Consider: graphical comparisons, effect order</a:t>
            </a:r>
          </a:p>
          <a:p>
            <a:r>
              <a:rPr lang="en-US" dirty="0"/>
              <a:t>Models: Most are </a:t>
            </a:r>
            <a:r>
              <a:rPr lang="en-US" dirty="0">
                <a:sym typeface="Symbol" panose="05050102010706020507" pitchFamily="18" charset="2"/>
              </a:rPr>
              <a:t> </a:t>
            </a:r>
            <a:r>
              <a:rPr lang="en-US" dirty="0"/>
              <a:t>natural extensions of </a:t>
            </a:r>
            <a:r>
              <a:rPr lang="en-US" dirty="0" err="1"/>
              <a:t>lm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A88EB6-F677-41DA-A4CB-C57D5EBE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2E496-6D9C-F644-6FA9-ACB88EB3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AE5FF-CC95-C5AD-98AE-EB1F12A46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2" y="457200"/>
            <a:ext cx="4299060" cy="32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012D04-19BF-A194-D847-D9DD35252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57200"/>
            <a:ext cx="4320001" cy="32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C6B9B0-11CF-2FF6-A576-D6CFD8D0E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2" y="3462722"/>
            <a:ext cx="4265388" cy="320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4A7A48-E1F7-706E-58DE-3BA10D8A3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728" y="3471950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5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FBF6-6573-4748-AAC7-89A93240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02: Discrete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8E1B-3531-416E-AA33-5F0D32AD0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Discrete distributions are the building blocks for categorical data analysis</a:t>
            </a:r>
          </a:p>
          <a:p>
            <a:pPr lvl="1"/>
            <a:r>
              <a:rPr lang="en-US" dirty="0"/>
              <a:t>Typically consist of basic counts of occurrences, with varying frequencies</a:t>
            </a:r>
          </a:p>
          <a:p>
            <a:pPr lvl="1"/>
            <a:r>
              <a:rPr lang="en-US" dirty="0"/>
              <a:t>Most common: binomial, Poisson, negative binomial</a:t>
            </a:r>
          </a:p>
          <a:p>
            <a:pPr lvl="1"/>
            <a:r>
              <a:rPr lang="en-US" dirty="0"/>
              <a:t>Others: geometric, log-series</a:t>
            </a:r>
          </a:p>
          <a:p>
            <a:r>
              <a:rPr lang="en-US" dirty="0"/>
              <a:t>Fit with </a:t>
            </a:r>
            <a:r>
              <a:rPr lang="en-US" dirty="0" err="1"/>
              <a:t>goodfit</a:t>
            </a:r>
            <a:r>
              <a:rPr lang="en-US" dirty="0"/>
              <a:t>(); plot with rootogram()</a:t>
            </a:r>
          </a:p>
          <a:p>
            <a:pPr lvl="1"/>
            <a:r>
              <a:rPr lang="en-US" dirty="0"/>
              <a:t>Diagnostic plots: </a:t>
            </a:r>
            <a:r>
              <a:rPr lang="en-US" dirty="0" err="1"/>
              <a:t>Ord_plot</a:t>
            </a:r>
            <a:r>
              <a:rPr lang="en-US" dirty="0"/>
              <a:t>(), </a:t>
            </a:r>
            <a:r>
              <a:rPr lang="en-US" dirty="0" err="1"/>
              <a:t>distplot</a:t>
            </a:r>
            <a:r>
              <a:rPr lang="en-US" dirty="0"/>
              <a:t>()</a:t>
            </a:r>
          </a:p>
          <a:p>
            <a:r>
              <a:rPr lang="en-US" dirty="0"/>
              <a:t>Models with predictors</a:t>
            </a:r>
          </a:p>
          <a:p>
            <a:pPr lvl="1"/>
            <a:r>
              <a:rPr lang="en-US" dirty="0"/>
              <a:t>Binomial </a:t>
            </a:r>
            <a:r>
              <a:rPr lang="en-US" dirty="0">
                <a:sym typeface="Symbol" panose="05050102010706020507" pitchFamily="18" charset="2"/>
              </a:rPr>
              <a:t> logistic regression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Poisson  </a:t>
            </a:r>
            <a:r>
              <a:rPr lang="en-US" dirty="0" err="1">
                <a:sym typeface="Symbol" panose="05050102010706020507" pitchFamily="18" charset="2"/>
              </a:rPr>
              <a:t>poisson</a:t>
            </a:r>
            <a:r>
              <a:rPr lang="en-US" dirty="0">
                <a:sym typeface="Symbol" panose="05050102010706020507" pitchFamily="18" charset="2"/>
              </a:rPr>
              <a:t> regression; </a:t>
            </a:r>
            <a:r>
              <a:rPr lang="en-US" dirty="0" err="1">
                <a:sym typeface="Symbol" panose="05050102010706020507" pitchFamily="18" charset="2"/>
              </a:rPr>
              <a:t>logliner</a:t>
            </a:r>
            <a:r>
              <a:rPr lang="en-US" dirty="0">
                <a:sym typeface="Symbol" panose="05050102010706020507" pitchFamily="18" charset="2"/>
              </a:rPr>
              <a:t> models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These are special cases of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generalized</a:t>
            </a:r>
            <a:r>
              <a:rPr lang="en-US" dirty="0">
                <a:sym typeface="Symbol" panose="05050102010706020507" pitchFamily="18" charset="2"/>
              </a:rPr>
              <a:t> linear models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EB4FCB-7F07-4CBC-906B-364DD3B8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6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A2E17-E1DD-DFF1-D154-5B94F96E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B569F-E737-D7E1-5432-5EDAF371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4233184" cy="31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1CEC61-F674-7540-580A-239F2645F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224000" cy="316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983F9-BB71-21CA-8557-AB346E126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34" y="3515825"/>
            <a:ext cx="4359733" cy="30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8BBDC4-CD4B-90E9-2739-EE26F6ED2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667527"/>
            <a:ext cx="4276190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1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E876-04E5-4381-AFF1-5C0F36A4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03: Two-way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4C24-5102-44F2-B2D2-6E925FA4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Two-way tables summarize frequencies of two categorical factors</a:t>
            </a:r>
          </a:p>
          <a:p>
            <a:pPr lvl="1"/>
            <a:r>
              <a:rPr lang="en-US" dirty="0"/>
              <a:t>2 × 2: a special case, with </a:t>
            </a:r>
            <a:r>
              <a:rPr lang="en-US" dirty="0">
                <a:solidFill>
                  <a:srgbClr val="0070C0"/>
                </a:solidFill>
              </a:rPr>
              <a:t>odds ratio </a:t>
            </a:r>
            <a:r>
              <a:rPr lang="en-US" dirty="0"/>
              <a:t>as a measure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</a:t>
            </a:r>
            <a:r>
              <a:rPr lang="en-US" dirty="0"/>
              <a:t>: factors can be </a:t>
            </a:r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</a:t>
            </a:r>
            <a:r>
              <a:rPr lang="en-US" dirty="0"/>
              <a:t> × </a:t>
            </a:r>
            <a:r>
              <a:rPr lang="en-US" i="1" dirty="0"/>
              <a:t>k</a:t>
            </a:r>
            <a:r>
              <a:rPr lang="en-US" dirty="0"/>
              <a:t>: stratified tables</a:t>
            </a:r>
            <a:r>
              <a:rPr lang="en-US"/>
              <a:t>, </a:t>
            </a:r>
            <a:r>
              <a:rPr lang="en-US" i="1"/>
              <a:t>r </a:t>
            </a:r>
            <a:r>
              <a:rPr lang="en-US"/>
              <a:t>× </a:t>
            </a:r>
            <a:r>
              <a:rPr lang="en-US" i="1"/>
              <a:t>c </a:t>
            </a:r>
            <a:r>
              <a:rPr lang="en-US" dirty="0"/>
              <a:t>with groups or circumstances</a:t>
            </a:r>
          </a:p>
          <a:p>
            <a:r>
              <a:rPr lang="en-US" dirty="0"/>
              <a:t>Tests &amp; measures of association</a:t>
            </a:r>
          </a:p>
          <a:p>
            <a:pPr lvl="1"/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, LR G</a:t>
            </a:r>
            <a:r>
              <a:rPr lang="en-US" baseline="30000" dirty="0"/>
              <a:t>2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general association</a:t>
            </a:r>
          </a:p>
          <a:p>
            <a:pPr lvl="1"/>
            <a:r>
              <a:rPr lang="en-US" dirty="0"/>
              <a:t>More powerful </a:t>
            </a:r>
            <a:r>
              <a:rPr lang="en-US" dirty="0">
                <a:solidFill>
                  <a:srgbClr val="0070C0"/>
                </a:solidFill>
              </a:rPr>
              <a:t>CMH tests </a:t>
            </a:r>
            <a:r>
              <a:rPr lang="en-US" dirty="0"/>
              <a:t>for ordered factors</a:t>
            </a:r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2 × 2: fourfold plots</a:t>
            </a:r>
          </a:p>
          <a:p>
            <a:pPr lvl="1"/>
            <a:r>
              <a:rPr lang="en-US" dirty="0"/>
              <a:t>r × c: sieve diagrams, tile plots, …</a:t>
            </a:r>
          </a:p>
          <a:p>
            <a:pPr lvl="1"/>
            <a:r>
              <a:rPr lang="en-US" dirty="0"/>
              <a:t>More graphical methods to come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B7C9A-1E0B-4F41-9199-1EFA70C2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FF1283-CC93-FB3C-F90F-DAE57841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8D2BC-2760-40EA-68AD-893BD5678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28600"/>
            <a:ext cx="4380952" cy="32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1497C9-6429-302D-8E54-3F96CA031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8600"/>
            <a:ext cx="4380952" cy="32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ED0E0-5913-4F6F-47B8-2FFB6D57C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353211"/>
            <a:ext cx="4380952" cy="3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452768-993E-78EA-5DF3-6737C667F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048" y="3321050"/>
            <a:ext cx="4380952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6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6671-18E2-4931-80D9-DAD89F59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04: </a:t>
            </a:r>
            <a:r>
              <a:rPr lang="en-US" dirty="0" err="1"/>
              <a:t>Loglinar</a:t>
            </a:r>
            <a:r>
              <a:rPr lang="en-US" dirty="0"/>
              <a:t> models, mosaic displays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61E5-3ECC-4FD6-93A0-BBB245FF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Mosaic plots use sequential splits to show marginal and conditional frequencies in an </a:t>
            </a:r>
            <a:r>
              <a:rPr lang="en-US" sz="2400" i="1" dirty="0"/>
              <a:t>n</a:t>
            </a:r>
            <a:r>
              <a:rPr lang="en-US" sz="2400" dirty="0"/>
              <a:t>-way table</a:t>
            </a:r>
          </a:p>
          <a:p>
            <a:pPr lvl="1"/>
            <a:r>
              <a:rPr lang="en-US" sz="2000" dirty="0"/>
              <a:t>Shading: </a:t>
            </a:r>
            <a:r>
              <a:rPr lang="en-US" sz="2000" dirty="0">
                <a:solidFill>
                  <a:srgbClr val="0070C0"/>
                </a:solidFill>
              </a:rPr>
              <a:t>sign</a:t>
            </a:r>
            <a:r>
              <a:rPr lang="en-US" sz="2000" dirty="0"/>
              <a:t> and </a:t>
            </a:r>
            <a:r>
              <a:rPr lang="en-US" sz="2000" b="1" dirty="0"/>
              <a:t>magnitude</a:t>
            </a:r>
            <a:r>
              <a:rPr lang="en-US" sz="2000" dirty="0"/>
              <a:t> </a:t>
            </a:r>
            <a:r>
              <a:rPr lang="en-US" sz="2000"/>
              <a:t>of residuals </a:t>
            </a:r>
            <a:r>
              <a:rPr lang="en-US" sz="2000">
                <a:sym typeface="Symbol" panose="05050102010706020507" pitchFamily="18" charset="2"/>
              </a:rPr>
              <a:t></a:t>
            </a:r>
            <a:r>
              <a:rPr lang="en-US" sz="2000"/>
              <a:t> </a:t>
            </a:r>
            <a:r>
              <a:rPr lang="en-US" sz="2000" dirty="0"/>
              <a:t>contributions to χ</a:t>
            </a:r>
            <a:r>
              <a:rPr lang="en-US" sz="2000" baseline="30000" dirty="0"/>
              <a:t>2</a:t>
            </a:r>
          </a:p>
          <a:p>
            <a:pPr lvl="1"/>
            <a:r>
              <a:rPr lang="en-US" sz="2000" dirty="0"/>
              <a:t>Shows the pattern of association not accounted for</a:t>
            </a:r>
          </a:p>
          <a:p>
            <a:pPr lvl="1"/>
            <a:r>
              <a:rPr lang="en-US" sz="2000" dirty="0"/>
              <a:t>Permuting rows/cols often helps</a:t>
            </a:r>
          </a:p>
          <a:p>
            <a:r>
              <a:rPr lang="en-US" sz="2400" dirty="0"/>
              <a:t>Loglinear models </a:t>
            </a:r>
          </a:p>
          <a:p>
            <a:pPr lvl="1"/>
            <a:r>
              <a:rPr lang="en-US" sz="2000" dirty="0"/>
              <a:t>Express associations with ANOVA-like interaction terms: A*B, A*C</a:t>
            </a:r>
          </a:p>
          <a:p>
            <a:pPr lvl="2"/>
            <a:r>
              <a:rPr lang="en-US" sz="1800" dirty="0"/>
              <a:t>Joint independence: [AB][C]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≡</a:t>
            </a:r>
            <a:r>
              <a:rPr lang="en-US" sz="1800" dirty="0">
                <a:sym typeface="Symbol MT" panose="05050102010706020507" pitchFamily="18" charset="2"/>
              </a:rPr>
              <a:t> A * B + C</a:t>
            </a:r>
            <a:endParaRPr lang="en-US" sz="1800" dirty="0"/>
          </a:p>
          <a:p>
            <a:pPr lvl="2"/>
            <a:r>
              <a:rPr lang="en-US" sz="1800" dirty="0"/>
              <a:t>Conditional independence: [AC][BC]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≡ </a:t>
            </a:r>
            <a:r>
              <a:rPr lang="en-US" sz="1800" dirty="0">
                <a:sym typeface="Symbol MT" panose="05050102010706020507" pitchFamily="18" charset="2"/>
              </a:rPr>
              <a:t>A </a:t>
            </a:r>
            <a:r>
              <a:rPr lang="en-US" sz="1800" dirty="0">
                <a:sym typeface="Symbol" panose="05050102010706020507" pitchFamily="18" charset="2"/>
              </a:rPr>
              <a:t> B | C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Fitting models  “cleaning the mosaic”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Response models: include all associations among predictors</a:t>
            </a:r>
          </a:p>
          <a:p>
            <a:r>
              <a:rPr lang="en-US" sz="2400" dirty="0">
                <a:sym typeface="Symbol" panose="05050102010706020507" pitchFamily="18" charset="2"/>
              </a:rPr>
              <a:t>Sequential / partial plots &amp; models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Sequential: Decompose all associations: V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;  V</a:t>
            </a:r>
            <a:r>
              <a:rPr lang="en-US" sz="2000" baseline="-25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|V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;   V</a:t>
            </a:r>
            <a:r>
              <a:rPr lang="en-US" sz="2000" baseline="-25000" dirty="0">
                <a:sym typeface="Symbol" panose="05050102010706020507" pitchFamily="18" charset="2"/>
              </a:rPr>
              <a:t>3</a:t>
            </a:r>
            <a:r>
              <a:rPr lang="en-US" sz="2000" dirty="0">
                <a:sym typeface="Symbol" panose="05050102010706020507" pitchFamily="18" charset="2"/>
              </a:rPr>
              <a:t>|{V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, V</a:t>
            </a:r>
            <a:r>
              <a:rPr lang="en-US" sz="2000" baseline="-25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}, …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Partial: Decompose conditional associations: [V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, V</a:t>
            </a:r>
            <a:r>
              <a:rPr lang="en-US" sz="2000" baseline="-25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 ]| V</a:t>
            </a:r>
            <a:r>
              <a:rPr lang="en-US" sz="2000" baseline="-25000" dirty="0">
                <a:sym typeface="Symbol" panose="05050102010706020507" pitchFamily="18" charset="2"/>
              </a:rPr>
              <a:t>3</a:t>
            </a:r>
            <a:r>
              <a:rPr lang="en-US" sz="2000" dirty="0">
                <a:sym typeface="Symbol" panose="05050102010706020507" pitchFamily="18" charset="2"/>
              </a:rPr>
              <a:t>= {a, b, …}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FA1E9-B6E8-4A7F-8556-FFF9AD62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1055</Words>
  <Application>Microsoft Office PowerPoint</Application>
  <PresentationFormat>On-screen Show (4:3)</PresentationFormat>
  <Paragraphs>158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Wingdings</vt:lpstr>
      <vt:lpstr>1_Office Theme</vt:lpstr>
      <vt:lpstr>The Last Waltz</vt:lpstr>
      <vt:lpstr>The Last Waltz</vt:lpstr>
      <vt:lpstr>01: Overview</vt:lpstr>
      <vt:lpstr>PowerPoint Presentation</vt:lpstr>
      <vt:lpstr>02: Discrete distributions</vt:lpstr>
      <vt:lpstr>PowerPoint Presentation</vt:lpstr>
      <vt:lpstr>03: Two-way tables</vt:lpstr>
      <vt:lpstr>PowerPoint Presentation</vt:lpstr>
      <vt:lpstr>04: Loglinar models, mosaic displays</vt:lpstr>
      <vt:lpstr>PowerPoint Presentation</vt:lpstr>
      <vt:lpstr>05: Correspondence analysis</vt:lpstr>
      <vt:lpstr>PowerPoint Presentation</vt:lpstr>
      <vt:lpstr>06: Logistic regression</vt:lpstr>
      <vt:lpstr>PowerPoint Presentation</vt:lpstr>
      <vt:lpstr>07: Logistic regression: Extensions</vt:lpstr>
      <vt:lpstr>PowerPoint Presentation</vt:lpstr>
      <vt:lpstr>08: Extending loglinear models</vt:lpstr>
      <vt:lpstr>PowerPoint Presentation</vt:lpstr>
      <vt:lpstr>09: GLMs for Count Data</vt:lpstr>
      <vt:lpstr>PowerPoint Presentation</vt:lpstr>
      <vt:lpstr>10: Models for log odds &amp; LORs</vt:lpstr>
      <vt:lpstr>Your turn: Feedback?</vt:lpstr>
      <vt:lpstr>What did you like/dislike about 6136?</vt:lpstr>
      <vt:lpstr>Tips for next time …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Friendly</dc:creator>
  <cp:lastModifiedBy>Michael L Friendly</cp:lastModifiedBy>
  <cp:revision>28</cp:revision>
  <dcterms:created xsi:type="dcterms:W3CDTF">2017-10-14T20:35:56Z</dcterms:created>
  <dcterms:modified xsi:type="dcterms:W3CDTF">2023-04-04T15:23:47Z</dcterms:modified>
</cp:coreProperties>
</file>