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67" r:id="rId2"/>
    <p:sldId id="257" r:id="rId3"/>
    <p:sldId id="348" r:id="rId4"/>
    <p:sldId id="258" r:id="rId5"/>
    <p:sldId id="259" r:id="rId6"/>
    <p:sldId id="260" r:id="rId7"/>
    <p:sldId id="267" r:id="rId8"/>
    <p:sldId id="261" r:id="rId9"/>
    <p:sldId id="262" r:id="rId10"/>
    <p:sldId id="349" r:id="rId11"/>
    <p:sldId id="365" r:id="rId12"/>
    <p:sldId id="366" r:id="rId13"/>
    <p:sldId id="263" r:id="rId14"/>
    <p:sldId id="264" r:id="rId15"/>
    <p:sldId id="265" r:id="rId16"/>
    <p:sldId id="266" r:id="rId17"/>
    <p:sldId id="268" r:id="rId18"/>
    <p:sldId id="361" r:id="rId19"/>
    <p:sldId id="36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6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50" r:id="rId66"/>
    <p:sldId id="351" r:id="rId67"/>
    <p:sldId id="352" r:id="rId68"/>
    <p:sldId id="353" r:id="rId69"/>
    <p:sldId id="354" r:id="rId70"/>
    <p:sldId id="359" r:id="rId71"/>
    <p:sldId id="364" r:id="rId72"/>
    <p:sldId id="356" r:id="rId73"/>
    <p:sldId id="357" r:id="rId74"/>
    <p:sldId id="358" r:id="rId75"/>
    <p:sldId id="360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Noto Music" pitchFamily="2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367"/>
            <p14:sldId id="257"/>
            <p14:sldId id="348"/>
            <p14:sldId id="258"/>
            <p14:sldId id="259"/>
            <p14:sldId id="260"/>
            <p14:sldId id="267"/>
            <p14:sldId id="261"/>
            <p14:sldId id="262"/>
            <p14:sldId id="349"/>
            <p14:sldId id="365"/>
            <p14:sldId id="366"/>
            <p14:sldId id="263"/>
            <p14:sldId id="264"/>
            <p14:sldId id="265"/>
            <p14:sldId id="266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1935, Maurice Bartlett presented the first paper on the topic of interactions in three-way tables. </a:t>
            </a:r>
          </a:p>
          <a:p>
            <a:r>
              <a:rPr lang="en-CA" dirty="0"/>
              <a:t>His main example concerned an agricultural experiment on plum root cuttings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A: for the UCB data, hair-eye color and mental impairment, no margins are fixed -&gt; Poisson</a:t>
            </a:r>
          </a:p>
          <a:p>
            <a:r>
              <a:rPr lang="en-CA" dirty="0"/>
              <a:t>But say we screened 600 males and 600 females, 100 in each department applying to UC Berkeley?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6F985-9697-A08B-09C7-78D85EEA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0" y="299400"/>
            <a:ext cx="240692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28ADC-EC97-BE18-6024-635497B0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8" y="299400"/>
            <a:ext cx="2498088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0A5EE-4BD7-25F0-73D0-69DD44555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24" y="299400"/>
            <a:ext cx="24533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</a:t>
            </a:r>
            <a:r>
              <a:rPr lang="en-CA" dirty="0">
                <a:solidFill>
                  <a:srgbClr val="0070C0"/>
                </a:solidFill>
              </a:rPr>
              <a:t>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E93-387E-6E4A-3F60-1DA2F62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0686-2F41-AD0F-16D7-851EC6C3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× 2 tables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Phi coefficient</a:t>
            </a:r>
          </a:p>
          <a:p>
            <a:pPr lvl="2"/>
            <a:r>
              <a:rPr lang="en-CA" dirty="0"/>
              <a:t>Analog of correlation</a:t>
            </a:r>
          </a:p>
          <a:p>
            <a:pPr lvl="2"/>
            <a:r>
              <a:rPr lang="en-CA" dirty="0"/>
              <a:t>ø</a:t>
            </a:r>
            <a:r>
              <a:rPr lang="en-CA" baseline="30000" dirty="0"/>
              <a:t>2</a:t>
            </a:r>
            <a:r>
              <a:rPr lang="en-CA" dirty="0"/>
              <a:t> =  % of variance</a:t>
            </a:r>
          </a:p>
          <a:p>
            <a:r>
              <a:rPr lang="en-CA" i="1" dirty="0"/>
              <a:t>r</a:t>
            </a:r>
            <a:r>
              <a:rPr lang="en-CA" dirty="0"/>
              <a:t> × </a:t>
            </a:r>
            <a:r>
              <a:rPr lang="en-CA" i="1" dirty="0"/>
              <a:t>c</a:t>
            </a:r>
            <a:r>
              <a:rPr lang="en-CA" dirty="0"/>
              <a:t> tables</a:t>
            </a:r>
          </a:p>
          <a:p>
            <a:pPr lvl="1"/>
            <a:r>
              <a:rPr lang="en-CA" dirty="0"/>
              <a:t>Cramer’s V – generalization of phi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Pearson contingency </a:t>
            </a:r>
            <a:r>
              <a:rPr lang="en-CA" dirty="0" err="1"/>
              <a:t>coef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8E492-AEA7-2E37-4D37-126835C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80826-ADBB-C00F-5724-0A1F0A5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4" y="1371600"/>
            <a:ext cx="3638552" cy="90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5E64B-2318-BDD6-66F5-60D1D99E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56" y="2628900"/>
            <a:ext cx="348043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EA1B5-6965-DC46-9EB6-58FC4DF2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5" y="4438650"/>
            <a:ext cx="3418609" cy="80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A8DE93-73C0-2991-684D-9481A6231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48" y="5462286"/>
            <a:ext cx="2682191" cy="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3E6-F3B8-DCCE-9875-884BC0F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Bartlett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CB5F-84AE-7768-9568-586984B9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9CC9D-D6E8-367B-0B64-5D20132D352A}"/>
              </a:ext>
            </a:extLst>
          </p:cNvPr>
          <p:cNvSpPr txBox="1"/>
          <p:nvPr/>
        </p:nvSpPr>
        <p:spPr>
          <a:xfrm>
            <a:off x="533400" y="2540675"/>
            <a:ext cx="38862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Length:Long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43.87  1 3.50e-11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43.20  1 4.94e-11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0.287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96E18-4F62-C6A9-E090-5C521F0374B1}"/>
              </a:ext>
            </a:extLst>
          </p:cNvPr>
          <p:cNvSpPr txBox="1"/>
          <p:nvPr/>
        </p:nvSpPr>
        <p:spPr>
          <a:xfrm>
            <a:off x="4572000" y="2756118"/>
            <a:ext cx="4038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Length:Short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61.31  1 4.88e-15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58.74  1 1.80e-14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0.35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132AB-0012-4891-612A-5AD59978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612922"/>
            <a:ext cx="4038600" cy="2168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91E22-A25B-EA8B-F186-2CA8A7801B38}"/>
              </a:ext>
            </a:extLst>
          </p:cNvPr>
          <p:cNvSpPr txBox="1"/>
          <p:nvPr/>
        </p:nvSpPr>
        <p:spPr>
          <a:xfrm>
            <a:off x="457200" y="106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× 2 × 2 Data on plum root cuttings: Length (</a:t>
            </a:r>
            <a:r>
              <a:rPr lang="en-CA" dirty="0" err="1"/>
              <a:t>short|long</a:t>
            </a:r>
            <a:r>
              <a:rPr lang="en-CA" dirty="0"/>
              <a:t>), planted (</a:t>
            </a:r>
            <a:r>
              <a:rPr lang="en-CA" dirty="0" err="1"/>
              <a:t>Now|Spring</a:t>
            </a:r>
            <a:r>
              <a:rPr lang="en-CA" dirty="0"/>
              <a:t>), Survived? (</a:t>
            </a:r>
            <a:r>
              <a:rPr lang="en-CA" dirty="0" err="1"/>
              <a:t>Alive|Dead</a:t>
            </a:r>
            <a:r>
              <a:rPr lang="en-CA" dirty="0"/>
              <a:t>)</a:t>
            </a:r>
          </a:p>
          <a:p>
            <a:r>
              <a:rPr lang="en-CA" dirty="0"/>
              <a:t> – Does survival depend on time of planting?</a:t>
            </a:r>
          </a:p>
          <a:p>
            <a:r>
              <a:rPr lang="en-CA" dirty="0"/>
              <a:t> – Is there a 3-way association, i.e., does (Alive, Time) differ by Length? (</a:t>
            </a:r>
            <a:r>
              <a:rPr lang="en-CA" dirty="0">
                <a:sym typeface="Symbol" panose="05050102010706020507" pitchFamily="18" charset="2"/>
              </a:rPr>
              <a:t>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= 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</a:t>
            </a:r>
            <a:r>
              <a:rPr lang="en-CA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2DD26-7941-B507-A0F5-81367EF1A072}"/>
              </a:ext>
            </a:extLst>
          </p:cNvPr>
          <p:cNvSpPr txBox="1"/>
          <p:nvPr/>
        </p:nvSpPr>
        <p:spPr>
          <a:xfrm>
            <a:off x="533400" y="5015805"/>
            <a:ext cx="3581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(Bartlett, log=FALSE)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ratios for Alive and Time by Length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Short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3.45  5.42 </a:t>
            </a:r>
          </a:p>
        </p:txBody>
      </p:sp>
    </p:spTree>
    <p:extLst>
      <p:ext uri="{BB962C8B-B14F-4D97-AF65-F5344CB8AC3E}">
        <p14:creationId xmlns:p14="http://schemas.microsoft.com/office/powerpoint/2010/main" val="20493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1BAC-9D5F-FAF4-2A59-9A690D8399D4}"/>
              </a:ext>
            </a:extLst>
          </p:cNvPr>
          <p:cNvSpPr txBox="1"/>
          <p:nvPr/>
        </p:nvSpPr>
        <p:spPr>
          <a:xfrm>
            <a:off x="609600" y="5483654"/>
            <a:ext cx="437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harder to compare across hair-color groups than within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260FD-C1BE-BB41-F827-E6BB779442BE}"/>
              </a:ext>
            </a:extLst>
          </p:cNvPr>
          <p:cNvSpPr txBox="1"/>
          <p:nvPr/>
        </p:nvSpPr>
        <p:spPr>
          <a:xfrm>
            <a:off x="5105400" y="548365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Neither of these extend to more than 2 variables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86295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 (</a:t>
            </a:r>
            <a:r>
              <a:rPr lang="en-CA"/>
              <a:t>1="High" and 6="Low“)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frame, with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2044005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B8A7-52A3-B47B-DC59-9559910D91EC}"/>
              </a:ext>
            </a:extLst>
          </p:cNvPr>
          <p:cNvSpPr txBox="1"/>
          <p:nvPr/>
        </p:nvSpPr>
        <p:spPr>
          <a:xfrm>
            <a:off x="5334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</a:t>
            </a:r>
            <a:r>
              <a:rPr lang="en-CA" dirty="0">
                <a:sym typeface="Symbol" panose="05050102010706020507" pitchFamily="18" charset="2"/>
              </a:rPr>
              <a:t>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test doesn’t take ordinality into account. It just tests for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general association</a:t>
            </a:r>
            <a:r>
              <a:rPr lang="en-CA" dirty="0">
                <a:sym typeface="Symbol" panose="05050102010706020507" pitchFamily="18" charset="2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CC405-A1BC-F851-EAC2-F4339A46A2E7}"/>
              </a:ext>
            </a:extLst>
          </p:cNvPr>
          <p:cNvSpPr txBox="1"/>
          <p:nvPr/>
        </p:nvSpPr>
        <p:spPr>
          <a:xfrm>
            <a:off x="53340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Think: more </a:t>
            </a:r>
            <a:r>
              <a:rPr lang="en-CA" dirty="0" err="1"/>
              <a:t>df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more diffuse; less focused; less </a:t>
            </a:r>
            <a:r>
              <a:rPr lang="en-CA">
                <a:sym typeface="Symbol" panose="05050102010706020507" pitchFamily="18" charset="2"/>
              </a:rPr>
              <a:t>powerful against </a:t>
            </a:r>
            <a:r>
              <a:rPr lang="en-CA" dirty="0">
                <a:sym typeface="Symbol" panose="05050102010706020507" pitchFamily="18" charset="2"/>
              </a:rPr>
              <a:t>H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test, with largish </a:t>
                </a:r>
                <a:r>
                  <a:rPr lang="en-US" i="1" dirty="0"/>
                  <a:t>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AD2B3-2899-22BE-B0CF-B714DCB94F54}"/>
              </a:ext>
            </a:extLst>
          </p:cNvPr>
          <p:cNvGrpSpPr/>
          <p:nvPr/>
        </p:nvGrpSpPr>
        <p:grpSpPr>
          <a:xfrm>
            <a:off x="4648200" y="2007992"/>
            <a:ext cx="3733800" cy="1477328"/>
            <a:chOff x="4648200" y="2007992"/>
            <a:chExt cx="3733800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49CF0-4133-5687-9367-9442D32801D6}"/>
                </a:ext>
              </a:extLst>
            </p:cNvPr>
            <p:cNvSpPr txBox="1"/>
            <p:nvPr/>
          </p:nvSpPr>
          <p:spPr>
            <a:xfrm>
              <a:off x="4648200" y="2007992"/>
              <a:ext cx="37338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2)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0.25    0.25 0.25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0.50    0.50 0.50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0.25    0.25 0.25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247DE-46BE-E2B1-770E-6AA2D77F1743}"/>
                </a:ext>
              </a:extLst>
            </p:cNvPr>
            <p:cNvSpPr/>
            <p:nvPr/>
          </p:nvSpPr>
          <p:spPr>
            <a:xfrm>
              <a:off x="5334965" y="2564093"/>
              <a:ext cx="2438400" cy="365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4D5C8-A7E1-DE95-24E5-EE36963C9BCB}"/>
              </a:ext>
            </a:extLst>
          </p:cNvPr>
          <p:cNvGrpSpPr/>
          <p:nvPr/>
        </p:nvGrpSpPr>
        <p:grpSpPr>
          <a:xfrm>
            <a:off x="457200" y="2007992"/>
            <a:ext cx="3810000" cy="1503932"/>
            <a:chOff x="457200" y="2007992"/>
            <a:chExt cx="3810000" cy="1503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878F23-889C-5314-E6D9-1C34C1732089}"/>
                </a:ext>
              </a:extLst>
            </p:cNvPr>
            <p:cNvSpPr txBox="1"/>
            <p:nvPr/>
          </p:nvSpPr>
          <p:spPr>
            <a:xfrm>
              <a:off x="457200" y="2007992"/>
              <a:ext cx="38100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1)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     0.5  0.3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54D0E-AE8E-7F9B-5E56-10D9916ACA13}"/>
                </a:ext>
              </a:extLst>
            </p:cNvPr>
            <p:cNvSpPr/>
            <p:nvPr/>
          </p:nvSpPr>
          <p:spPr>
            <a:xfrm>
              <a:off x="1161810" y="2577935"/>
              <a:ext cx="533400" cy="933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</a:t>
            </a:r>
            <a:r>
              <a:rPr lang="en-US" sz="2400" dirty="0">
                <a:solidFill>
                  <a:srgbClr val="0070C0"/>
                </a:solidFill>
              </a:rPr>
              <a:t>fixed</a:t>
            </a:r>
            <a:r>
              <a:rPr lang="en-US" sz="2400" dirty="0"/>
              <a:t> by design or </a:t>
            </a:r>
            <a:r>
              <a:rPr lang="en-US" sz="2400" dirty="0">
                <a:solidFill>
                  <a:srgbClr val="0070C0"/>
                </a:solidFill>
              </a:rPr>
              <a:t>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log(Odds)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≤</a:t>
            </a:r>
            <a:r>
              <a:rPr lang="en-US" dirty="0">
                <a:sym typeface="Symbol MT" panose="05050102010706020507" pitchFamily="18" charset="2"/>
              </a:rPr>
              <a:t>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≤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0162B-B6F5-6857-32C3-BB09C6BB486F}"/>
              </a:ext>
            </a:extLst>
          </p:cNvPr>
          <p:cNvSpPr txBox="1"/>
          <p:nvPr/>
        </p:nvSpPr>
        <p:spPr>
          <a:xfrm>
            <a:off x="7772400" y="1752600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Cross-product ratio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454FF-402A-C458-B3C3-18173D027022}"/>
              </a:ext>
            </a:extLst>
          </p:cNvPr>
          <p:cNvCxnSpPr/>
          <p:nvPr/>
        </p:nvCxnSpPr>
        <p:spPr>
          <a:xfrm flipH="1">
            <a:off x="7620000" y="2133600"/>
            <a:ext cx="381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E4051-0321-9C9F-6FDB-8393D4D12C1A}"/>
              </a:ext>
            </a:extLst>
          </p:cNvPr>
          <p:cNvSpPr/>
          <p:nvPr/>
        </p:nvSpPr>
        <p:spPr>
          <a:xfrm>
            <a:off x="5867400" y="1981200"/>
            <a:ext cx="2440858" cy="722531"/>
          </a:xfrm>
          <a:custGeom>
            <a:avLst/>
            <a:gdLst>
              <a:gd name="connsiteX0" fmla="*/ 0 w 2440858"/>
              <a:gd name="connsiteY0" fmla="*/ 0 h 722531"/>
              <a:gd name="connsiteX1" fmla="*/ 463763 w 2440858"/>
              <a:gd name="connsiteY1" fmla="*/ 0 h 722531"/>
              <a:gd name="connsiteX2" fmla="*/ 878709 w 2440858"/>
              <a:gd name="connsiteY2" fmla="*/ 0 h 722531"/>
              <a:gd name="connsiteX3" fmla="*/ 1415698 w 2440858"/>
              <a:gd name="connsiteY3" fmla="*/ 0 h 722531"/>
              <a:gd name="connsiteX4" fmla="*/ 1879461 w 2440858"/>
              <a:gd name="connsiteY4" fmla="*/ 0 h 722531"/>
              <a:gd name="connsiteX5" fmla="*/ 2440858 w 2440858"/>
              <a:gd name="connsiteY5" fmla="*/ 0 h 722531"/>
              <a:gd name="connsiteX6" fmla="*/ 2440858 w 2440858"/>
              <a:gd name="connsiteY6" fmla="*/ 375716 h 722531"/>
              <a:gd name="connsiteX7" fmla="*/ 2440858 w 2440858"/>
              <a:gd name="connsiteY7" fmla="*/ 722531 h 722531"/>
              <a:gd name="connsiteX8" fmla="*/ 1952686 w 2440858"/>
              <a:gd name="connsiteY8" fmla="*/ 722531 h 722531"/>
              <a:gd name="connsiteX9" fmla="*/ 1537741 w 2440858"/>
              <a:gd name="connsiteY9" fmla="*/ 722531 h 722531"/>
              <a:gd name="connsiteX10" fmla="*/ 1049569 w 2440858"/>
              <a:gd name="connsiteY10" fmla="*/ 722531 h 722531"/>
              <a:gd name="connsiteX11" fmla="*/ 561397 w 2440858"/>
              <a:gd name="connsiteY11" fmla="*/ 722531 h 722531"/>
              <a:gd name="connsiteX12" fmla="*/ 0 w 2440858"/>
              <a:gd name="connsiteY12" fmla="*/ 722531 h 722531"/>
              <a:gd name="connsiteX13" fmla="*/ 0 w 2440858"/>
              <a:gd name="connsiteY13" fmla="*/ 346815 h 722531"/>
              <a:gd name="connsiteX14" fmla="*/ 0 w 2440858"/>
              <a:gd name="connsiteY14" fmla="*/ 0 h 72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0858" h="722531" extrusionOk="0">
                <a:moveTo>
                  <a:pt x="0" y="0"/>
                </a:moveTo>
                <a:cubicBezTo>
                  <a:pt x="124454" y="-15368"/>
                  <a:pt x="358027" y="50752"/>
                  <a:pt x="463763" y="0"/>
                </a:cubicBezTo>
                <a:cubicBezTo>
                  <a:pt x="569499" y="-50752"/>
                  <a:pt x="781601" y="15635"/>
                  <a:pt x="878709" y="0"/>
                </a:cubicBezTo>
                <a:cubicBezTo>
                  <a:pt x="975817" y="-15635"/>
                  <a:pt x="1273356" y="8565"/>
                  <a:pt x="1415698" y="0"/>
                </a:cubicBezTo>
                <a:cubicBezTo>
                  <a:pt x="1558040" y="-8565"/>
                  <a:pt x="1649142" y="4713"/>
                  <a:pt x="1879461" y="0"/>
                </a:cubicBezTo>
                <a:cubicBezTo>
                  <a:pt x="2109780" y="-4713"/>
                  <a:pt x="2238193" y="41403"/>
                  <a:pt x="2440858" y="0"/>
                </a:cubicBezTo>
                <a:cubicBezTo>
                  <a:pt x="2449710" y="114038"/>
                  <a:pt x="2432091" y="191424"/>
                  <a:pt x="2440858" y="375716"/>
                </a:cubicBezTo>
                <a:cubicBezTo>
                  <a:pt x="2449625" y="560008"/>
                  <a:pt x="2403940" y="624103"/>
                  <a:pt x="2440858" y="722531"/>
                </a:cubicBezTo>
                <a:cubicBezTo>
                  <a:pt x="2313384" y="780999"/>
                  <a:pt x="2088624" y="681334"/>
                  <a:pt x="1952686" y="722531"/>
                </a:cubicBezTo>
                <a:cubicBezTo>
                  <a:pt x="1816748" y="763728"/>
                  <a:pt x="1744548" y="683498"/>
                  <a:pt x="1537741" y="722531"/>
                </a:cubicBezTo>
                <a:cubicBezTo>
                  <a:pt x="1330934" y="761564"/>
                  <a:pt x="1165222" y="688561"/>
                  <a:pt x="1049569" y="722531"/>
                </a:cubicBezTo>
                <a:cubicBezTo>
                  <a:pt x="933916" y="756501"/>
                  <a:pt x="674134" y="692948"/>
                  <a:pt x="561397" y="722531"/>
                </a:cubicBezTo>
                <a:cubicBezTo>
                  <a:pt x="448660" y="752114"/>
                  <a:pt x="268712" y="670315"/>
                  <a:pt x="0" y="722531"/>
                </a:cubicBezTo>
                <a:cubicBezTo>
                  <a:pt x="-44310" y="634548"/>
                  <a:pt x="20334" y="439729"/>
                  <a:pt x="0" y="346815"/>
                </a:cubicBezTo>
                <a:cubicBezTo>
                  <a:pt x="-20334" y="253901"/>
                  <a:pt x="4267" y="7306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62A9F-7AC9-2B73-97B5-27583BBB8A5F}"/>
              </a:ext>
            </a:extLst>
          </p:cNvPr>
          <p:cNvCxnSpPr>
            <a:cxnSpLocks/>
          </p:cNvCxnSpPr>
          <p:nvPr/>
        </p:nvCxnSpPr>
        <p:spPr>
          <a:xfrm flipH="1">
            <a:off x="5715000" y="2647781"/>
            <a:ext cx="1219200" cy="2000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</a:t>
            </a:r>
            <a:r>
              <a:rPr lang="en-US" dirty="0">
                <a:sym typeface="Symbol" panose="05050102010706020507" pitchFamily="18" charset="2"/>
              </a:rPr>
              <a:t> = </a:t>
            </a:r>
            <a:r>
              <a:rPr lang="en-US" dirty="0"/>
              <a:t>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&gt;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4, 11),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</a:t>
            </a:r>
            <a:r>
              <a:rPr lang="en-US" i="1" dirty="0"/>
              <a:t>n</a:t>
            </a:r>
            <a:r>
              <a:rPr lang="en-US" dirty="0"/>
              <a:t>, a correction  |O – E | - ½ is standardly applied (Yates)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Yates' continuity correction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warning. Maybe Friendly’s </a:t>
            </a:r>
            <a:r>
              <a:rPr lang="en-US" dirty="0">
                <a:sym typeface="Wingdings" panose="05000000000000000000" pitchFamily="2" charset="2"/>
              </a:rPr>
              <a:t> 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</a:t>
            </a:r>
            <a:r>
              <a:rPr lang="en-CA" dirty="0">
                <a:solidFill>
                  <a:srgbClr val="0070C0"/>
                </a:solidFill>
              </a:rPr>
              <a:t>model</a:t>
            </a:r>
            <a:r>
              <a:rPr lang="en-CA" dirty="0"/>
              <a:t>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ratio, </a:t>
            </a:r>
            <a:r>
              <a:rPr lang="el-GR" dirty="0"/>
              <a:t>θ</a:t>
            </a:r>
            <a:endParaRPr lang="en-CA" dirty="0"/>
          </a:p>
          <a:p>
            <a:pPr lvl="1"/>
            <a:r>
              <a:rPr lang="en-CA" dirty="0"/>
              <a:t>Cohen’s κ</a:t>
            </a:r>
          </a:p>
          <a:p>
            <a:pPr lvl="1"/>
            <a:r>
              <a:rPr lang="en-CA" dirty="0"/>
              <a:t>Friendly’s </a:t>
            </a:r>
            <a:r>
              <a:rPr lang="en-CA" dirty="0">
                <a:sym typeface="Wingdings" panose="05000000000000000000" pitchFamily="2" charset="2"/>
              </a:rPr>
              <a:t> or 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Arjun’s ψ</a:t>
            </a:r>
            <a:endParaRPr lang="en-CA" dirty="0"/>
          </a:p>
          <a:p>
            <a:r>
              <a:rPr lang="en-CA" i="1" dirty="0"/>
              <a:t>p</a:t>
            </a:r>
            <a:r>
              <a:rPr lang="en-CA" dirty="0"/>
              <a:t>-values, confidence intervals based on: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 (smaller suffices)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00E5-8A40-0D72-BA2D-9CDF422F948B}"/>
              </a:ext>
            </a:extLst>
          </p:cNvPr>
          <p:cNvSpPr txBox="1"/>
          <p:nvPr/>
        </p:nvSpPr>
        <p:spPr>
          <a:xfrm>
            <a:off x="4266235" y="405026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Plenty of room for new stats!</a:t>
            </a:r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-value, Friendly’s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</a:p>
          <a:p>
            <a:r>
              <a:rPr lang="en-US" dirty="0">
                <a:solidFill>
                  <a:srgbClr val="0070C0"/>
                </a:solidFill>
              </a:rPr>
              <a:t>margins</a:t>
            </a:r>
            <a:r>
              <a:rPr lang="en-US" dirty="0"/>
              <a:t>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its’ distribution in the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significant; well, barely, but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main point is that the test no longer depends on large sample theory  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is a </a:t>
            </a:r>
            <a:r>
              <a:rPr lang="en-US" dirty="0">
                <a:solidFill>
                  <a:srgbClr val="0070C0"/>
                </a:solidFill>
              </a:rPr>
              <a:t>general principle </a:t>
            </a:r>
            <a:r>
              <a:rPr lang="en-US" dirty="0"/>
              <a:t>for testing hypotheses </a:t>
            </a:r>
            <a:r>
              <a:rPr lang="en-US" dirty="0">
                <a:sym typeface="Wingdings" panose="05000000000000000000" pitchFamily="2" charset="2"/>
              </a:rPr>
              <a:t>  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000" dirty="0"/>
              <a:t>Is there an association between gender &amp; admission?</a:t>
            </a:r>
          </a:p>
          <a:p>
            <a:r>
              <a:rPr lang="en-US" sz="2000" dirty="0"/>
              <a:t>If so, is this evidence for gender bias?</a:t>
            </a:r>
          </a:p>
          <a:p>
            <a:r>
              <a:rPr lang="en-US" sz="2000" dirty="0"/>
              <a:t>How to measure </a:t>
            </a:r>
            <a:r>
              <a:rPr lang="en-US" sz="2000" dirty="0">
                <a:solidFill>
                  <a:srgbClr val="0070C0"/>
                </a:solidFill>
              </a:rPr>
              <a:t>strength</a:t>
            </a:r>
            <a:r>
              <a:rPr lang="en-US" sz="2000" dirty="0"/>
              <a:t> of association?</a:t>
            </a:r>
          </a:p>
          <a:p>
            <a:r>
              <a:rPr lang="en-US" sz="2000" dirty="0"/>
              <a:t>How to test for significance?</a:t>
            </a:r>
          </a:p>
          <a:p>
            <a:r>
              <a:rPr lang="en-US" sz="20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/>
              <a:t>, a 2 x 2 x 6 table for 6 departments.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UCB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4724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C0A49-38E3-8D53-203D-8B168A44C10B}"/>
              </a:ext>
            </a:extLst>
          </p:cNvPr>
          <p:cNvSpPr txBox="1"/>
          <p:nvPr/>
        </p:nvSpPr>
        <p:spPr>
          <a:xfrm>
            <a:off x="5562600" y="53734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use of </a:t>
            </a:r>
            <a:r>
              <a:rPr lang="en-CA" dirty="0" err="1"/>
              <a:t>confint</a:t>
            </a:r>
            <a:r>
              <a:rPr lang="en-CA" dirty="0"/>
              <a:t>() for obtaining the CI(</a:t>
            </a:r>
            <a:r>
              <a:rPr lang="el-GR" dirty="0"/>
              <a:t>θ</a:t>
            </a:r>
            <a:r>
              <a:rPr lang="en-CA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531A2-2278-CF97-2FA5-5AC9FB337319}"/>
              </a:ext>
            </a:extLst>
          </p:cNvPr>
          <p:cNvCxnSpPr/>
          <p:nvPr/>
        </p:nvCxnSpPr>
        <p:spPr>
          <a:xfrm flipH="1">
            <a:off x="4800600" y="55626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dirty="0">
                <a:sym typeface="Symbol MT" panose="05050102010706020507" pitchFamily="18" charset="2"/>
              </a:rPr>
              <a:t>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dirty="0">
                <a:sym typeface="Symbol MT" panose="05050102010706020507" pitchFamily="18" charset="2"/>
              </a:rPr>
              <a:t>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class: write down your hair and eye color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</TotalTime>
  <Words>5422</Words>
  <Application>Microsoft Office PowerPoint</Application>
  <PresentationFormat>On-screen Show (4:3)</PresentationFormat>
  <Paragraphs>761</Paragraphs>
  <Slides>75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Calibri</vt:lpstr>
      <vt:lpstr>Noto Music</vt:lpstr>
      <vt:lpstr>Arial</vt:lpstr>
      <vt:lpstr>Courier New</vt:lpstr>
      <vt:lpstr>Wingdings</vt:lpstr>
      <vt:lpstr>Cambria Math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Table notation</vt:lpstr>
      <vt:lpstr>r × c Example: Hair color, eye color</vt:lpstr>
      <vt:lpstr>HairEyeColor data</vt:lpstr>
      <vt:lpstr>Measures of association</vt:lpstr>
      <vt:lpstr>Measures of association</vt:lpstr>
      <vt:lpstr>Example: Bartlett data</vt:lpstr>
      <vt:lpstr>Simple plots for r × c tables</vt:lpstr>
      <vt:lpstr>Ordered tables</vt:lpstr>
      <vt:lpstr>Mental data: Association</vt:lpstr>
      <vt:lpstr>Mental data: Ordinal tests</vt:lpstr>
      <vt:lpstr>Independence</vt:lpstr>
      <vt:lpstr>Independence: Example</vt:lpstr>
      <vt:lpstr>Independence: Example</vt:lpstr>
      <vt:lpstr>Independence?: Arthritis data</vt:lpstr>
      <vt:lpstr>Independence?: Arthritis data</vt:lpstr>
      <vt:lpstr>Sampling models: Poisson, Binomial, Multinomial</vt:lpstr>
      <vt:lpstr>Odds and log(Odds)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151</cp:revision>
  <dcterms:created xsi:type="dcterms:W3CDTF">2017-10-14T20:35:56Z</dcterms:created>
  <dcterms:modified xsi:type="dcterms:W3CDTF">2023-01-24T19:04:17Z</dcterms:modified>
</cp:coreProperties>
</file>