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7"/>
  </p:notesMasterIdLst>
  <p:handoutMasterIdLst>
    <p:handoutMasterId r:id="rId78"/>
  </p:handoutMasterIdLst>
  <p:sldIdLst>
    <p:sldId id="367" r:id="rId2"/>
    <p:sldId id="257" r:id="rId3"/>
    <p:sldId id="348" r:id="rId4"/>
    <p:sldId id="258" r:id="rId5"/>
    <p:sldId id="259" r:id="rId6"/>
    <p:sldId id="260" r:id="rId7"/>
    <p:sldId id="267" r:id="rId8"/>
    <p:sldId id="261" r:id="rId9"/>
    <p:sldId id="262" r:id="rId10"/>
    <p:sldId id="349" r:id="rId11"/>
    <p:sldId id="365" r:id="rId12"/>
    <p:sldId id="366" r:id="rId13"/>
    <p:sldId id="263" r:id="rId14"/>
    <p:sldId id="264" r:id="rId15"/>
    <p:sldId id="265" r:id="rId16"/>
    <p:sldId id="266" r:id="rId17"/>
    <p:sldId id="268" r:id="rId18"/>
    <p:sldId id="361" r:id="rId19"/>
    <p:sldId id="362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363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41" r:id="rId59"/>
    <p:sldId id="342" r:id="rId60"/>
    <p:sldId id="343" r:id="rId61"/>
    <p:sldId id="344" r:id="rId62"/>
    <p:sldId id="345" r:id="rId63"/>
    <p:sldId id="346" r:id="rId64"/>
    <p:sldId id="347" r:id="rId65"/>
    <p:sldId id="350" r:id="rId66"/>
    <p:sldId id="351" r:id="rId67"/>
    <p:sldId id="352" r:id="rId68"/>
    <p:sldId id="353" r:id="rId69"/>
    <p:sldId id="354" r:id="rId70"/>
    <p:sldId id="359" r:id="rId71"/>
    <p:sldId id="364" r:id="rId72"/>
    <p:sldId id="356" r:id="rId73"/>
    <p:sldId id="357" r:id="rId74"/>
    <p:sldId id="358" r:id="rId75"/>
    <p:sldId id="360" r:id="rId7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9"/>
      <p:bold r:id="rId80"/>
      <p:italic r:id="rId81"/>
      <p:boldItalic r:id="rId82"/>
    </p:embeddedFont>
    <p:embeddedFont>
      <p:font typeface="Cambria Math" panose="02040503050406030204" pitchFamily="18" charset="0"/>
      <p:regular r:id="rId83"/>
    </p:embeddedFont>
    <p:embeddedFont>
      <p:font typeface="Noto Music" pitchFamily="2" charset="0"/>
      <p:regular r:id="rId8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989994-1973-4117-8232-7AC577A9F4A5}">
          <p14:sldIdLst>
            <p14:sldId id="367"/>
            <p14:sldId id="257"/>
            <p14:sldId id="348"/>
            <p14:sldId id="258"/>
            <p14:sldId id="259"/>
            <p14:sldId id="260"/>
            <p14:sldId id="267"/>
            <p14:sldId id="261"/>
            <p14:sldId id="262"/>
            <p14:sldId id="349"/>
            <p14:sldId id="365"/>
            <p14:sldId id="366"/>
            <p14:sldId id="263"/>
            <p14:sldId id="264"/>
            <p14:sldId id="265"/>
            <p14:sldId id="266"/>
          </p14:sldIdLst>
        </p14:section>
        <p14:section name="Independence" id="{E1D295CD-852C-4718-BAEB-1DF1AF982E43}">
          <p14:sldIdLst>
            <p14:sldId id="268"/>
            <p14:sldId id="361"/>
            <p14:sldId id="362"/>
            <p14:sldId id="269"/>
            <p14:sldId id="270"/>
            <p14:sldId id="271"/>
          </p14:sldIdLst>
        </p14:section>
        <p14:section name="Odds" id="{BBA12788-DB79-4EB6-8981-3B295B482A0C}">
          <p14:sldIdLst>
            <p14:sldId id="272"/>
            <p14:sldId id="273"/>
            <p14:sldId id="274"/>
            <p14:sldId id="275"/>
            <p14:sldId id="276"/>
          </p14:sldIdLst>
        </p14:section>
        <p14:section name="Small n" id="{0754EC29-A7BD-4D05-85A9-5038EFDEE7A3}">
          <p14:sldIdLst>
            <p14:sldId id="277"/>
            <p14:sldId id="278"/>
            <p14:sldId id="279"/>
            <p14:sldId id="280"/>
          </p14:sldIdLst>
        </p14:section>
        <p14:section name="Visualizing association" id="{148615D1-1715-4C93-9881-4D795FC88719}">
          <p14:sldIdLst>
            <p14:sldId id="363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324"/>
            <p14:sldId id="325"/>
            <p14:sldId id="326"/>
            <p14:sldId id="327"/>
          </p14:sldIdLst>
        </p14:section>
        <p14:section name="Plots for two-wahy tables" id="{89E283AB-29EC-472E-AC49-2F4E6141843C}">
          <p14:sldIdLst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Ordinal factors" id="{4F4F5F37-2BFB-43AF-AC27-6F544476C20F}">
          <p14:sldIdLst>
            <p14:sldId id="335"/>
            <p14:sldId id="336"/>
            <p14:sldId id="337"/>
            <p14:sldId id="338"/>
            <p14:sldId id="339"/>
            <p14:sldId id="341"/>
          </p14:sldIdLst>
        </p14:section>
        <p14:section name="Observer agreement" id="{D0841463-A69E-4D2F-B01C-23F468E549F5}">
          <p14:sldIdLst>
            <p14:sldId id="342"/>
            <p14:sldId id="343"/>
            <p14:sldId id="344"/>
            <p14:sldId id="345"/>
            <p14:sldId id="346"/>
            <p14:sldId id="347"/>
            <p14:sldId id="350"/>
            <p14:sldId id="351"/>
            <p14:sldId id="352"/>
            <p14:sldId id="353"/>
            <p14:sldId id="354"/>
          </p14:sldIdLst>
        </p14:section>
        <p14:section name="Looking ahead" id="{EC73E7FA-94E3-46D7-8ADB-2F571EF86FB8}">
          <p14:sldIdLst>
            <p14:sldId id="359"/>
            <p14:sldId id="364"/>
            <p14:sldId id="356"/>
            <p14:sldId id="357"/>
            <p14:sldId id="358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4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6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1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2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5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font" Target="fonts/font3.fntdata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71872-C532-4BFE-903F-C7072979174B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B1ED8-6108-4710-99B1-764EAA2F1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2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 1935, Maurice Bartlett presented the first paper on the topic of interactions in three-way tables. </a:t>
            </a:r>
          </a:p>
          <a:p>
            <a:r>
              <a:rPr lang="en-CA" dirty="0"/>
              <a:t>His main example concerned an agricultural experiment on plum root cuttings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B1ED8-6108-4710-99B1-764EAA2F18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54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A: for the UCB data, hair-eye color and mental impairment, no margins are fixed -&gt; Poisson</a:t>
            </a:r>
          </a:p>
          <a:p>
            <a:r>
              <a:rPr lang="en-CA" dirty="0"/>
              <a:t>But say we screened 600 males and 600 females, 100 in each department applying to UC Berkeley?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B1ED8-6108-4710-99B1-764EAA2F18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60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0"/>
            <a:ext cx="7772400" cy="1089025"/>
          </a:xfrm>
        </p:spPr>
        <p:txBody>
          <a:bodyPr>
            <a:normAutofit fontScale="90000"/>
          </a:bodyPr>
          <a:lstStyle/>
          <a:p>
            <a:r>
              <a:rPr lang="en-US" dirty="0"/>
              <a:t>Two-way tables</a:t>
            </a:r>
            <a:br>
              <a:rPr lang="en-US" dirty="0"/>
            </a:br>
            <a:r>
              <a:rPr lang="en-US" dirty="0"/>
              <a:t>Independence &amp; association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</a:t>
            </a:r>
            <a:r>
              <a:rPr lang="en-US" sz="2200">
                <a:solidFill>
                  <a:prstClr val="black">
                    <a:tint val="75000"/>
                  </a:prstClr>
                </a:solidFill>
              </a:rPr>
              <a:t>io/psy6136 </a:t>
            </a:r>
            <a:endParaRPr lang="en-US" sz="2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6F985-9697-A08B-09C7-78D85EEA5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200" y="299400"/>
            <a:ext cx="2406921" cy="25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128ADC-EC97-BE18-6024-635497B04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48" y="299400"/>
            <a:ext cx="2498088" cy="252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E0A5EE-4BD7-25F0-73D0-69DD44555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2224" y="299400"/>
            <a:ext cx="245338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EB02-7473-020D-42BA-03E57DCA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Measures of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96EF32-D4B3-CE8F-B23F-BF3B4C79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4465" y="6218237"/>
            <a:ext cx="2133600" cy="365125"/>
          </a:xfrm>
        </p:spPr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01BD3-1179-0C58-A374-10DE8D65E6FC}"/>
              </a:ext>
            </a:extLst>
          </p:cNvPr>
          <p:cNvSpPr txBox="1"/>
          <p:nvPr/>
        </p:nvSpPr>
        <p:spPr>
          <a:xfrm>
            <a:off x="457200" y="1600200"/>
            <a:ext cx="81534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0.435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0.279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CD6ED-9DA9-B9F1-7ABB-EE0E911318D5}"/>
              </a:ext>
            </a:extLst>
          </p:cNvPr>
          <p:cNvSpPr txBox="1"/>
          <p:nvPr/>
        </p:nvSpPr>
        <p:spPr>
          <a:xfrm>
            <a:off x="457200" y="107846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dirty="0"/>
              <a:t>collects tests and measures in a convenient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009BA-0FA5-666A-FC52-75224C0EBECA}"/>
              </a:ext>
            </a:extLst>
          </p:cNvPr>
          <p:cNvSpPr txBox="1"/>
          <p:nvPr/>
        </p:nvSpPr>
        <p:spPr>
          <a:xfrm>
            <a:off x="471377" y="4550765"/>
            <a:ext cx="4024423" cy="18928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$`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Sex:Male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P(&gt; X^2)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44.445  9 1.168e-06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41.280  9 4.447e-06</a:t>
            </a:r>
          </a:p>
          <a:p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0.359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0.222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A8274-5F17-CD35-3189-B60A37E854DA}"/>
              </a:ext>
            </a:extLst>
          </p:cNvPr>
          <p:cNvSpPr txBox="1"/>
          <p:nvPr/>
        </p:nvSpPr>
        <p:spPr>
          <a:xfrm>
            <a:off x="4786425" y="4750820"/>
            <a:ext cx="3886198" cy="169277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$`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Sex:Female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112.23  9        0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106.66  9        0</a:t>
            </a:r>
          </a:p>
          <a:p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0.504 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0.337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703B6-4D65-FDE2-3DDB-4190AF22F0BE}"/>
              </a:ext>
            </a:extLst>
          </p:cNvPr>
          <p:cNvSpPr txBox="1"/>
          <p:nvPr/>
        </p:nvSpPr>
        <p:spPr>
          <a:xfrm>
            <a:off x="457200" y="39624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3+ way tables, it gives the results for the strata defined by </a:t>
            </a:r>
            <a:r>
              <a:rPr lang="en-CA" dirty="0">
                <a:solidFill>
                  <a:srgbClr val="0070C0"/>
                </a:solidFill>
              </a:rPr>
              <a:t>all last dimensions</a:t>
            </a:r>
          </a:p>
        </p:txBody>
      </p:sp>
    </p:spTree>
    <p:extLst>
      <p:ext uri="{BB962C8B-B14F-4D97-AF65-F5344CB8AC3E}">
        <p14:creationId xmlns:p14="http://schemas.microsoft.com/office/powerpoint/2010/main" val="184837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DE93-387E-6E4A-3F60-1DA2F627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Measures of association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00686-2F41-AD0F-16D7-851EC6C3E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2 × 2 tables</a:t>
            </a:r>
          </a:p>
          <a:p>
            <a:pPr lvl="1"/>
            <a:r>
              <a:rPr lang="en-CA" dirty="0"/>
              <a:t>Odds ratio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Phi coefficient</a:t>
            </a:r>
          </a:p>
          <a:p>
            <a:pPr lvl="2"/>
            <a:r>
              <a:rPr lang="en-CA" dirty="0"/>
              <a:t>Analog of correlation</a:t>
            </a:r>
          </a:p>
          <a:p>
            <a:pPr lvl="2"/>
            <a:r>
              <a:rPr lang="en-CA" dirty="0"/>
              <a:t>ø</a:t>
            </a:r>
            <a:r>
              <a:rPr lang="en-CA" baseline="30000" dirty="0"/>
              <a:t>2</a:t>
            </a:r>
            <a:r>
              <a:rPr lang="en-CA" dirty="0"/>
              <a:t> =  % of variance</a:t>
            </a:r>
          </a:p>
          <a:p>
            <a:r>
              <a:rPr lang="en-CA" i="1" dirty="0"/>
              <a:t>r</a:t>
            </a:r>
            <a:r>
              <a:rPr lang="en-CA" dirty="0"/>
              <a:t> × </a:t>
            </a:r>
            <a:r>
              <a:rPr lang="en-CA" i="1" dirty="0"/>
              <a:t>c</a:t>
            </a:r>
            <a:r>
              <a:rPr lang="en-CA" dirty="0"/>
              <a:t> tables</a:t>
            </a:r>
          </a:p>
          <a:p>
            <a:pPr lvl="1"/>
            <a:r>
              <a:rPr lang="en-CA" dirty="0"/>
              <a:t>Cramer’s V – generalization of phi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Pearson contingency </a:t>
            </a:r>
            <a:r>
              <a:rPr lang="en-CA" dirty="0" err="1"/>
              <a:t>coef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F8E492-AEA7-2E37-4D37-126835C1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A80826-ADBB-C00F-5724-0A1F0A59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4" y="1371600"/>
            <a:ext cx="3638552" cy="909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75E64B-2318-BDD6-66F5-60D1D99EA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456" y="2628900"/>
            <a:ext cx="3480435" cy="800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2EA1B5-6965-DC46-9EB6-58FC4DF2A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895" y="4438650"/>
            <a:ext cx="3418609" cy="800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A8DE93-73C0-2991-684D-9481A6231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548" y="5462286"/>
            <a:ext cx="2682191" cy="8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6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B3E6-F3B8-DCCE-9875-884BC0F9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Bartlett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1CB5F-84AE-7768-9568-586984B9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9CC9D-D6E8-367B-0B64-5D20132D352A}"/>
              </a:ext>
            </a:extLst>
          </p:cNvPr>
          <p:cNvSpPr txBox="1"/>
          <p:nvPr/>
        </p:nvSpPr>
        <p:spPr>
          <a:xfrm>
            <a:off x="533400" y="2540675"/>
            <a:ext cx="38862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(Bartlett)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$`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Length:Long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X^2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43.87  1 3.50e-11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43.20  1 4.94e-11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0.3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0.287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0.3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96E18-4F62-C6A9-E090-5C521F0374B1}"/>
              </a:ext>
            </a:extLst>
          </p:cNvPr>
          <p:cNvSpPr txBox="1"/>
          <p:nvPr/>
        </p:nvSpPr>
        <p:spPr>
          <a:xfrm>
            <a:off x="4572000" y="2756118"/>
            <a:ext cx="4038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$`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Length:Short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X^2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P(&gt; X^2)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61.31  1 4.88e-15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58.74  1 1.80e-14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0.35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0.33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0.35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7132AB-0012-4891-612A-5AD599786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612922"/>
            <a:ext cx="4038600" cy="21688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F91E22-A25B-EA8B-F186-2CA8A7801B38}"/>
              </a:ext>
            </a:extLst>
          </p:cNvPr>
          <p:cNvSpPr txBox="1"/>
          <p:nvPr/>
        </p:nvSpPr>
        <p:spPr>
          <a:xfrm>
            <a:off x="457200" y="1066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 × 2 × 2 Data on plum root cuttings: Length (</a:t>
            </a:r>
            <a:r>
              <a:rPr lang="en-CA" dirty="0" err="1"/>
              <a:t>short|long</a:t>
            </a:r>
            <a:r>
              <a:rPr lang="en-CA" dirty="0"/>
              <a:t>), planted (</a:t>
            </a:r>
            <a:r>
              <a:rPr lang="en-CA" dirty="0" err="1"/>
              <a:t>Now|Spring</a:t>
            </a:r>
            <a:r>
              <a:rPr lang="en-CA" dirty="0"/>
              <a:t>), Survived? (</a:t>
            </a:r>
            <a:r>
              <a:rPr lang="en-CA" dirty="0" err="1"/>
              <a:t>Alive|Dead</a:t>
            </a:r>
            <a:r>
              <a:rPr lang="en-CA" dirty="0"/>
              <a:t>)</a:t>
            </a:r>
          </a:p>
          <a:p>
            <a:r>
              <a:rPr lang="en-CA" dirty="0"/>
              <a:t> – Does survival depend on time of planting?</a:t>
            </a:r>
          </a:p>
          <a:p>
            <a:r>
              <a:rPr lang="en-CA" dirty="0"/>
              <a:t> – Is there a 3-way association, i.e., does (Alive, Time) differ by Length? (</a:t>
            </a:r>
            <a:r>
              <a:rPr lang="en-CA" dirty="0">
                <a:sym typeface="Symbol" panose="05050102010706020507" pitchFamily="18" charset="2"/>
              </a:rPr>
              <a:t></a:t>
            </a:r>
            <a:r>
              <a:rPr lang="en-CA" baseline="-25000" dirty="0">
                <a:sym typeface="Symbol" panose="05050102010706020507" pitchFamily="18" charset="2"/>
              </a:rPr>
              <a:t>1</a:t>
            </a:r>
            <a:r>
              <a:rPr lang="en-CA" dirty="0">
                <a:sym typeface="Symbol" panose="05050102010706020507" pitchFamily="18" charset="2"/>
              </a:rPr>
              <a:t> = </a:t>
            </a:r>
            <a:r>
              <a:rPr lang="en-CA" baseline="-25000" dirty="0">
                <a:sym typeface="Symbol" panose="05050102010706020507" pitchFamily="18" charset="2"/>
              </a:rPr>
              <a:t>1</a:t>
            </a:r>
            <a:r>
              <a:rPr lang="en-CA" dirty="0">
                <a:sym typeface="Symbol" panose="05050102010706020507" pitchFamily="18" charset="2"/>
              </a:rPr>
              <a:t> </a:t>
            </a:r>
            <a:r>
              <a:rPr lang="en-CA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92DD26-7941-B507-A0F5-81367EF1A072}"/>
              </a:ext>
            </a:extLst>
          </p:cNvPr>
          <p:cNvSpPr txBox="1"/>
          <p:nvPr/>
        </p:nvSpPr>
        <p:spPr>
          <a:xfrm>
            <a:off x="533400" y="5015805"/>
            <a:ext cx="3581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(Bartlett, log=FALSE)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odds ratios for Alive and Time by Length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Long Short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3.45  5.42 </a:t>
            </a:r>
          </a:p>
        </p:txBody>
      </p:sp>
    </p:spTree>
    <p:extLst>
      <p:ext uri="{BB962C8B-B14F-4D97-AF65-F5344CB8AC3E}">
        <p14:creationId xmlns:p14="http://schemas.microsoft.com/office/powerpoint/2010/main" val="204930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25DA-B713-493B-A571-B57510B2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plots for r × c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F880E1-E102-4FA9-B032-8EBEDF20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17FC1-13CD-49C3-B2D2-2FDFB2D52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4266861" cy="327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0698D8-DD3A-41C0-BEC9-8C5441351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158" y="1947379"/>
            <a:ext cx="3624349" cy="3457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EB096E-4D21-4142-89AD-7644615FC54F}"/>
              </a:ext>
            </a:extLst>
          </p:cNvPr>
          <p:cNvSpPr txBox="1"/>
          <p:nvPr/>
        </p:nvSpPr>
        <p:spPr>
          <a:xfrm>
            <a:off x="457200" y="1295400"/>
            <a:ext cx="38862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(HEC, beside=TRUE, …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199CE1-3F57-4C6E-BFBB-205D0A6F1245}"/>
              </a:ext>
            </a:extLst>
          </p:cNvPr>
          <p:cNvSpPr txBox="1"/>
          <p:nvPr/>
        </p:nvSpPr>
        <p:spPr>
          <a:xfrm>
            <a:off x="4953000" y="1295400"/>
            <a:ext cx="37338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tile(HEC, shade=TRUE)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A1BAC-9D5F-FAF4-2A59-9A690D8399D4}"/>
              </a:ext>
            </a:extLst>
          </p:cNvPr>
          <p:cNvSpPr txBox="1"/>
          <p:nvPr/>
        </p:nvSpPr>
        <p:spPr>
          <a:xfrm>
            <a:off x="609600" y="5483654"/>
            <a:ext cx="4378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But: harder to compare across hair-color groups than within them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260FD-C1BE-BB41-F827-E6BB779442BE}"/>
              </a:ext>
            </a:extLst>
          </p:cNvPr>
          <p:cNvSpPr txBox="1"/>
          <p:nvPr/>
        </p:nvSpPr>
        <p:spPr>
          <a:xfrm>
            <a:off x="5105400" y="5483654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Neither of these extend to more than 2 variables</a:t>
            </a:r>
          </a:p>
        </p:txBody>
      </p:sp>
    </p:spTree>
    <p:extLst>
      <p:ext uri="{BB962C8B-B14F-4D97-AF65-F5344CB8AC3E}">
        <p14:creationId xmlns:p14="http://schemas.microsoft.com/office/powerpoint/2010/main" val="2054874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2917-0F4A-40CE-B3C7-5E14A666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Ordered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F63C42-FA07-4AD3-8443-0DB8A54F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6CB8F-76A2-4AAA-8C89-227D4835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86295"/>
            <a:ext cx="4790476" cy="2761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A536AA-B1E8-45B0-9603-2F97411C0E45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x c table with ordered categories: Mental health and Parents’ SES categories (</a:t>
            </a:r>
            <a:r>
              <a:rPr lang="en-CA"/>
              <a:t>1="High" and 6="Low“)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878F1-68ED-40A3-8575-4ED6947038C4}"/>
              </a:ext>
            </a:extLst>
          </p:cNvPr>
          <p:cNvSpPr txBox="1"/>
          <p:nvPr/>
        </p:nvSpPr>
        <p:spPr>
          <a:xfrm>
            <a:off x="685800" y="48006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Mental impairment is the </a:t>
            </a:r>
            <a:r>
              <a:rPr lang="en-US" dirty="0">
                <a:solidFill>
                  <a:srgbClr val="0070C0"/>
                </a:solidFill>
              </a:rPr>
              <a:t>response</a:t>
            </a:r>
            <a:r>
              <a:rPr lang="en-US" dirty="0"/>
              <a:t>, SES is a </a:t>
            </a:r>
            <a:r>
              <a:rPr lang="en-US" dirty="0">
                <a:solidFill>
                  <a:srgbClr val="0070C0"/>
                </a:solidFill>
              </a:rPr>
              <a:t>predictor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measure </a:t>
            </a:r>
            <a:r>
              <a:rPr lang="en-US" dirty="0">
                <a:solidFill>
                  <a:srgbClr val="0070C0"/>
                </a:solidFill>
              </a:rPr>
              <a:t>strength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understand the </a:t>
            </a:r>
            <a:r>
              <a:rPr lang="en-US" dirty="0">
                <a:solidFill>
                  <a:srgbClr val="0070C0"/>
                </a:solidFill>
              </a:rPr>
              <a:t>pattern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take </a:t>
            </a:r>
            <a:r>
              <a:rPr lang="en-US" dirty="0">
                <a:solidFill>
                  <a:srgbClr val="0070C0"/>
                </a:solidFill>
              </a:rPr>
              <a:t>ordinal nature </a:t>
            </a:r>
            <a:r>
              <a:rPr lang="en-US" dirty="0"/>
              <a:t>of variables into account?</a:t>
            </a:r>
          </a:p>
        </p:txBody>
      </p:sp>
    </p:spTree>
    <p:extLst>
      <p:ext uri="{BB962C8B-B14F-4D97-AF65-F5344CB8AC3E}">
        <p14:creationId xmlns:p14="http://schemas.microsoft.com/office/powerpoint/2010/main" val="3443583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6ACE-E7E6-4224-B466-F232A639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DCFD92-909A-400F-8DC8-5DA7C95A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BBC76-2647-4816-A846-B1C3DCA4EE10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is contained in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::Mental</a:t>
            </a:r>
            <a:r>
              <a:rPr lang="en-US" dirty="0"/>
              <a:t>, a frequency data frame, with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 factors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78050-25E3-4852-92F1-823C8696FD52}"/>
              </a:ext>
            </a:extLst>
          </p:cNvPr>
          <p:cNvSpPr txBox="1"/>
          <p:nvPr/>
        </p:nvSpPr>
        <p:spPr>
          <a:xfrm>
            <a:off x="457200" y="2044005"/>
            <a:ext cx="822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data(Mental, package="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str(Mental)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':	24 obs. of  3 variables: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w/ 6 levels "1"&lt;"2"&lt;"3"&lt;"4"&lt;..: 1 1 1 1 2 2 2 2 3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mental: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w/ 4 levels "Well"&lt;"Mild"&lt;..: 1 2 3 4 1 2 3 4 1 2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 Freq  : int  64 94 58 46 57 94 54 40 57 105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EF5D7-380A-4C1A-8436-6B45EA77F0C5}"/>
              </a:ext>
            </a:extLst>
          </p:cNvPr>
          <p:cNvSpPr txBox="1"/>
          <p:nvPr/>
        </p:nvSpPr>
        <p:spPr>
          <a:xfrm>
            <a:off x="457200" y="3505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to a contingency table using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xtabs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dirty="0"/>
              <a:t>, and test association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40CD0-3CDF-4B1B-A12E-CEECCBCD5890}"/>
              </a:ext>
            </a:extLst>
          </p:cNvPr>
          <p:cNvSpPr txBox="1"/>
          <p:nvPr/>
        </p:nvSpPr>
        <p:spPr>
          <a:xfrm>
            <a:off x="533400" y="4114800"/>
            <a:ext cx="80772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mental, data=Mental)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46, df = 15, p-value = 5e-05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0B8A7-52A3-B47B-DC59-9559910D91EC}"/>
              </a:ext>
            </a:extLst>
          </p:cNvPr>
          <p:cNvSpPr txBox="1"/>
          <p:nvPr/>
        </p:nvSpPr>
        <p:spPr>
          <a:xfrm>
            <a:off x="533400" y="5943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</a:t>
            </a:r>
            <a:r>
              <a:rPr lang="en-CA" dirty="0">
                <a:sym typeface="Symbol" panose="05050102010706020507" pitchFamily="18" charset="2"/>
              </a:rPr>
              <a:t></a:t>
            </a:r>
            <a:r>
              <a:rPr lang="en-CA" baseline="30000" dirty="0">
                <a:sym typeface="Symbol" panose="05050102010706020507" pitchFamily="18" charset="2"/>
              </a:rPr>
              <a:t>2</a:t>
            </a:r>
            <a:r>
              <a:rPr lang="en-CA" dirty="0">
                <a:sym typeface="Symbol" panose="05050102010706020507" pitchFamily="18" charset="2"/>
              </a:rPr>
              <a:t> test doesn’t take ordinality into account. It just tests for 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general association</a:t>
            </a:r>
            <a:r>
              <a:rPr lang="en-CA" dirty="0">
                <a:sym typeface="Symbol" panose="05050102010706020507" pitchFamily="18" charset="2"/>
              </a:rPr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988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6C98-39C6-43B1-87F5-D6A1BF07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Ordinal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F617BE-296F-4F1B-A2ED-3969EEB6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C2B00-580B-476A-8010-1C23A68D59FF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ordinal</a:t>
            </a:r>
            <a:r>
              <a:rPr lang="en-US" dirty="0"/>
              <a:t> factors, more powerful (focused) tests are available with Cochran-Mantel-</a:t>
            </a:r>
            <a:r>
              <a:rPr lang="en-US" dirty="0" err="1"/>
              <a:t>Haenszel</a:t>
            </a:r>
            <a:r>
              <a:rPr lang="en-US" dirty="0"/>
              <a:t> tests in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319159-3A1B-45A9-851D-73845E2B758C}"/>
              </a:ext>
            </a:extLst>
          </p:cNvPr>
          <p:cNvSpPr txBox="1"/>
          <p:nvPr/>
        </p:nvSpPr>
        <p:spPr>
          <a:xfrm>
            <a:off x="457200" y="1973829"/>
            <a:ext cx="65532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Cochran-Mantel-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Haenszel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Statistics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 mental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AltHypothesis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    Prob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Nonzero correlation  37.2  1 1.09e-09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Row mean scores differ  40.3  5 1.30e-07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Col mean scores differ  40.7  3 7.70e-09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association  46.0 15 5.40e-05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D4CD6-7402-4D61-9EE0-6C1D01DE1549}"/>
              </a:ext>
            </a:extLst>
          </p:cNvPr>
          <p:cNvSpPr txBox="1"/>
          <p:nvPr/>
        </p:nvSpPr>
        <p:spPr>
          <a:xfrm>
            <a:off x="457200" y="416150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χ</a:t>
            </a:r>
            <a:r>
              <a:rPr lang="en-US" dirty="0"/>
              <a:t>2 / df shows why ordered tests are more powerful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90DFD-307A-4313-A4AC-0E0448889C02}"/>
              </a:ext>
            </a:extLst>
          </p:cNvPr>
          <p:cNvSpPr txBox="1"/>
          <p:nvPr/>
        </p:nvSpPr>
        <p:spPr>
          <a:xfrm>
            <a:off x="533400" y="4800600"/>
            <a:ext cx="64770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xx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 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[,"Df"]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general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37.16    8.06   13.56    3.06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C55FC-2E7C-4021-BC28-2DD01F1FF9B3}"/>
              </a:ext>
            </a:extLst>
          </p:cNvPr>
          <p:cNvSpPr txBox="1"/>
          <p:nvPr/>
        </p:nvSpPr>
        <p:spPr>
          <a:xfrm>
            <a:off x="6934200" y="2953798"/>
            <a:ext cx="175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both ordinal</a:t>
            </a:r>
          </a:p>
          <a:p>
            <a:r>
              <a:rPr lang="en-US" sz="1600" dirty="0"/>
              <a:t>cols ordinal</a:t>
            </a:r>
          </a:p>
          <a:p>
            <a:r>
              <a:rPr lang="en-US" sz="1600" dirty="0"/>
              <a:t>rows ordinal</a:t>
            </a:r>
          </a:p>
          <a:p>
            <a:r>
              <a:rPr lang="en-US" sz="1600" dirty="0"/>
              <a:t>neither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CC405-A1BC-F851-EAC2-F4339A46A2E7}"/>
              </a:ext>
            </a:extLst>
          </p:cNvPr>
          <p:cNvSpPr txBox="1"/>
          <p:nvPr/>
        </p:nvSpPr>
        <p:spPr>
          <a:xfrm>
            <a:off x="533400" y="60960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Think: more </a:t>
            </a:r>
            <a:r>
              <a:rPr lang="en-CA" dirty="0" err="1"/>
              <a:t>df</a:t>
            </a:r>
            <a:r>
              <a:rPr lang="en-CA" dirty="0"/>
              <a:t> </a:t>
            </a:r>
            <a:r>
              <a:rPr lang="en-CA" dirty="0">
                <a:sym typeface="Symbol" panose="05050102010706020507" pitchFamily="18" charset="2"/>
              </a:rPr>
              <a:t> more diffuse; less focused; less </a:t>
            </a:r>
            <a:r>
              <a:rPr lang="en-CA">
                <a:sym typeface="Symbol" panose="05050102010706020507" pitchFamily="18" charset="2"/>
              </a:rPr>
              <a:t>powerful against </a:t>
            </a:r>
            <a:r>
              <a:rPr lang="en-CA" dirty="0">
                <a:sym typeface="Symbol" panose="05050102010706020507" pitchFamily="18" charset="2"/>
              </a:rPr>
              <a:t>H</a:t>
            </a:r>
            <a:r>
              <a:rPr lang="en-CA" baseline="-25000" dirty="0">
                <a:sym typeface="Symbol" panose="05050102010706020507" pitchFamily="18" charset="2"/>
              </a:rPr>
              <a:t>1</a:t>
            </a:r>
            <a:endParaRPr lang="en-CA" baseline="-25000" dirty="0"/>
          </a:p>
        </p:txBody>
      </p:sp>
    </p:spTree>
    <p:extLst>
      <p:ext uri="{BB962C8B-B14F-4D97-AF65-F5344CB8AC3E}">
        <p14:creationId xmlns:p14="http://schemas.microsoft.com/office/powerpoint/2010/main" val="2709049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4CD0-5A3D-4411-8233-F7B31FF2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2F114-CF0C-40B8-9C5B-80B461F4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5069C-5C86-48DE-BC8C-67C28AA9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009524" cy="22952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E84E61-63E3-452E-9591-3CF50AE7CD89}"/>
                  </a:ext>
                </a:extLst>
              </p:cNvPr>
              <p:cNvSpPr txBox="1"/>
              <p:nvPr/>
            </p:nvSpPr>
            <p:spPr>
              <a:xfrm>
                <a:off x="685800" y="4038600"/>
                <a:ext cx="8001000" cy="1489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2 x 2 tables, this gives rise to tests and measures based on: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Difference in row/col marginal probabilities:  Test H</a:t>
                </a:r>
                <a:r>
                  <a:rPr lang="en-US" baseline="-25000" dirty="0"/>
                  <a:t>0</a:t>
                </a:r>
                <a:r>
                  <a:rPr lang="en-US" dirty="0"/>
                  <a:t> : </a:t>
                </a:r>
                <a:r>
                  <a:rPr lang="el-GR" dirty="0"/>
                  <a:t>π</a:t>
                </a:r>
                <a:r>
                  <a:rPr lang="en-US" baseline="-25000" dirty="0"/>
                  <a:t>1</a:t>
                </a:r>
                <a:r>
                  <a:rPr lang="en-US" dirty="0"/>
                  <a:t> = </a:t>
                </a:r>
                <a:r>
                  <a:rPr lang="el-GR" dirty="0"/>
                  <a:t>π</a:t>
                </a:r>
                <a:r>
                  <a:rPr lang="en-US" dirty="0"/>
                  <a:t>2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Odds ratio,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= (n</a:t>
                </a:r>
                <a:r>
                  <a:rPr lang="en-US" baseline="-25000" dirty="0"/>
                  <a:t>11</a:t>
                </a:r>
                <a:r>
                  <a:rPr lang="en-US" dirty="0"/>
                  <a:t> / n</a:t>
                </a:r>
                <a:r>
                  <a:rPr lang="en-US" baseline="-25000" dirty="0"/>
                  <a:t>12</a:t>
                </a:r>
                <a:r>
                  <a:rPr lang="en-US" dirty="0"/>
                  <a:t>) / (n</a:t>
                </a:r>
                <a:r>
                  <a:rPr lang="en-US" baseline="-25000" dirty="0"/>
                  <a:t>21</a:t>
                </a:r>
                <a:r>
                  <a:rPr lang="en-US" dirty="0"/>
                  <a:t> / n</a:t>
                </a:r>
                <a:r>
                  <a:rPr lang="en-US" baseline="-25000" dirty="0"/>
                  <a:t>22</a:t>
                </a:r>
                <a:r>
                  <a:rPr lang="en-US" dirty="0"/>
                  <a:t>).               Test H</a:t>
                </a:r>
                <a:r>
                  <a:rPr lang="en-US" baseline="-25000" dirty="0"/>
                  <a:t>0</a:t>
                </a:r>
                <a:r>
                  <a:rPr lang="en-US" dirty="0"/>
                  <a:t> : </a:t>
                </a:r>
                <a:r>
                  <a:rPr lang="el-GR" dirty="0"/>
                  <a:t>θ</a:t>
                </a:r>
                <a:r>
                  <a:rPr lang="en-US" dirty="0"/>
                  <a:t> = 1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Standard χ2 test, with largish </a:t>
                </a:r>
                <a:r>
                  <a:rPr lang="en-US" i="1" dirty="0"/>
                  <a:t>n</a:t>
                </a:r>
              </a:p>
              <a:p>
                <a:pPr marL="285750" indent="-285750">
                  <a:buClr>
                    <a:srgbClr val="FF0000"/>
                  </a:buClr>
                  <a:buFont typeface="Wingdings" panose="05000000000000000000" pitchFamily="2" charset="2"/>
                  <a:buChar char="v"/>
                </a:pPr>
                <a:r>
                  <a:rPr lang="en-US" dirty="0"/>
                  <a:t>Small samples: Fisher’s exact test, or simulation / permutation tests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E84E61-63E3-452E-9591-3CF50AE7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038600"/>
                <a:ext cx="8001000" cy="1489062"/>
              </a:xfrm>
              <a:prstGeom prst="rect">
                <a:avLst/>
              </a:prstGeom>
              <a:blipFill>
                <a:blip r:embed="rId3"/>
                <a:stretch>
                  <a:fillRect l="-686" t="-2459" b="-53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67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0D58-185F-F006-644E-91BCAA91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Independence: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D57B3-BA23-9489-367C-F8ECF05D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A31CD-7889-F8DB-C1EB-EA9DD619798D}"/>
              </a:ext>
            </a:extLst>
          </p:cNvPr>
          <p:cNvSpPr txBox="1"/>
          <p:nvPr/>
        </p:nvSpPr>
        <p:spPr>
          <a:xfrm>
            <a:off x="457200" y="1981200"/>
            <a:ext cx="82296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educ &lt;- c(50, 100, 50)                  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marginal frequencies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names(educ) &lt;- c("Low", "Med", "High")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party &lt;- c(20, 50, 30)                  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marginal frequencies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names(party) &lt;- c("NDP", "Liberal", "Cons")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 &lt;-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(educ, party) / sum(party)    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cell = row * col / n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(table)) &lt;- c("Education", "Party")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Party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Education NDP Liberal Cons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Low   10      25   15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Med   20      50   30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High  10      25   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522B9-62CC-03EE-D4DC-6BA87F844FDD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contrived example, where I generate cell frequencies as the product of row and column marginal totals: </a:t>
            </a:r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= </a:t>
            </a:r>
            <a:r>
              <a:rPr lang="en-CA" dirty="0" err="1"/>
              <a:t>n</a:t>
            </a:r>
            <a:r>
              <a:rPr lang="en-CA" baseline="-25000" dirty="0" err="1"/>
              <a:t>i</a:t>
            </a:r>
            <a:r>
              <a:rPr lang="en-CA" baseline="-25000" dirty="0"/>
              <a:t>+ </a:t>
            </a:r>
            <a:r>
              <a:rPr lang="en-CA" dirty="0"/>
              <a:t>x </a:t>
            </a:r>
            <a:r>
              <a:rPr lang="en-CA" dirty="0" err="1"/>
              <a:t>n</a:t>
            </a:r>
            <a:r>
              <a:rPr lang="en-CA" baseline="-25000" dirty="0" err="1"/>
              <a:t>+j</a:t>
            </a:r>
            <a:endParaRPr lang="en-CA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AF7D5-E73C-EC10-17E4-EFD0F962E000}"/>
              </a:ext>
            </a:extLst>
          </p:cNvPr>
          <p:cNvSpPr/>
          <p:nvPr/>
        </p:nvSpPr>
        <p:spPr>
          <a:xfrm>
            <a:off x="3413762" y="5334000"/>
            <a:ext cx="1097280" cy="1097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538094-6FC7-F680-8AE6-51C63FBF3389}"/>
              </a:ext>
            </a:extLst>
          </p:cNvPr>
          <p:cNvSpPr/>
          <p:nvPr/>
        </p:nvSpPr>
        <p:spPr>
          <a:xfrm>
            <a:off x="4983480" y="5334000"/>
            <a:ext cx="274320" cy="1097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0AC453-5412-BF0C-AAD3-07931B09686E}"/>
              </a:ext>
            </a:extLst>
          </p:cNvPr>
          <p:cNvSpPr/>
          <p:nvPr/>
        </p:nvSpPr>
        <p:spPr>
          <a:xfrm>
            <a:off x="5715000" y="5334000"/>
            <a:ext cx="1097280" cy="274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6A1B3-3F6A-23C2-DCBE-CA449CD00EF1}"/>
              </a:ext>
            </a:extLst>
          </p:cNvPr>
          <p:cNvSpPr txBox="1"/>
          <p:nvPr/>
        </p:nvSpPr>
        <p:spPr>
          <a:xfrm>
            <a:off x="3200402" y="569128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outer(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r,c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4085E-D5C6-7D3A-B7F3-27930058F160}"/>
              </a:ext>
            </a:extLst>
          </p:cNvPr>
          <p:cNvSpPr txBox="1"/>
          <p:nvPr/>
        </p:nvSpPr>
        <p:spPr>
          <a:xfrm>
            <a:off x="4572000" y="56605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1FAF72-272D-110F-04DD-54B2E076BC0C}"/>
              </a:ext>
            </a:extLst>
          </p:cNvPr>
          <p:cNvSpPr txBox="1"/>
          <p:nvPr/>
        </p:nvSpPr>
        <p:spPr>
          <a:xfrm>
            <a:off x="5230167" y="55493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98D261-4506-AC63-AB67-235833900DB2}"/>
              </a:ext>
            </a:extLst>
          </p:cNvPr>
          <p:cNvSpPr txBox="1"/>
          <p:nvPr/>
        </p:nvSpPr>
        <p:spPr>
          <a:xfrm>
            <a:off x="4853940" y="565114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F5DDB-FC79-E5AC-8342-303D88A28C73}"/>
              </a:ext>
            </a:extLst>
          </p:cNvPr>
          <p:cNvSpPr txBox="1"/>
          <p:nvPr/>
        </p:nvSpPr>
        <p:spPr>
          <a:xfrm>
            <a:off x="5996940" y="52911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53C8A7-ED28-703C-29A2-11A6A85B743D}"/>
              </a:ext>
            </a:extLst>
          </p:cNvPr>
          <p:cNvSpPr txBox="1"/>
          <p:nvPr/>
        </p:nvSpPr>
        <p:spPr>
          <a:xfrm>
            <a:off x="1066800" y="5471160"/>
            <a:ext cx="165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Outer product:</a:t>
            </a:r>
          </a:p>
        </p:txBody>
      </p:sp>
    </p:spTree>
    <p:extLst>
      <p:ext uri="{BB962C8B-B14F-4D97-AF65-F5344CB8AC3E}">
        <p14:creationId xmlns:p14="http://schemas.microsoft.com/office/powerpoint/2010/main" val="1643983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0641-A713-6D2F-B02B-41A70A9D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Independence: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B231C5-95B5-6A91-73BE-1B84A788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B4B1B-E2A7-EA29-B869-28F01E2DD9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/>
              <a:t>The row proportions of party are the same for each educ group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/>
              <a:t>The col proportions of educ are the same for each party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526E98-A9E0-5EB0-33C0-621328880C5B}"/>
              </a:ext>
            </a:extLst>
          </p:cNvPr>
          <p:cNvSpPr txBox="1"/>
          <p:nvPr/>
        </p:nvSpPr>
        <p:spPr>
          <a:xfrm>
            <a:off x="533400" y="4267200"/>
            <a:ext cx="52578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(table)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X^2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  0  4        1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  0  4        1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Coeff.: 0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E9B9F-EFCA-02DF-6927-E439E0ED6F07}"/>
              </a:ext>
            </a:extLst>
          </p:cNvPr>
          <p:cNvSpPr txBox="1"/>
          <p:nvPr/>
        </p:nvSpPr>
        <p:spPr>
          <a:xfrm>
            <a:off x="457200" y="37338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So, the X^2 is exactly zero, and measures of strength are zero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FAD2B3-2899-22BE-B0CF-B714DCB94F54}"/>
              </a:ext>
            </a:extLst>
          </p:cNvPr>
          <p:cNvGrpSpPr/>
          <p:nvPr/>
        </p:nvGrpSpPr>
        <p:grpSpPr>
          <a:xfrm>
            <a:off x="4648200" y="2007992"/>
            <a:ext cx="3733800" cy="1477328"/>
            <a:chOff x="4648200" y="2007992"/>
            <a:chExt cx="3733800" cy="147732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049CF0-4133-5687-9367-9442D32801D6}"/>
                </a:ext>
              </a:extLst>
            </p:cNvPr>
            <p:cNvSpPr txBox="1"/>
            <p:nvPr/>
          </p:nvSpPr>
          <p:spPr>
            <a:xfrm>
              <a:off x="4648200" y="2007992"/>
              <a:ext cx="3733800" cy="147732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CA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prop.table</a:t>
              </a:r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(table, 2)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NDP Liberal Cons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Low  0.25    0.25 0.25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Med  0.50    0.50 0.50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High 0.25    0.25 0.25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4247DE-46BE-E2B1-770E-6AA2D77F1743}"/>
                </a:ext>
              </a:extLst>
            </p:cNvPr>
            <p:cNvSpPr/>
            <p:nvPr/>
          </p:nvSpPr>
          <p:spPr>
            <a:xfrm>
              <a:off x="5334965" y="2564093"/>
              <a:ext cx="2438400" cy="3651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74D5C8-A7E1-DE95-24E5-EE36963C9BCB}"/>
              </a:ext>
            </a:extLst>
          </p:cNvPr>
          <p:cNvGrpSpPr/>
          <p:nvPr/>
        </p:nvGrpSpPr>
        <p:grpSpPr>
          <a:xfrm>
            <a:off x="457200" y="2007992"/>
            <a:ext cx="3810000" cy="1503932"/>
            <a:chOff x="457200" y="2007992"/>
            <a:chExt cx="3810000" cy="15039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A878F23-889C-5314-E6D9-1C34C1732089}"/>
                </a:ext>
              </a:extLst>
            </p:cNvPr>
            <p:cNvSpPr txBox="1"/>
            <p:nvPr/>
          </p:nvSpPr>
          <p:spPr>
            <a:xfrm>
              <a:off x="457200" y="2007992"/>
              <a:ext cx="3810000" cy="147732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CA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prop.table</a:t>
              </a:r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(table, 1)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NDP Liberal Cons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Low  0.2     0.5  0.3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Med  0.2     0.5  0.3</a:t>
              </a:r>
            </a:p>
            <a:p>
              <a:r>
                <a:rPr lang="en-CA" dirty="0">
                  <a:latin typeface="Courier New" panose="02070309020205020404" pitchFamily="49" charset="0"/>
                  <a:cs typeface="Courier New" panose="02070309020205020404" pitchFamily="49" charset="0"/>
                </a:rPr>
                <a:t>High 0.2     0.5  0.3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654D0E-AE8E-7F9B-5E56-10D9916ACA13}"/>
                </a:ext>
              </a:extLst>
            </p:cNvPr>
            <p:cNvSpPr/>
            <p:nvPr/>
          </p:nvSpPr>
          <p:spPr>
            <a:xfrm>
              <a:off x="1161810" y="2577935"/>
              <a:ext cx="533400" cy="9339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43701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A1A0-7265-4999-9598-F9304255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Two-way tables: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DAE1B1-A72F-45CF-A7C7-90859136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DFF1E-D8EB-4B03-840B-35F83B49E9BE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Two-way frequency tables are a convenient way to represent a dataset cross-classified by two discrete variables, A &amp;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13D4C-CC8C-4BE0-B2B0-E0568B5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2174085"/>
            <a:ext cx="8171428" cy="18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F22FFC-A786-4AAD-9209-CF6C32B72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47" y="4446179"/>
            <a:ext cx="8171428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23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6C07-D7DD-494A-8FAD-E09E8005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Independence?: Arthritis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0759F8-8982-44A8-A4A7-A1B3C623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268BE-A049-4DE0-9FD6-C37704A5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8243"/>
            <a:ext cx="7896225" cy="1362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93D54E-A612-4F8D-BDA7-753F40F97798}"/>
              </a:ext>
            </a:extLst>
          </p:cNvPr>
          <p:cNvSpPr txBox="1"/>
          <p:nvPr/>
        </p:nvSpPr>
        <p:spPr>
          <a:xfrm>
            <a:off x="685800" y="2563763"/>
            <a:ext cx="7896225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data(Arthritis, package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(~ Treatment + Improved, data = Arthritis)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1), 3 )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Improved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Treatment  None  Some Marked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Placebo 0.674 0.163  0.163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Treated 0.317 0.171  0.512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3D300-BF32-43A4-AA77-BC0C098706D4}"/>
              </a:ext>
            </a:extLst>
          </p:cNvPr>
          <p:cNvSpPr txBox="1"/>
          <p:nvPr/>
        </p:nvSpPr>
        <p:spPr>
          <a:xfrm>
            <a:off x="685800" y="4721666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But, more people given the Placebo show no improvement; more people Treated show marked improvement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AFCB85-78C4-46F6-A88E-C1E5F5AAD2DC}"/>
              </a:ext>
            </a:extLst>
          </p:cNvPr>
          <p:cNvSpPr/>
          <p:nvPr/>
        </p:nvSpPr>
        <p:spPr>
          <a:xfrm>
            <a:off x="3571568" y="4011692"/>
            <a:ext cx="685800" cy="4075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E1144E-2DE9-4CF9-860E-4E2E9EDFAD30}"/>
              </a:ext>
            </a:extLst>
          </p:cNvPr>
          <p:cNvSpPr/>
          <p:nvPr/>
        </p:nvSpPr>
        <p:spPr>
          <a:xfrm>
            <a:off x="1986120" y="3741488"/>
            <a:ext cx="685800" cy="4075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2E46-AF82-421D-B5C1-E7905280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Independence?: Arthritis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89D550-13F4-4D42-8B96-E8F2FF9F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3AC14-FD31-4700-8BE9-12C6866991C6}"/>
              </a:ext>
            </a:extLst>
          </p:cNvPr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Improved</a:t>
            </a:r>
            <a:r>
              <a:rPr lang="en-US" dirty="0"/>
              <a:t> were independent, frequencies ~ row x col margins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3E82F-443E-432E-828E-E30D7D484363}"/>
              </a:ext>
            </a:extLst>
          </p:cNvPr>
          <p:cNvSpPr txBox="1"/>
          <p:nvPr/>
        </p:nvSpPr>
        <p:spPr>
          <a:xfrm>
            <a:off x="533400" y="2057400"/>
            <a:ext cx="80772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col.totals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)/ sum(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Improved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Treatment None Some Marked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Placebo   22    7 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Treated   20    7     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A35F1-AFB8-4644-B41B-068DD9BAC1D9}"/>
              </a:ext>
            </a:extLst>
          </p:cNvPr>
          <p:cNvSpPr txBox="1"/>
          <p:nvPr/>
        </p:nvSpPr>
        <p:spPr>
          <a:xfrm>
            <a:off x="609600" y="4038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the </a:t>
            </a:r>
            <a:r>
              <a:rPr lang="en-US" dirty="0">
                <a:solidFill>
                  <a:srgbClr val="0070C0"/>
                </a:solidFill>
              </a:rPr>
              <a:t>expected frequencies</a:t>
            </a:r>
            <a:r>
              <a:rPr lang="en-US" dirty="0"/>
              <a:t>, under independence; but for the data: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962B9-121C-4DBC-9453-8289CE5C0C6E}"/>
              </a:ext>
            </a:extLst>
          </p:cNvPr>
          <p:cNvSpPr txBox="1"/>
          <p:nvPr/>
        </p:nvSpPr>
        <p:spPr>
          <a:xfrm>
            <a:off x="609600" y="4724400"/>
            <a:ext cx="5366084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arth.tab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13.1, df = 2, p-value = 0.0015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152F8F7-3689-4C23-96E1-B2F68A5F67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026170"/>
              </p:ext>
            </p:extLst>
          </p:nvPr>
        </p:nvGraphicFramePr>
        <p:xfrm>
          <a:off x="5638800" y="5001141"/>
          <a:ext cx="328863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482400" progId="Equation.DSMT4">
                  <p:embed/>
                </p:oleObj>
              </mc:Choice>
              <mc:Fallback>
                <p:oleObj name="Equation" r:id="rId2" imgW="2082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5001141"/>
                        <a:ext cx="3288632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1893888-1DFF-43D4-86E6-12E295A97655}"/>
              </a:ext>
            </a:extLst>
          </p:cNvPr>
          <p:cNvSpPr txBox="1"/>
          <p:nvPr/>
        </p:nvSpPr>
        <p:spPr>
          <a:xfrm>
            <a:off x="6781800" y="460028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82876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E751-05D9-4683-B145-56805D66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Sampling models: Poisson, Binomial, Multinomial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AA01C-9C94-4561-8B73-873354508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Subtle distinctions arise concerning whether the row and/or margins are </a:t>
            </a:r>
            <a:r>
              <a:rPr lang="en-US" sz="2400" dirty="0">
                <a:solidFill>
                  <a:srgbClr val="0070C0"/>
                </a:solidFill>
              </a:rPr>
              <a:t>fixed</a:t>
            </a:r>
            <a:r>
              <a:rPr lang="en-US" sz="2400" dirty="0"/>
              <a:t> by design or </a:t>
            </a:r>
            <a:r>
              <a:rPr lang="en-US" sz="2400" dirty="0">
                <a:solidFill>
                  <a:srgbClr val="0070C0"/>
                </a:solidFill>
              </a:rPr>
              <a:t>random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Poisson</a:t>
            </a:r>
            <a:r>
              <a:rPr lang="en-US" sz="2000" dirty="0"/>
              <a:t>: each </a:t>
            </a:r>
            <a:r>
              <a:rPr lang="en-US" sz="2000" dirty="0" err="1"/>
              <a:t>n</a:t>
            </a:r>
            <a:r>
              <a:rPr lang="en-US" sz="2000" baseline="-25000" dirty="0" err="1"/>
              <a:t>ij</a:t>
            </a:r>
            <a:r>
              <a:rPr lang="en-US" sz="2000" dirty="0"/>
              <a:t> is regarded as an independent Poisson variate; nothing fixed</a:t>
            </a:r>
          </a:p>
          <a:p>
            <a:r>
              <a:rPr lang="en-US" sz="2000" dirty="0">
                <a:solidFill>
                  <a:srgbClr val="0070C0"/>
                </a:solidFill>
              </a:rPr>
              <a:t>Binomial</a:t>
            </a:r>
            <a:r>
              <a:rPr lang="en-US" sz="2000" dirty="0"/>
              <a:t>: each row (or col) is regarded as an independent binomial </a:t>
            </a:r>
            <a:r>
              <a:rPr lang="en-US" sz="2000" dirty="0" err="1"/>
              <a:t>dist</a:t>
            </a:r>
            <a:r>
              <a:rPr lang="en-US" sz="2000" baseline="30000" dirty="0" err="1"/>
              <a:t>n</a:t>
            </a:r>
            <a:r>
              <a:rPr lang="en-US" sz="2000" dirty="0"/>
              <a:t>, with one </a:t>
            </a:r>
            <a:r>
              <a:rPr lang="en-US" sz="2000" dirty="0">
                <a:solidFill>
                  <a:srgbClr val="00B0F0"/>
                </a:solidFill>
              </a:rPr>
              <a:t>fixed</a:t>
            </a:r>
            <a:r>
              <a:rPr lang="en-US" sz="2000" dirty="0"/>
              <a:t> margin (group total), other random (response)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Multinomial</a:t>
            </a:r>
            <a:r>
              <a:rPr lang="en-US" sz="2000" dirty="0"/>
              <a:t>: only the total sample size, n</a:t>
            </a:r>
            <a:r>
              <a:rPr lang="en-US" sz="2000" baseline="-25000" dirty="0"/>
              <a:t>++</a:t>
            </a:r>
            <a:r>
              <a:rPr lang="en-US" sz="2000" dirty="0"/>
              <a:t>, is fixed; frequencies </a:t>
            </a:r>
            <a:r>
              <a:rPr lang="en-US" sz="2000" dirty="0" err="1"/>
              <a:t>n</a:t>
            </a:r>
            <a:r>
              <a:rPr lang="en-US" sz="2000" baseline="-25000" dirty="0" err="1"/>
              <a:t>ij</a:t>
            </a:r>
            <a:r>
              <a:rPr lang="en-US" sz="2000" dirty="0"/>
              <a:t> are classified by A and B</a:t>
            </a:r>
          </a:p>
          <a:p>
            <a:r>
              <a:rPr lang="en-US" sz="2000" dirty="0"/>
              <a:t>Makes a difference in how hypothesis tests are justified &amp; explained</a:t>
            </a:r>
          </a:p>
          <a:p>
            <a:r>
              <a:rPr lang="en-US" sz="2000" dirty="0"/>
              <a:t>Happily, for most inferential methods, </a:t>
            </a:r>
            <a:r>
              <a:rPr lang="en-US" sz="2000" dirty="0">
                <a:sym typeface="Symbol" panose="05050102010706020507" pitchFamily="18" charset="2"/>
              </a:rPr>
              <a:t></a:t>
            </a:r>
            <a:r>
              <a:rPr lang="en-US" sz="2000" dirty="0"/>
              <a:t> same results are obtained under the three sampling models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Q: what is an appropriate sampling model for the UCB admissions data? For hair-eye color? For the mental impairment data?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9CD0D0-0442-4D14-97B2-D233EAE2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F0C-6E2A-45A8-A0F1-88CD4E6A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and log(Odds)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AD32F-A414-4E30-8E3B-D65FD7C6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5A12D-B8A7-450B-B675-3C8DDFA4D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8756"/>
            <a:ext cx="7971428" cy="25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5338F-7A1F-4217-A3EA-BE9E049A230F}"/>
              </a:ext>
            </a:extLst>
          </p:cNvPr>
          <p:cNvSpPr txBox="1"/>
          <p:nvPr/>
        </p:nvSpPr>
        <p:spPr>
          <a:xfrm>
            <a:off x="457200" y="3593692"/>
            <a:ext cx="80010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 &lt;- c( 0.05, .1, .25, .50, .75, .9, .95)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odds &lt;- p / (1-p)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log(odds)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odds.df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(p, odds,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p    odds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0.05  0.0526   -2.94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0.10  0.1111   -2.20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0.25  0.3333   -1.10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4 0.50  1.0000    0.00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5 0.75  3.0000    1.10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6 0.90  9.0000    2.20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7 0.95 19.0000    2.94</a:t>
            </a:r>
          </a:p>
        </p:txBody>
      </p:sp>
    </p:spTree>
    <p:extLst>
      <p:ext uri="{BB962C8B-B14F-4D97-AF65-F5344CB8AC3E}">
        <p14:creationId xmlns:p14="http://schemas.microsoft.com/office/powerpoint/2010/main" val="337402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D776-F5BD-433A-AF44-90E2B035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D3D7F2-9819-44A3-89B8-59AB4A0B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BCE8E-3D3B-40ED-99ED-ABDEF181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38397"/>
            <a:ext cx="4542857" cy="4304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95052C-615B-4E88-BDEB-9979A3E86490}"/>
              </a:ext>
            </a:extLst>
          </p:cNvPr>
          <p:cNvSpPr txBox="1"/>
          <p:nvPr/>
        </p:nvSpPr>
        <p:spPr>
          <a:xfrm>
            <a:off x="5334000" y="2133600"/>
            <a:ext cx="335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Symmetric around </a:t>
            </a:r>
            <a:r>
              <a:rPr lang="el-GR" dirty="0"/>
              <a:t>π</a:t>
            </a:r>
            <a:r>
              <a:rPr lang="en-US" dirty="0"/>
              <a:t> = ½ :</a:t>
            </a:r>
          </a:p>
          <a:p>
            <a:r>
              <a:rPr lang="en-US" dirty="0"/>
              <a:t>         logit(π) = - logit(1- π)</a:t>
            </a:r>
          </a:p>
          <a:p>
            <a:endParaRPr lang="en-US" dirty="0"/>
          </a:p>
          <a:p>
            <a:r>
              <a:rPr lang="en-US" dirty="0"/>
              <a:t>Fairly linear in the middle, </a:t>
            </a:r>
          </a:p>
          <a:p>
            <a:r>
              <a:rPr lang="en-US" dirty="0"/>
              <a:t>          0.2  ≤</a:t>
            </a:r>
            <a:r>
              <a:rPr lang="en-US" dirty="0">
                <a:sym typeface="Symbol MT" panose="05050102010706020507" pitchFamily="18" charset="2"/>
              </a:rPr>
              <a:t>  </a:t>
            </a:r>
            <a:r>
              <a:rPr lang="en-US" dirty="0"/>
              <a:t>π  </a:t>
            </a:r>
            <a:r>
              <a:rPr lang="en-US" dirty="0">
                <a:sym typeface="Symbol MT" panose="05050102010706020507" pitchFamily="18" charset="2"/>
              </a:rPr>
              <a:t>≤  0.8</a:t>
            </a:r>
          </a:p>
          <a:p>
            <a:endParaRPr lang="en-US" dirty="0">
              <a:sym typeface="Symbol MT" panose="05050102010706020507" pitchFamily="18" charset="2"/>
            </a:endParaRPr>
          </a:p>
          <a:p>
            <a:r>
              <a:rPr lang="en-US" dirty="0">
                <a:sym typeface="Symbol MT" panose="05050102010706020507" pitchFamily="18" charset="2"/>
              </a:rPr>
              <a:t>The logit transformation of probability is the basis for </a:t>
            </a:r>
            <a:r>
              <a:rPr lang="en-US" dirty="0">
                <a:solidFill>
                  <a:srgbClr val="0070C0"/>
                </a:solidFill>
                <a:sym typeface="Symbol MT" panose="05050102010706020507" pitchFamily="18" charset="2"/>
              </a:rPr>
              <a:t>logistic</a:t>
            </a:r>
            <a:r>
              <a:rPr lang="en-US" dirty="0">
                <a:sym typeface="Symbol MT" panose="05050102010706020507" pitchFamily="18" charset="2"/>
              </a:rPr>
              <a:t> regression</a:t>
            </a:r>
          </a:p>
          <a:p>
            <a:endParaRPr lang="en-US" dirty="0">
              <a:sym typeface="Symbol MT" panose="05050102010706020507" pitchFamily="18" charset="2"/>
            </a:endParaRPr>
          </a:p>
          <a:p>
            <a:r>
              <a:rPr lang="en-US" dirty="0">
                <a:sym typeface="Symbol MT" panose="05050102010706020507" pitchFamily="18" charset="2"/>
              </a:rPr>
              <a:t>(An alternative, the cumulative normal,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  <a:sym typeface="Symbol MT" panose="05050102010706020507" pitchFamily="18" charset="2"/>
              </a:rPr>
              <a:t>Φ</a:t>
            </a:r>
            <a:r>
              <a:rPr lang="en-US" baseline="30000" dirty="0">
                <a:sym typeface="Symbol MT" panose="05050102010706020507" pitchFamily="18" charset="2"/>
              </a:rPr>
              <a:t>-1</a:t>
            </a:r>
            <a:r>
              <a:rPr lang="en-US" dirty="0">
                <a:sym typeface="Symbol MT" panose="05050102010706020507" pitchFamily="18" charset="2"/>
              </a:rPr>
              <a:t>(</a:t>
            </a:r>
            <a:r>
              <a:rPr lang="el-GR" dirty="0">
                <a:sym typeface="Symbol MT" panose="05050102010706020507" pitchFamily="18" charset="2"/>
              </a:rPr>
              <a:t>π</a:t>
            </a:r>
            <a:r>
              <a:rPr lang="en-US" dirty="0">
                <a:sym typeface="Symbol MT" panose="05050102010706020507" pitchFamily="18" charset="2"/>
              </a:rPr>
              <a:t>), gives rise to </a:t>
            </a:r>
            <a:r>
              <a:rPr lang="en-US" dirty="0" err="1">
                <a:solidFill>
                  <a:srgbClr val="0070C0"/>
                </a:solidFill>
                <a:sym typeface="Symbol MT" panose="05050102010706020507" pitchFamily="18" charset="2"/>
              </a:rPr>
              <a:t>probit</a:t>
            </a:r>
            <a:r>
              <a:rPr lang="en-US" dirty="0">
                <a:sym typeface="Symbol MT" panose="05050102010706020507" pitchFamily="18" charset="2"/>
              </a:rPr>
              <a:t> regression)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DA665-10B3-42E1-AE82-B41AC06001D2}"/>
              </a:ext>
            </a:extLst>
          </p:cNvPr>
          <p:cNvSpPr txBox="1"/>
          <p:nvPr/>
        </p:nvSpPr>
        <p:spPr>
          <a:xfrm>
            <a:off x="457200" y="1219200"/>
            <a:ext cx="82296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p, type='b',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="log odds",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="Probability", …)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subset=(p&gt;=.2 &amp; p&lt;=.8)), col="blue")</a:t>
            </a:r>
          </a:p>
        </p:txBody>
      </p:sp>
    </p:spTree>
    <p:extLst>
      <p:ext uri="{BB962C8B-B14F-4D97-AF65-F5344CB8AC3E}">
        <p14:creationId xmlns:p14="http://schemas.microsoft.com/office/powerpoint/2010/main" val="2403736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4C83-1340-46DB-9BDA-C9B77B16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8151-A019-4005-8566-460220BD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ECCEE-8EF3-4FD7-80BB-0CE53112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2580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8849E-2BD2-48A5-9076-AFFE9EE25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4" y="4191000"/>
            <a:ext cx="8190476" cy="1733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40162B-B6F5-6857-32C3-BB09C6BB486F}"/>
              </a:ext>
            </a:extLst>
          </p:cNvPr>
          <p:cNvSpPr txBox="1"/>
          <p:nvPr/>
        </p:nvSpPr>
        <p:spPr>
          <a:xfrm>
            <a:off x="7772400" y="1752600"/>
            <a:ext cx="121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Cross-product ratio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5454FF-402A-C458-B3C3-18173D027022}"/>
              </a:ext>
            </a:extLst>
          </p:cNvPr>
          <p:cNvCxnSpPr/>
          <p:nvPr/>
        </p:nvCxnSpPr>
        <p:spPr>
          <a:xfrm flipH="1">
            <a:off x="7620000" y="2133600"/>
            <a:ext cx="38100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01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57E3-C1B9-437B-9BAF-F1A148D1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Odds ratio: Inference &amp; hypothesis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903D39-FF62-4017-BE2D-11B13F00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F90E4-F059-43C2-8ED2-1EAA4F9B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52381" cy="1352381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E5E7275-9E64-4725-ABBF-472221B6A4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89080"/>
              </p:ext>
            </p:extLst>
          </p:nvPr>
        </p:nvGraphicFramePr>
        <p:xfrm>
          <a:off x="5943600" y="2057400"/>
          <a:ext cx="2228118" cy="514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20480" imgH="304560" progId="Equation.DSMT4">
                  <p:embed/>
                </p:oleObj>
              </mc:Choice>
              <mc:Fallback>
                <p:oleObj name="Equation" r:id="rId3" imgW="1320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3600" y="2057400"/>
                        <a:ext cx="2228118" cy="514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98E1C6-8A5F-48EE-86A6-D51F2EF0696D}"/>
              </a:ext>
            </a:extLst>
          </p:cNvPr>
          <p:cNvSpPr txBox="1"/>
          <p:nvPr/>
        </p:nvSpPr>
        <p:spPr>
          <a:xfrm>
            <a:off x="459658" y="2987078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has option, log=,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by default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summary() </a:t>
            </a:r>
            <a:r>
              <a:rPr lang="en-US" dirty="0"/>
              <a:t>method calculates z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978BC-A3FA-41F8-8285-134B22BF1FDB}"/>
              </a:ext>
            </a:extLst>
          </p:cNvPr>
          <p:cNvSpPr txBox="1"/>
          <p:nvPr/>
        </p:nvSpPr>
        <p:spPr>
          <a:xfrm>
            <a:off x="534419" y="3801805"/>
            <a:ext cx="7923781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 test of coefficients: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Estimate Std. Error z value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0.6104     0.0639    9.55   &lt;2e-16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7E4051-0321-9C9F-6FDB-8393D4D12C1A}"/>
              </a:ext>
            </a:extLst>
          </p:cNvPr>
          <p:cNvSpPr/>
          <p:nvPr/>
        </p:nvSpPr>
        <p:spPr>
          <a:xfrm>
            <a:off x="5867400" y="1981200"/>
            <a:ext cx="2440858" cy="722531"/>
          </a:xfrm>
          <a:custGeom>
            <a:avLst/>
            <a:gdLst>
              <a:gd name="connsiteX0" fmla="*/ 0 w 2440858"/>
              <a:gd name="connsiteY0" fmla="*/ 0 h 722531"/>
              <a:gd name="connsiteX1" fmla="*/ 463763 w 2440858"/>
              <a:gd name="connsiteY1" fmla="*/ 0 h 722531"/>
              <a:gd name="connsiteX2" fmla="*/ 878709 w 2440858"/>
              <a:gd name="connsiteY2" fmla="*/ 0 h 722531"/>
              <a:gd name="connsiteX3" fmla="*/ 1415698 w 2440858"/>
              <a:gd name="connsiteY3" fmla="*/ 0 h 722531"/>
              <a:gd name="connsiteX4" fmla="*/ 1879461 w 2440858"/>
              <a:gd name="connsiteY4" fmla="*/ 0 h 722531"/>
              <a:gd name="connsiteX5" fmla="*/ 2440858 w 2440858"/>
              <a:gd name="connsiteY5" fmla="*/ 0 h 722531"/>
              <a:gd name="connsiteX6" fmla="*/ 2440858 w 2440858"/>
              <a:gd name="connsiteY6" fmla="*/ 375716 h 722531"/>
              <a:gd name="connsiteX7" fmla="*/ 2440858 w 2440858"/>
              <a:gd name="connsiteY7" fmla="*/ 722531 h 722531"/>
              <a:gd name="connsiteX8" fmla="*/ 1952686 w 2440858"/>
              <a:gd name="connsiteY8" fmla="*/ 722531 h 722531"/>
              <a:gd name="connsiteX9" fmla="*/ 1537741 w 2440858"/>
              <a:gd name="connsiteY9" fmla="*/ 722531 h 722531"/>
              <a:gd name="connsiteX10" fmla="*/ 1049569 w 2440858"/>
              <a:gd name="connsiteY10" fmla="*/ 722531 h 722531"/>
              <a:gd name="connsiteX11" fmla="*/ 561397 w 2440858"/>
              <a:gd name="connsiteY11" fmla="*/ 722531 h 722531"/>
              <a:gd name="connsiteX12" fmla="*/ 0 w 2440858"/>
              <a:gd name="connsiteY12" fmla="*/ 722531 h 722531"/>
              <a:gd name="connsiteX13" fmla="*/ 0 w 2440858"/>
              <a:gd name="connsiteY13" fmla="*/ 346815 h 722531"/>
              <a:gd name="connsiteX14" fmla="*/ 0 w 2440858"/>
              <a:gd name="connsiteY14" fmla="*/ 0 h 722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40858" h="722531" extrusionOk="0">
                <a:moveTo>
                  <a:pt x="0" y="0"/>
                </a:moveTo>
                <a:cubicBezTo>
                  <a:pt x="124454" y="-15368"/>
                  <a:pt x="358027" y="50752"/>
                  <a:pt x="463763" y="0"/>
                </a:cubicBezTo>
                <a:cubicBezTo>
                  <a:pt x="569499" y="-50752"/>
                  <a:pt x="781601" y="15635"/>
                  <a:pt x="878709" y="0"/>
                </a:cubicBezTo>
                <a:cubicBezTo>
                  <a:pt x="975817" y="-15635"/>
                  <a:pt x="1273356" y="8565"/>
                  <a:pt x="1415698" y="0"/>
                </a:cubicBezTo>
                <a:cubicBezTo>
                  <a:pt x="1558040" y="-8565"/>
                  <a:pt x="1649142" y="4713"/>
                  <a:pt x="1879461" y="0"/>
                </a:cubicBezTo>
                <a:cubicBezTo>
                  <a:pt x="2109780" y="-4713"/>
                  <a:pt x="2238193" y="41403"/>
                  <a:pt x="2440858" y="0"/>
                </a:cubicBezTo>
                <a:cubicBezTo>
                  <a:pt x="2449710" y="114038"/>
                  <a:pt x="2432091" y="191424"/>
                  <a:pt x="2440858" y="375716"/>
                </a:cubicBezTo>
                <a:cubicBezTo>
                  <a:pt x="2449625" y="560008"/>
                  <a:pt x="2403940" y="624103"/>
                  <a:pt x="2440858" y="722531"/>
                </a:cubicBezTo>
                <a:cubicBezTo>
                  <a:pt x="2313384" y="780999"/>
                  <a:pt x="2088624" y="681334"/>
                  <a:pt x="1952686" y="722531"/>
                </a:cubicBezTo>
                <a:cubicBezTo>
                  <a:pt x="1816748" y="763728"/>
                  <a:pt x="1744548" y="683498"/>
                  <a:pt x="1537741" y="722531"/>
                </a:cubicBezTo>
                <a:cubicBezTo>
                  <a:pt x="1330934" y="761564"/>
                  <a:pt x="1165222" y="688561"/>
                  <a:pt x="1049569" y="722531"/>
                </a:cubicBezTo>
                <a:cubicBezTo>
                  <a:pt x="933916" y="756501"/>
                  <a:pt x="674134" y="692948"/>
                  <a:pt x="561397" y="722531"/>
                </a:cubicBezTo>
                <a:cubicBezTo>
                  <a:pt x="448660" y="752114"/>
                  <a:pt x="268712" y="670315"/>
                  <a:pt x="0" y="722531"/>
                </a:cubicBezTo>
                <a:cubicBezTo>
                  <a:pt x="-44310" y="634548"/>
                  <a:pt x="20334" y="439729"/>
                  <a:pt x="0" y="346815"/>
                </a:cubicBezTo>
                <a:cubicBezTo>
                  <a:pt x="-20334" y="253901"/>
                  <a:pt x="4267" y="73061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362A9F-7AC9-2B73-97B5-27583BBB8A5F}"/>
              </a:ext>
            </a:extLst>
          </p:cNvPr>
          <p:cNvCxnSpPr>
            <a:cxnSpLocks/>
          </p:cNvCxnSpPr>
          <p:nvPr/>
        </p:nvCxnSpPr>
        <p:spPr>
          <a:xfrm flipH="1">
            <a:off x="5715000" y="2647781"/>
            <a:ext cx="1219200" cy="2000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309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36C0-7A52-4654-B1B6-F863D05D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ratio: Confidence intervals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7F85A-90CD-4C18-B681-8848977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2C6F-AB4A-4B99-807C-C28922EDC820}"/>
              </a:ext>
            </a:extLst>
          </p:cNvPr>
          <p:cNvSpPr txBox="1"/>
          <p:nvPr/>
        </p:nvSpPr>
        <p:spPr>
          <a:xfrm>
            <a:off x="533400" y="2057400"/>
            <a:ext cx="81534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 = FALSE))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2.5 % 97.5 %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1.624  2.087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(UCB))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2.5 % 97.5 %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0.4851 0.7356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D05D5-94C7-48D5-A81D-64301AB49A60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should be reported with confidence intervals, either for the odds ratio, </a:t>
            </a:r>
            <a:r>
              <a:rPr lang="el-GR" dirty="0"/>
              <a:t>θ</a:t>
            </a:r>
            <a:r>
              <a:rPr lang="en-US" dirty="0"/>
              <a:t>, or for </a:t>
            </a:r>
            <a:r>
              <a:rPr lang="en-US" dirty="0">
                <a:sym typeface="Symbol" panose="05050102010706020507" pitchFamily="18" charset="2"/>
              </a:rPr>
              <a:t> = </a:t>
            </a:r>
            <a:r>
              <a:rPr lang="en-US" dirty="0"/>
              <a:t>log(</a:t>
            </a:r>
            <a:r>
              <a:rPr lang="el-GR" dirty="0"/>
              <a:t>θ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65C3B-82B1-457B-B722-04DF613965A0}"/>
              </a:ext>
            </a:extLst>
          </p:cNvPr>
          <p:cNvSpPr txBox="1"/>
          <p:nvPr/>
        </p:nvSpPr>
        <p:spPr>
          <a:xfrm>
            <a:off x="533400" y="4370441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Berkeley admissions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Pearson χ</a:t>
            </a:r>
            <a:r>
              <a:rPr lang="en-US" baseline="30000" dirty="0"/>
              <a:t>2</a:t>
            </a:r>
            <a:r>
              <a:rPr lang="en-US" dirty="0"/>
              <a:t> test of association between Gender and Admission was highly significant, χ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baseline="-25000" dirty="0"/>
              <a:t>  </a:t>
            </a:r>
            <a:r>
              <a:rPr lang="en-US" dirty="0"/>
              <a:t>= 91.6, p &lt; 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corresponded to an odds ratio of admission for Males vs. Females of </a:t>
            </a:r>
            <a:r>
              <a:rPr lang="el-GR" dirty="0"/>
              <a:t>θ</a:t>
            </a:r>
            <a:r>
              <a:rPr lang="en-US" dirty="0"/>
              <a:t> = 1.84 (CI: 1.62, 2.09), meaning that overall, males were 84% more likely to be admitted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scale of log odds, </a:t>
            </a:r>
            <a:r>
              <a:rPr lang="el-GR" dirty="0"/>
              <a:t>ψ</a:t>
            </a:r>
            <a:r>
              <a:rPr lang="en-US" dirty="0"/>
              <a:t> = log(</a:t>
            </a:r>
            <a:r>
              <a:rPr lang="el-GR" dirty="0"/>
              <a:t>θ</a:t>
            </a:r>
            <a:r>
              <a:rPr lang="en-US" dirty="0"/>
              <a:t>), the estimate was </a:t>
            </a:r>
            <a:r>
              <a:rPr lang="el-GR" dirty="0"/>
              <a:t>ψ</a:t>
            </a:r>
            <a:r>
              <a:rPr lang="en-US" dirty="0"/>
              <a:t> = 0.610 (CI: 0.485, 0.736), meaning a significant positive association between Gender(Male) and admission.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B5F01-195C-40F2-B289-126309B9A492}"/>
              </a:ext>
            </a:extLst>
          </p:cNvPr>
          <p:cNvSpPr txBox="1"/>
          <p:nvPr/>
        </p:nvSpPr>
        <p:spPr>
          <a:xfrm>
            <a:off x="457200" y="3895129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Summary in words:</a:t>
            </a:r>
          </a:p>
        </p:txBody>
      </p:sp>
    </p:spTree>
    <p:extLst>
      <p:ext uri="{BB962C8B-B14F-4D97-AF65-F5344CB8AC3E}">
        <p14:creationId xmlns:p14="http://schemas.microsoft.com/office/powerpoint/2010/main" val="1364245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A44E-66EB-450D-BF31-46E3FC2C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948E1-0847-4E34-81BA-0620F370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18BE1-5D9C-4936-AE84-96134D2338C2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and LR G</a:t>
            </a:r>
            <a:r>
              <a:rPr lang="en-US" baseline="30000" dirty="0"/>
              <a:t>2</a:t>
            </a:r>
            <a:r>
              <a:rPr lang="en-US" dirty="0"/>
              <a:t> tests are valid when most expected frequencies </a:t>
            </a:r>
            <a:r>
              <a:rPr lang="en-US" dirty="0">
                <a:sym typeface="Symbol MT" panose="05050102010706020507" pitchFamily="18" charset="2"/>
              </a:rPr>
              <a:t>&gt; 5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 MT" panose="05050102010706020507" pitchFamily="18" charset="2"/>
              </a:rPr>
              <a:t>Otherwise, use Fisher’s exact test or simulated </a:t>
            </a:r>
            <a:r>
              <a:rPr lang="en-US" i="1" dirty="0">
                <a:sym typeface="Symbol MT" panose="05050102010706020507" pitchFamily="18" charset="2"/>
              </a:rPr>
              <a:t>p-</a:t>
            </a:r>
            <a:r>
              <a:rPr lang="en-US" dirty="0">
                <a:sym typeface="Symbol MT" panose="05050102010706020507" pitchFamily="18" charset="2"/>
              </a:rPr>
              <a:t>values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BA096-81D5-4434-8D47-CF6FE144DFD3}"/>
              </a:ext>
            </a:extLst>
          </p:cNvPr>
          <p:cNvSpPr txBox="1"/>
          <p:nvPr/>
        </p:nvSpPr>
        <p:spPr>
          <a:xfrm>
            <a:off x="457200" y="2286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Cholesterol diet and heart disease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0C21C-5289-4637-A974-CD95F9A1475E}"/>
              </a:ext>
            </a:extLst>
          </p:cNvPr>
          <p:cNvSpPr txBox="1"/>
          <p:nvPr/>
        </p:nvSpPr>
        <p:spPr>
          <a:xfrm>
            <a:off x="533400" y="2999601"/>
            <a:ext cx="8153400" cy="286232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fat &lt;- matrix(c(6, 2,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4, 11),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(fat) &lt;- list(cholesterol=c("low", "high"),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disease=c("no", "yes"))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fat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disease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cholesterol no yes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low   6  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high  2  11</a:t>
            </a:r>
          </a:p>
        </p:txBody>
      </p:sp>
    </p:spTree>
    <p:extLst>
      <p:ext uri="{BB962C8B-B14F-4D97-AF65-F5344CB8AC3E}">
        <p14:creationId xmlns:p14="http://schemas.microsoft.com/office/powerpoint/2010/main" val="23992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B935-2DA2-4E5A-ADAA-4522FF51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BEDA59-A8DC-4F19-A145-9AD5B0EE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34EAF-72E8-4456-A379-E5CEF3B42A5D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standard 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test is not significant</a:t>
            </a:r>
          </a:p>
          <a:p>
            <a:r>
              <a:rPr lang="en-US" dirty="0"/>
              <a:t>For 2 x 2 tables with small </a:t>
            </a:r>
            <a:r>
              <a:rPr lang="en-US" i="1" dirty="0"/>
              <a:t>n</a:t>
            </a:r>
            <a:r>
              <a:rPr lang="en-US" dirty="0"/>
              <a:t>, a correction  |O – E | - ½ is standardly applied (Yates)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EF0FF-DB6C-4FCB-886C-3E7033AFD873}"/>
              </a:ext>
            </a:extLst>
          </p:cNvPr>
          <p:cNvSpPr txBox="1"/>
          <p:nvPr/>
        </p:nvSpPr>
        <p:spPr>
          <a:xfrm>
            <a:off x="457200" y="2133600"/>
            <a:ext cx="822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(fat)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 with Yates' continuity correction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fat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3.19, df = 1, p-value = 0.074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306E1-A058-458C-B2E9-C9710F95FF83}"/>
              </a:ext>
            </a:extLst>
          </p:cNvPr>
          <p:cNvSpPr txBox="1"/>
          <p:nvPr/>
        </p:nvSpPr>
        <p:spPr>
          <a:xfrm>
            <a:off x="457200" y="4191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Yet, we get a warning. Maybe Friendly’s </a:t>
            </a:r>
            <a:r>
              <a:rPr lang="en-US" dirty="0">
                <a:sym typeface="Wingdings" panose="05000000000000000000" pitchFamily="2" charset="2"/>
              </a:rPr>
              <a:t> ?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1A63C-B859-46D3-8E98-4808099C97BB}"/>
              </a:ext>
            </a:extLst>
          </p:cNvPr>
          <p:cNvSpPr txBox="1"/>
          <p:nvPr/>
        </p:nvSpPr>
        <p:spPr>
          <a:xfrm>
            <a:off x="457200" y="4800600"/>
            <a:ext cx="78486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Warning message:</a:t>
            </a:r>
          </a:p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 err="1">
                <a:solidFill>
                  <a:srgbClr val="FF0000"/>
                </a:solidFill>
              </a:rPr>
              <a:t>chisq.test</a:t>
            </a:r>
            <a:r>
              <a:rPr lang="en-US" dirty="0">
                <a:solidFill>
                  <a:srgbClr val="FF0000"/>
                </a:solidFill>
              </a:rPr>
              <a:t>(fat) : Chi-squared approximation may be incorrect</a:t>
            </a:r>
          </a:p>
        </p:txBody>
      </p:sp>
    </p:spTree>
    <p:extLst>
      <p:ext uri="{BB962C8B-B14F-4D97-AF65-F5344CB8AC3E}">
        <p14:creationId xmlns:p14="http://schemas.microsoft.com/office/powerpoint/2010/main" val="222350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7E47-029C-B346-9841-97DEB73E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4CF1D-B779-23C9-A7B8-5581A0E8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 methods discussed this week are generally simple </a:t>
            </a:r>
            <a:r>
              <a:rPr lang="en-CA" dirty="0">
                <a:solidFill>
                  <a:srgbClr val="0070C0"/>
                </a:solidFill>
              </a:rPr>
              <a:t>non-parametric</a:t>
            </a:r>
            <a:r>
              <a:rPr lang="en-CA" dirty="0"/>
              <a:t> or </a:t>
            </a:r>
            <a:r>
              <a:rPr lang="en-CA" dirty="0">
                <a:solidFill>
                  <a:srgbClr val="0070C0"/>
                </a:solidFill>
              </a:rPr>
              <a:t>randomization</a:t>
            </a:r>
            <a:r>
              <a:rPr lang="en-CA" dirty="0"/>
              <a:t> methods</a:t>
            </a:r>
          </a:p>
          <a:p>
            <a:r>
              <a:rPr lang="en-CA" dirty="0"/>
              <a:t>There is no underlying formal </a:t>
            </a:r>
            <a:r>
              <a:rPr lang="en-CA" dirty="0">
                <a:solidFill>
                  <a:srgbClr val="0070C0"/>
                </a:solidFill>
              </a:rPr>
              <a:t>model</a:t>
            </a:r>
            <a:r>
              <a:rPr lang="en-CA" dirty="0"/>
              <a:t> with parameters</a:t>
            </a:r>
          </a:p>
          <a:p>
            <a:r>
              <a:rPr lang="en-CA" dirty="0"/>
              <a:t>Hypothesis tests based on some test statistic:</a:t>
            </a:r>
          </a:p>
          <a:p>
            <a:pPr lvl="1"/>
            <a:r>
              <a:rPr lang="en-CA" dirty="0"/>
              <a:t>Pearson X</a:t>
            </a:r>
            <a:r>
              <a:rPr lang="en-CA" baseline="30000" dirty="0"/>
              <a:t>2</a:t>
            </a:r>
          </a:p>
          <a:p>
            <a:pPr lvl="1"/>
            <a:r>
              <a:rPr lang="en-CA" dirty="0"/>
              <a:t>Odds ratio, </a:t>
            </a:r>
            <a:r>
              <a:rPr lang="el-GR" dirty="0"/>
              <a:t>θ</a:t>
            </a:r>
            <a:endParaRPr lang="en-CA" dirty="0"/>
          </a:p>
          <a:p>
            <a:pPr lvl="1"/>
            <a:r>
              <a:rPr lang="en-CA" dirty="0"/>
              <a:t>Cohen’s κ</a:t>
            </a:r>
          </a:p>
          <a:p>
            <a:pPr lvl="1"/>
            <a:r>
              <a:rPr lang="en-CA" dirty="0"/>
              <a:t>Friendly’s </a:t>
            </a:r>
            <a:r>
              <a:rPr lang="en-CA" dirty="0">
                <a:sym typeface="Wingdings" panose="05000000000000000000" pitchFamily="2" charset="2"/>
              </a:rPr>
              <a:t> or 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Arjun’s ψ</a:t>
            </a:r>
            <a:endParaRPr lang="en-CA" dirty="0"/>
          </a:p>
          <a:p>
            <a:r>
              <a:rPr lang="en-CA" i="1" dirty="0"/>
              <a:t>p</a:t>
            </a:r>
            <a:r>
              <a:rPr lang="en-CA" dirty="0"/>
              <a:t>-values, confidence intervals based on: </a:t>
            </a:r>
          </a:p>
          <a:p>
            <a:pPr lvl="1"/>
            <a:r>
              <a:rPr lang="en-CA" dirty="0"/>
              <a:t>Large sample theory:  X</a:t>
            </a:r>
            <a:r>
              <a:rPr lang="en-CA" baseline="30000" dirty="0"/>
              <a:t>2</a:t>
            </a:r>
            <a:r>
              <a:rPr lang="en-CA" dirty="0"/>
              <a:t> ~ </a:t>
            </a:r>
            <a:r>
              <a:rPr lang="el-GR" dirty="0"/>
              <a:t>χ</a:t>
            </a:r>
            <a:r>
              <a:rPr lang="en-CA" baseline="30000" dirty="0"/>
              <a:t>2</a:t>
            </a:r>
            <a:r>
              <a:rPr lang="en-CA" dirty="0"/>
              <a:t> as N </a:t>
            </a:r>
            <a:r>
              <a:rPr lang="en-CA" dirty="0">
                <a:sym typeface="Symbol" panose="05050102010706020507" pitchFamily="18" charset="2"/>
              </a:rPr>
              <a:t> ∞ (smaller suffices)</a:t>
            </a:r>
            <a:endParaRPr lang="en-CA" dirty="0"/>
          </a:p>
          <a:p>
            <a:pPr lvl="1"/>
            <a:r>
              <a:rPr lang="en-CA" dirty="0"/>
              <a:t>Permutation or simulation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B9F6DF-B94C-7657-8FC5-93E297B2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F00E5-8A40-0D72-BA2D-9CDF422F948B}"/>
              </a:ext>
            </a:extLst>
          </p:cNvPr>
          <p:cNvSpPr txBox="1"/>
          <p:nvPr/>
        </p:nvSpPr>
        <p:spPr>
          <a:xfrm>
            <a:off x="4266235" y="4050268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Plenty of room for new stats!</a:t>
            </a:r>
          </a:p>
        </p:txBody>
      </p:sp>
    </p:spTree>
    <p:extLst>
      <p:ext uri="{BB962C8B-B14F-4D97-AF65-F5344CB8AC3E}">
        <p14:creationId xmlns:p14="http://schemas.microsoft.com/office/powerpoint/2010/main" val="325624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9536-0B61-49CF-863A-E2BBB34A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size: Simulation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BA0960-6A34-4564-B932-781A9A15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86090-4D10-4602-8AE2-CC4CD6B0378E}"/>
              </a:ext>
            </a:extLst>
          </p:cNvPr>
          <p:cNvSpPr txBox="1"/>
          <p:nvPr/>
        </p:nvSpPr>
        <p:spPr>
          <a:xfrm>
            <a:off x="457200" y="182880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(fat,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simulate=TRUE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 with simulated p-value (based on 2000 replicates)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fat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4.96, df = NA, p-value = 0.04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5959F-2F67-4E2B-9212-E140EB29EA45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Monte-Carlo method uses simulation to calculate a </a:t>
            </a:r>
            <a:r>
              <a:rPr lang="en-US" i="1" dirty="0"/>
              <a:t>p</a:t>
            </a:r>
            <a:r>
              <a:rPr lang="en-US" dirty="0"/>
              <a:t>-value, Friendly’s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9F57F-2FAE-41ED-A4C3-92CA8CCCA415}"/>
              </a:ext>
            </a:extLst>
          </p:cNvPr>
          <p:cNvSpPr txBox="1"/>
          <p:nvPr/>
        </p:nvSpPr>
        <p:spPr>
          <a:xfrm>
            <a:off x="533400" y="4114800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method repeatedly samples cell frequencies from tables with the </a:t>
            </a:r>
            <a:r>
              <a:rPr lang="en-US" dirty="0">
                <a:solidFill>
                  <a:srgbClr val="0070C0"/>
                </a:solidFill>
              </a:rPr>
              <a:t>same</a:t>
            </a:r>
          </a:p>
          <a:p>
            <a:r>
              <a:rPr lang="en-US" dirty="0">
                <a:solidFill>
                  <a:srgbClr val="0070C0"/>
                </a:solidFill>
              </a:rPr>
              <a:t>margins</a:t>
            </a:r>
            <a:r>
              <a:rPr lang="en-US" dirty="0"/>
              <a:t>, and calculates a χ</a:t>
            </a:r>
            <a:r>
              <a:rPr lang="en-US" baseline="30000" dirty="0"/>
              <a:t>2</a:t>
            </a:r>
            <a:r>
              <a:rPr lang="en-US" dirty="0"/>
              <a:t> for each.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/>
              <a:t>p</a:t>
            </a:r>
            <a:r>
              <a:rPr lang="en-US" dirty="0"/>
              <a:t>-value compares the observed X</a:t>
            </a:r>
            <a:r>
              <a:rPr lang="en-US" baseline="30000" dirty="0"/>
              <a:t>2</a:t>
            </a:r>
            <a:r>
              <a:rPr lang="en-US" dirty="0"/>
              <a:t> to its’ distribution in the simulations.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χ</a:t>
            </a:r>
            <a:r>
              <a:rPr lang="en-US" baseline="30000" dirty="0"/>
              <a:t>2</a:t>
            </a:r>
            <a:r>
              <a:rPr lang="en-US" dirty="0"/>
              <a:t> test is now significant; well, barely, but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The main point is that the test no longer depends on large sample theory  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Simulation is a </a:t>
            </a:r>
            <a:r>
              <a:rPr lang="en-US" dirty="0">
                <a:solidFill>
                  <a:srgbClr val="0070C0"/>
                </a:solidFill>
              </a:rPr>
              <a:t>general principle </a:t>
            </a:r>
            <a:r>
              <a:rPr lang="en-US" dirty="0"/>
              <a:t>for testing hypotheses </a:t>
            </a:r>
            <a:r>
              <a:rPr lang="en-US" dirty="0">
                <a:sym typeface="Wingdings" panose="05000000000000000000" pitchFamily="2" charset="2"/>
              </a:rPr>
              <a:t>  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49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81A1-3391-4442-84FA-8AC45EEB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 sample size: Fisher exact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61820-0CF1-4B3C-BFE7-865A78BB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B736A-2089-4C5D-BC31-B45CEB4E468E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Fisher’s exact test: calculates probability for all 2 × 2 tables with odds ratio as or more</a:t>
            </a:r>
          </a:p>
          <a:p>
            <a:r>
              <a:rPr lang="en-US" dirty="0"/>
              <a:t>extreme than that in the data, keeping the margins fixed.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260B4-3B8C-483A-8089-FD229D01C2DD}"/>
              </a:ext>
            </a:extLst>
          </p:cNvPr>
          <p:cNvSpPr txBox="1"/>
          <p:nvPr/>
        </p:nvSpPr>
        <p:spPr>
          <a:xfrm>
            <a:off x="457200" y="2209800"/>
            <a:ext cx="82296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fisher.test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(fat)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Fisher's Exact Test for Count Data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fat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p-value = 0.039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odds ratio is not equal to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0.86774 105.56694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odds ratio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7.4019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75CDD-55B2-487D-9DDD-1441FC90688C}"/>
              </a:ext>
            </a:extLst>
          </p:cNvPr>
          <p:cNvSpPr txBox="1"/>
          <p:nvPr/>
        </p:nvSpPr>
        <p:spPr>
          <a:xfrm>
            <a:off x="457200" y="507344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p-value is similar to that obtained using simulation.</a:t>
            </a:r>
          </a:p>
          <a:p>
            <a:endParaRPr lang="en-US" dirty="0"/>
          </a:p>
          <a:p>
            <a:r>
              <a:rPr lang="en-US" dirty="0"/>
              <a:t>Fisher’s test is available for larger r × c tables, but the method gets computationally intensive as r * c increases</a:t>
            </a:r>
          </a:p>
        </p:txBody>
      </p:sp>
    </p:spTree>
    <p:extLst>
      <p:ext uri="{BB962C8B-B14F-4D97-AF65-F5344CB8AC3E}">
        <p14:creationId xmlns:p14="http://schemas.microsoft.com/office/powerpoint/2010/main" val="1654451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AC9F-2A6B-4B4E-9006-D427BEAD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1C3092-50F5-4D1B-A99D-E642C105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FC185-64AF-423D-9A86-18BD1662D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59" y="1322981"/>
            <a:ext cx="2377440" cy="2383238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9A85A7E-D0D6-429F-AF14-92A2A0320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143000"/>
            <a:ext cx="2785245" cy="27432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07CC4F1-1E71-4F6A-BEDF-13FA97813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932" y="1146313"/>
            <a:ext cx="2743200" cy="2743200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5E3638BC-1ED1-42B6-9FB2-E0E40EFF7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53" y="4038600"/>
            <a:ext cx="3200400" cy="2289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5FA47C-6760-4F34-BEBD-441890D49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3817" y="40386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F150-761E-4E02-9B7D-C49DC13B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Visualizing: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3D75B-AD90-4752-BF16-F1D3C0EE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B6A22-D769-44C5-B723-1E4920D2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085714" cy="4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10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F150-761E-4E02-9B7D-C49DC13B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Visualizing: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3D75B-AD90-4752-BF16-F1D3C0EE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5ECE9-BBD3-47FF-8AED-F3EA38823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059825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09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6362-8191-41A6-970A-C0852E0A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Cholesterol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24C9F0-8524-4E00-AE0A-59C4F958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445BB-673A-42B2-99AB-89218C3F2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7952381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01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E5CF-5916-4AC0-8C0C-DB3C568F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Stratified tables: 2 × 2 × 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97263-373C-4F29-885C-5AE67877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D1F4F-D059-4993-957D-EFB45E2B9DCB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UC Berkeley data was obtained from 6 graduate departments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AAD9E-4435-4DDE-AEFD-F54C3A9E4861}"/>
              </a:ext>
            </a:extLst>
          </p:cNvPr>
          <p:cNvSpPr txBox="1"/>
          <p:nvPr/>
        </p:nvSpPr>
        <p:spPr>
          <a:xfrm>
            <a:off x="457200" y="1863882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addmargins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3))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Dept    A    B    C    D    E    F  Sum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Admit    Gender             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Admitted Male         512  353  120  138   53   22 1198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Female        89   17  202  131   94   24  557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Rejected Male         313  207  205  279  138  351 1493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Female        19    8  391  244  299  317 1278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C1784-4645-41FF-92FC-E8661C1C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9" y="4108423"/>
            <a:ext cx="8171428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65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6F88-AD7E-4E33-B237-2E585FC1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Odds ratios by department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2C521-DB67-4415-B13A-E94879D2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33B2F-5996-411D-8E46-ABC2F11D66D8}"/>
              </a:ext>
            </a:extLst>
          </p:cNvPr>
          <p:cNvSpPr txBox="1"/>
          <p:nvPr/>
        </p:nvSpPr>
        <p:spPr>
          <a:xfrm>
            <a:off x="457200" y="1371600"/>
            <a:ext cx="8229600" cy="28931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 test of coefficients: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Estimate Std. Error z value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  -1.052      0.263   -4.00  6.2e-05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   -0.220      0.438   -0.50     0.62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    0.125      0.144    0.87     0.39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   -0.082      0.150   -0.55     0.59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    0.200      0.200    1.00     0.32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   -0.189      0.305   -0.62     0.54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B8EFF-A32F-4413-875C-426951E70D51}"/>
              </a:ext>
            </a:extLst>
          </p:cNvPr>
          <p:cNvSpPr txBox="1"/>
          <p:nvPr/>
        </p:nvSpPr>
        <p:spPr>
          <a:xfrm>
            <a:off x="457200" y="4572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Odds ratio only significant, log(</a:t>
            </a:r>
            <a:r>
              <a:rPr lang="el-GR" dirty="0"/>
              <a:t>θ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 0, for department A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" panose="05050102010706020507" pitchFamily="18" charset="2"/>
              </a:rPr>
              <a:t>For dept. A, men are only exp(-1.05) = .35 times as likely to be admitted as women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>
                <a:sym typeface="Symbol" panose="05050102010706020507" pitchFamily="18" charset="2"/>
              </a:rPr>
              <a:t>The overall analysis (ignoring department) is misleading: falsely assumes no association of {admission, department} and {gender, department}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6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2AC1-1749-4E6C-BF2A-E3B20383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Stratified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DBB961-4FEA-47B2-8813-AE33F0F2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046C063-8E5F-4F90-B02D-1D6B71D86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58" y="2100007"/>
            <a:ext cx="6290790" cy="4754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641900-A0EA-410B-94C9-0FBD2F0D9E1F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Fourfold plots by department (intense shading where significant)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8C48C-5552-4637-8B23-A0AEF2752779}"/>
              </a:ext>
            </a:extLst>
          </p:cNvPr>
          <p:cNvSpPr txBox="1"/>
          <p:nvPr/>
        </p:nvSpPr>
        <p:spPr>
          <a:xfrm>
            <a:off x="533400" y="1600820"/>
            <a:ext cx="8153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fourfold(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3554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996-725F-4CB6-8A5D-D706FE98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 odds ratio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E4BC9-E5D2-434A-8B84-63320717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09A54-6AAC-462F-A8C3-8B543F9E3D19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the log odds ratios with confidence limits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F2896-B765-4969-8E72-B6C5CE2F18B0}"/>
              </a:ext>
            </a:extLst>
          </p:cNvPr>
          <p:cNvSpPr txBox="1"/>
          <p:nvPr/>
        </p:nvSpPr>
        <p:spPr>
          <a:xfrm>
            <a:off x="457200" y="1752600"/>
            <a:ext cx="82296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="Department")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3901028-E465-4C83-8226-678BA3F7A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23" y="2359848"/>
            <a:ext cx="4288242" cy="422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47B2-6851-49B5-8A9A-20B8AFAC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× 2 Example: Berkeley admissions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C7DFE-790B-4587-BB4F-6464462E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743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Males were nearly twice as likely to be admitted</a:t>
            </a:r>
          </a:p>
          <a:p>
            <a:r>
              <a:rPr lang="en-US" sz="2000" dirty="0"/>
              <a:t>Is there an association between gender &amp; admission?</a:t>
            </a:r>
          </a:p>
          <a:p>
            <a:r>
              <a:rPr lang="en-US" sz="2000" dirty="0"/>
              <a:t>If so, is this evidence for gender bias?</a:t>
            </a:r>
          </a:p>
          <a:p>
            <a:r>
              <a:rPr lang="en-US" sz="2000" dirty="0"/>
              <a:t>How to measure </a:t>
            </a:r>
            <a:r>
              <a:rPr lang="en-US" sz="2000" dirty="0">
                <a:solidFill>
                  <a:srgbClr val="0070C0"/>
                </a:solidFill>
              </a:rPr>
              <a:t>strength</a:t>
            </a:r>
            <a:r>
              <a:rPr lang="en-US" sz="2000" dirty="0"/>
              <a:t> of association?</a:t>
            </a:r>
          </a:p>
          <a:p>
            <a:r>
              <a:rPr lang="en-US" sz="2000" dirty="0"/>
              <a:t>How to test for significance?</a:t>
            </a:r>
          </a:p>
          <a:p>
            <a:r>
              <a:rPr lang="en-US" sz="2000" dirty="0"/>
              <a:t>How to visualize?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836ADF-43F0-42ED-A55C-C19A47C8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48283-A0D3-4484-A98D-82E363E1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75076"/>
            <a:ext cx="7247619" cy="1733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577729-C1A0-4ADE-AE7F-4852C494934C}"/>
              </a:ext>
            </a:extLst>
          </p:cNvPr>
          <p:cNvSpPr txBox="1"/>
          <p:nvPr/>
        </p:nvSpPr>
        <p:spPr>
          <a:xfrm>
            <a:off x="7817758" y="1944164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odds ratio (</a:t>
            </a:r>
            <a:r>
              <a:rPr lang="el-GR" sz="1600" dirty="0"/>
              <a:t>θ</a:t>
            </a:r>
            <a:r>
              <a:rPr lang="en-US" sz="1600" dirty="0"/>
              <a:t>) = 1.84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C51E3D-C23E-4862-9B50-9DF5B832BBF6}"/>
              </a:ext>
            </a:extLst>
          </p:cNvPr>
          <p:cNvSpPr/>
          <p:nvPr/>
        </p:nvSpPr>
        <p:spPr>
          <a:xfrm>
            <a:off x="8305800" y="2213082"/>
            <a:ext cx="541113" cy="338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69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AF0C-048D-402D-A67F-7024EA3C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Stratified tables: Homogeneity of association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EFBEE-E1B1-4073-A2C0-8C29792F3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28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Questions:</a:t>
            </a:r>
          </a:p>
          <a:p>
            <a:r>
              <a:rPr lang="en-US" sz="2000" dirty="0"/>
              <a:t>Are the k odds ratios all equal, θ</a:t>
            </a:r>
            <a:r>
              <a:rPr lang="en-US" sz="2000" baseline="-25000" dirty="0"/>
              <a:t>1</a:t>
            </a:r>
            <a:r>
              <a:rPr lang="en-US" sz="2000" dirty="0"/>
              <a:t> = </a:t>
            </a:r>
            <a:r>
              <a:rPr lang="el-GR" sz="2000" dirty="0"/>
              <a:t>θ</a:t>
            </a:r>
            <a:r>
              <a:rPr lang="en-US" sz="2000" baseline="-25000" dirty="0"/>
              <a:t>2</a:t>
            </a:r>
            <a:r>
              <a:rPr lang="en-US" sz="2000" dirty="0"/>
              <a:t> = … = </a:t>
            </a:r>
            <a:r>
              <a:rPr lang="el-GR" sz="2000" dirty="0"/>
              <a:t>θ</a:t>
            </a:r>
            <a:r>
              <a:rPr lang="en-US" sz="2000" baseline="-25000" dirty="0"/>
              <a:t>k</a:t>
            </a:r>
            <a:r>
              <a:rPr lang="en-US" sz="2000" dirty="0"/>
              <a:t> ?</a:t>
            </a:r>
          </a:p>
          <a:p>
            <a:pPr lvl="1"/>
            <a:r>
              <a:rPr lang="en-US" sz="1600" dirty="0"/>
              <a:t>Woolf’s test: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woolftest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/>
              <a:t>This is the same as the hypothesis of no three-way association</a:t>
            </a:r>
          </a:p>
          <a:p>
            <a:r>
              <a:rPr lang="en-US" sz="2000" dirty="0"/>
              <a:t>If homogeneous, is the common odds ratio different from 1?</a:t>
            </a:r>
          </a:p>
          <a:p>
            <a:pPr lvl="1"/>
            <a:r>
              <a:rPr lang="en-US" sz="1600" dirty="0"/>
              <a:t>Mantel-</a:t>
            </a:r>
            <a:r>
              <a:rPr lang="en-US" sz="1600" dirty="0" err="1"/>
              <a:t>Haenszel</a:t>
            </a:r>
            <a:r>
              <a:rPr lang="en-US" sz="1600" dirty="0"/>
              <a:t> test: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stats::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mantelhaen.test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DEABB0-4034-4E5C-BC14-2C23ED08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B6471-2C47-4C40-863F-697BFA1FCF72}"/>
              </a:ext>
            </a:extLst>
          </p:cNvPr>
          <p:cNvSpPr txBox="1"/>
          <p:nvPr/>
        </p:nvSpPr>
        <p:spPr>
          <a:xfrm>
            <a:off x="457200" y="3657600"/>
            <a:ext cx="82296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woolf_test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Woolf-test on Homogeneity of Odds Ratios (no 3-Way assoc.)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17.9, df = 5, p-value = 0.0031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0FE5A-9F89-41B3-B526-8AF588578470}"/>
              </a:ext>
            </a:extLst>
          </p:cNvPr>
          <p:cNvSpPr txBox="1"/>
          <p:nvPr/>
        </p:nvSpPr>
        <p:spPr>
          <a:xfrm>
            <a:off x="533400" y="545586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odds ratios differ across departments, so no sense testing their common value</a:t>
            </a:r>
          </a:p>
        </p:txBody>
      </p:sp>
    </p:spTree>
    <p:extLst>
      <p:ext uri="{BB962C8B-B14F-4D97-AF65-F5344CB8AC3E}">
        <p14:creationId xmlns:p14="http://schemas.microsoft.com/office/powerpoint/2010/main" val="1029870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1FB3-AE64-44A1-9D64-F71C69C4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happened at UC Berkeley?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C392A-AC70-4068-A554-6ACB9DF5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03587-C5D1-4729-87A9-A828552B9F71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results </a:t>
            </a:r>
            <a:r>
              <a:rPr lang="en-US" dirty="0">
                <a:solidFill>
                  <a:srgbClr val="0070C0"/>
                </a:solidFill>
              </a:rPr>
              <a:t>collapsed over department </a:t>
            </a:r>
            <a:r>
              <a:rPr lang="en-US" dirty="0"/>
              <a:t>disagree with the results </a:t>
            </a:r>
            <a:r>
              <a:rPr lang="en-US" dirty="0">
                <a:solidFill>
                  <a:srgbClr val="0070C0"/>
                </a:solidFill>
              </a:rPr>
              <a:t>by department</a:t>
            </a:r>
            <a:r>
              <a:rPr lang="en-US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1C91A7-0CE0-41CD-989E-DE140E0D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7365"/>
            <a:ext cx="8171428" cy="971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93061-B5E4-4362-A9C2-670C18EBA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44231"/>
            <a:ext cx="8171428" cy="1123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4F95B2-10D2-478C-B20A-37CE3838E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57130"/>
            <a:ext cx="8171428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DF95-D20E-4C67-8413-D251951E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8458200" cy="854075"/>
          </a:xfrm>
        </p:spPr>
        <p:txBody>
          <a:bodyPr>
            <a:normAutofit/>
          </a:bodyPr>
          <a:lstStyle/>
          <a:p>
            <a:r>
              <a:rPr lang="en-US" dirty="0"/>
              <a:t>Mosaic matrices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C3AC8-0B98-4D9E-A9D1-199B4D07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20B33AE6-D60B-411B-9BBF-391ED6479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5331663" cy="5278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7A517-C4E7-4C77-819A-907E7AC14992}"/>
              </a:ext>
            </a:extLst>
          </p:cNvPr>
          <p:cNvSpPr txBox="1"/>
          <p:nvPr/>
        </p:nvSpPr>
        <p:spPr>
          <a:xfrm>
            <a:off x="5791200" y="2020528"/>
            <a:ext cx="31242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Scatterplot matrix analog for categorical data</a:t>
            </a:r>
          </a:p>
          <a:p>
            <a:endParaRPr lang="en-US" dirty="0"/>
          </a:p>
          <a:p>
            <a:r>
              <a:rPr lang="en-US" dirty="0"/>
              <a:t>All pairwise views</a:t>
            </a:r>
          </a:p>
          <a:p>
            <a:r>
              <a:rPr lang="en-US" dirty="0"/>
              <a:t>Small multiples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comparison</a:t>
            </a:r>
          </a:p>
          <a:p>
            <a:endParaRPr lang="en-US" dirty="0"/>
          </a:p>
          <a:p>
            <a:r>
              <a:rPr lang="en-US" dirty="0"/>
              <a:t>The answer: </a:t>
            </a:r>
            <a:r>
              <a:rPr lang="en-US" dirty="0">
                <a:solidFill>
                  <a:srgbClr val="FF0000"/>
                </a:solidFill>
              </a:rPr>
              <a:t>Simpson’s Paradox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Depts A, B were easiest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Applicants to A, B mostly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Symbol" panose="05050102010706020507" pitchFamily="18" charset="2"/>
              </a:rPr>
              <a:t>Males more likely to be admitted </a:t>
            </a:r>
            <a:r>
              <a:rPr 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overall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F3FB08-175F-4904-996F-C7AF57243085}"/>
              </a:ext>
            </a:extLst>
          </p:cNvPr>
          <p:cNvSpPr/>
          <p:nvPr/>
        </p:nvSpPr>
        <p:spPr>
          <a:xfrm>
            <a:off x="3962400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7D7706-6BD3-4066-BD21-5D6C514D22DE}"/>
              </a:ext>
            </a:extLst>
          </p:cNvPr>
          <p:cNvSpPr/>
          <p:nvPr/>
        </p:nvSpPr>
        <p:spPr>
          <a:xfrm>
            <a:off x="3962399" y="2932556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3FAA6-94BF-4D5B-ADB2-75E290592B30}"/>
              </a:ext>
            </a:extLst>
          </p:cNvPr>
          <p:cNvSpPr/>
          <p:nvPr/>
        </p:nvSpPr>
        <p:spPr>
          <a:xfrm>
            <a:off x="2133599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04DC-4FB5-4FB6-87F0-3CF49BD8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× c tables: Overall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16425A-652E-449D-BF5C-4890E0F2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2E6E4-520D-42C4-84FF-C7DB8D75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18424"/>
            <a:ext cx="7952381" cy="3095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B81DE0-D020-4DA2-8BA9-A01F0CC2B236}"/>
              </a:ext>
            </a:extLst>
          </p:cNvPr>
          <p:cNvSpPr txBox="1"/>
          <p:nvPr/>
        </p:nvSpPr>
        <p:spPr>
          <a:xfrm>
            <a:off x="533400" y="4422059"/>
            <a:ext cx="81534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df P(&gt; X^2)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Phi-Coefficient   : NA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Contingency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.: 0.435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Cramer's V        : 0.279 </a:t>
            </a:r>
          </a:p>
        </p:txBody>
      </p:sp>
    </p:spTree>
    <p:extLst>
      <p:ext uri="{BB962C8B-B14F-4D97-AF65-F5344CB8AC3E}">
        <p14:creationId xmlns:p14="http://schemas.microsoft.com/office/powerpoint/2010/main" val="395219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50FB-3EAE-4B10-B793-2B99EEEF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r</a:t>
            </a:r>
            <a:r>
              <a:rPr lang="en-US" dirty="0"/>
              <a:t> × </a:t>
            </a:r>
            <a:r>
              <a:rPr lang="en-US" i="1" dirty="0"/>
              <a:t>c</a:t>
            </a:r>
            <a:r>
              <a:rPr lang="en-US" dirty="0"/>
              <a:t> tables: Overall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ED0D84-37D9-487B-B201-58CE16A5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5FFA9-1BB0-4949-AF2A-7D83CF6F2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4427"/>
            <a:ext cx="8066667" cy="24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E6E2DA-343A-4AF7-BA6D-82E24BDD0EF8}"/>
              </a:ext>
            </a:extLst>
          </p:cNvPr>
          <p:cNvSpPr txBox="1"/>
          <p:nvPr/>
        </p:nvSpPr>
        <p:spPr>
          <a:xfrm>
            <a:off x="457200" y="4419600"/>
            <a:ext cx="80772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(mod &lt;-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(~ Hair + Eye, data=HEC, fitted = TRUE))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~Hair + Eye, data = HEC, fitted = TRUE)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Statistics: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X^2 df P(&gt; X^2)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146.44  9       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138.29  9       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6EDA9-9E7D-4026-B594-9B4560D09850}"/>
              </a:ext>
            </a:extLst>
          </p:cNvPr>
          <p:cNvSpPr txBox="1"/>
          <p:nvPr/>
        </p:nvSpPr>
        <p:spPr>
          <a:xfrm>
            <a:off x="457200" y="3797712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Residuals, fitted values, test statistics returned by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328071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70ABA9-555F-4E82-AD1F-40AC235F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47D55-A906-44A8-A9FE-301C6C64DB75}"/>
              </a:ext>
            </a:extLst>
          </p:cNvPr>
          <p:cNvSpPr txBox="1"/>
          <p:nvPr/>
        </p:nvSpPr>
        <p:spPr>
          <a:xfrm>
            <a:off x="685800" y="533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Residuals and fitted values are obtained with “extractor” methods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08056-D79C-48AE-848C-B86399723DF4}"/>
              </a:ext>
            </a:extLst>
          </p:cNvPr>
          <p:cNvSpPr txBox="1"/>
          <p:nvPr/>
        </p:nvSpPr>
        <p:spPr>
          <a:xfrm>
            <a:off x="685800" y="1219200"/>
            <a:ext cx="39624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(mod,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type="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res.LR &lt;-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type="deviance")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Hair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Eye      Black  Brown    Red  Blond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Brown  4.398  1.233 -0.075 -5.851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Blue  -3.069 -1.949 -1.730  7.050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Hazel -0.477  1.353  0.852 -2.228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Green -1.954 -0.345  2.283  0.613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0B5304-E162-4CF7-81B8-F1B7AC911A8B}"/>
              </a:ext>
            </a:extLst>
          </p:cNvPr>
          <p:cNvSpPr txBox="1"/>
          <p:nvPr/>
        </p:nvSpPr>
        <p:spPr>
          <a:xfrm>
            <a:off x="4876801" y="1219200"/>
            <a:ext cx="39624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fitted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Hair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Eye     Black Brown   Red Blond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Brown  40.1 106.3 26.39  47.2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Blue   39.2 103.9 25.79  46.1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Hazel  17.0  44.9 11.15  20.0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Green  11.7  30.9  7.68  13.7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D5E55-8724-4BC9-929B-40BE5DD40FEF}"/>
              </a:ext>
            </a:extLst>
          </p:cNvPr>
          <p:cNvSpPr txBox="1"/>
          <p:nvPr/>
        </p:nvSpPr>
        <p:spPr>
          <a:xfrm>
            <a:off x="533400" y="39624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 of Pearson &amp; LR </a:t>
            </a:r>
            <a:r>
              <a:rPr lang="el-GR" dirty="0"/>
              <a:t>χ</a:t>
            </a:r>
            <a:r>
              <a:rPr lang="en-US" baseline="30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25CEE-DDB2-4C00-85D4-AEE35FF55D08}"/>
              </a:ext>
            </a:extLst>
          </p:cNvPr>
          <p:cNvSpPr txBox="1"/>
          <p:nvPr/>
        </p:nvSpPr>
        <p:spPr>
          <a:xfrm>
            <a:off x="685800" y="4648200"/>
            <a:ext cx="39624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sum(res.P^2)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Pearson 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138.29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sum(res.LR^2)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LR 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146.44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EB2F8-0316-4F11-B7AB-0A5EFA2DD821}"/>
              </a:ext>
            </a:extLst>
          </p:cNvPr>
          <p:cNvSpPr txBox="1"/>
          <p:nvPr/>
        </p:nvSpPr>
        <p:spPr>
          <a:xfrm>
            <a:off x="4876802" y="342900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loglm</a:t>
            </a:r>
            <a:r>
              <a:rPr lang="en-US" dirty="0"/>
              <a:t>() returns an object (mod) of class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dirty="0"/>
          </a:p>
          <a:p>
            <a:r>
              <a:rPr lang="en-US" dirty="0"/>
              <a:t>Method functions, *.</a:t>
            </a:r>
            <a:r>
              <a:rPr lang="en-US" dirty="0" err="1"/>
              <a:t>loglm</a:t>
            </a:r>
            <a:r>
              <a:rPr lang="en-US" dirty="0"/>
              <a:t>(), include: residuals(), fitted(), </a:t>
            </a:r>
            <a:r>
              <a:rPr lang="en-US" dirty="0" err="1"/>
              <a:t>anova</a:t>
            </a:r>
            <a:r>
              <a:rPr lang="en-US" dirty="0"/>
              <a:t>(), summary() &amp; various plot methods</a:t>
            </a:r>
          </a:p>
        </p:txBody>
      </p:sp>
    </p:spTree>
    <p:extLst>
      <p:ext uri="{BB962C8B-B14F-4D97-AF65-F5344CB8AC3E}">
        <p14:creationId xmlns:p14="http://schemas.microsoft.com/office/powerpoint/2010/main" val="9900628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0A8B4FB-7B70-4C9C-B352-2E200F688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71401"/>
            <a:ext cx="4160520" cy="387259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95CCED4-CBBF-40B1-AB50-7A1EFF1B3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771401"/>
            <a:ext cx="4160520" cy="38725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15AAE6E-30EB-451E-B831-76108524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Plots for two-way tables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F03FBF-AEB7-4082-A442-2C107B7C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2DD73-B223-4984-9336-7CDD800F67B6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Barplots</a:t>
            </a:r>
            <a:r>
              <a:rPr lang="en-US" dirty="0"/>
              <a:t> are easy, but not often very useful.  Why?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363D4-A106-4CA8-AC2E-3DFEDBFBD0ED}"/>
              </a:ext>
            </a:extLst>
          </p:cNvPr>
          <p:cNvSpPr txBox="1"/>
          <p:nvPr/>
        </p:nvSpPr>
        <p:spPr>
          <a:xfrm>
            <a:off x="457200" y="1835004"/>
            <a:ext cx="41148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c("brown",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darkblue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"tan",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 = col, legend=TRUE)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2EF28-4BCB-4E6F-9BED-2B6551B22691}"/>
              </a:ext>
            </a:extLst>
          </p:cNvPr>
          <p:cNvSpPr txBox="1"/>
          <p:nvPr/>
        </p:nvSpPr>
        <p:spPr>
          <a:xfrm>
            <a:off x="4800600" y="1835004"/>
            <a:ext cx="38862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 = col,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beside=TRUE, legend=TRUE, …)</a:t>
            </a:r>
          </a:p>
        </p:txBody>
      </p:sp>
    </p:spTree>
    <p:extLst>
      <p:ext uri="{BB962C8B-B14F-4D97-AF65-F5344CB8AC3E}">
        <p14:creationId xmlns:p14="http://schemas.microsoft.com/office/powerpoint/2010/main" val="2852735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C2B882E-D310-4E25-984A-9CF3060AB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017520"/>
            <a:ext cx="3840480" cy="3840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E0DAFA-B56F-4BC8-BE08-DBA53E4C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Spine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AADD3C-F10D-4796-B065-01BFCDF4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7C2BB1A-02AC-4083-9993-E596CE6E9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1" y="2955596"/>
            <a:ext cx="3840480" cy="3826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E17E29-3E06-42F4-BC4A-D1B3A772DD45}"/>
              </a:ext>
            </a:extLst>
          </p:cNvPr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Spine plots show the </a:t>
            </a:r>
            <a:r>
              <a:rPr lang="en-US" dirty="0">
                <a:solidFill>
                  <a:srgbClr val="0070C0"/>
                </a:solidFill>
              </a:rPr>
              <a:t>marginal</a:t>
            </a:r>
            <a:r>
              <a:rPr lang="en-US" dirty="0"/>
              <a:t> proportions of one variable, and the </a:t>
            </a:r>
            <a:r>
              <a:rPr lang="en-US" dirty="0">
                <a:solidFill>
                  <a:srgbClr val="0070C0"/>
                </a:solidFill>
              </a:rPr>
              <a:t>conditional</a:t>
            </a:r>
            <a:r>
              <a:rPr lang="en-US" dirty="0"/>
              <a:t> proportions of the other.  </a:t>
            </a:r>
          </a:p>
          <a:p>
            <a:r>
              <a:rPr lang="en-US" dirty="0">
                <a:solidFill>
                  <a:srgbClr val="0070C0"/>
                </a:solidFill>
              </a:rPr>
              <a:t>Independence</a:t>
            </a:r>
            <a:r>
              <a:rPr lang="en-US" dirty="0"/>
              <a:t>: cells align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E23D5-3D7D-42C4-8322-27F0C9FF69B4}"/>
              </a:ext>
            </a:extLst>
          </p:cNvPr>
          <p:cNvSpPr txBox="1"/>
          <p:nvPr/>
        </p:nvSpPr>
        <p:spPr>
          <a:xfrm>
            <a:off x="457200" y="2233136"/>
            <a:ext cx="41148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"brown", "red",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"yellow")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spineplot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(HEC, col=rev(col))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A05A9-2509-495D-89F5-371425E5FAD6}"/>
              </a:ext>
            </a:extLst>
          </p:cNvPr>
          <p:cNvSpPr txBox="1"/>
          <p:nvPr/>
        </p:nvSpPr>
        <p:spPr>
          <a:xfrm>
            <a:off x="4800600" y="2233136"/>
            <a:ext cx="3822289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col &lt;- c("brown", "blue", "tan",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spineplot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(t(HEC), col=rev(col))</a:t>
            </a:r>
          </a:p>
        </p:txBody>
      </p:sp>
    </p:spTree>
    <p:extLst>
      <p:ext uri="{BB962C8B-B14F-4D97-AF65-F5344CB8AC3E}">
        <p14:creationId xmlns:p14="http://schemas.microsoft.com/office/powerpoint/2010/main" val="9070444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E417-A33D-45C0-9F33-C486CED6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Tile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35E967-4025-413B-96D2-09CFA4D0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A0EA-6512-875D-90A0-A90DCCB1C639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Tile plots show a matrix of rectangular tiles,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area ~ frequency</a:t>
            </a:r>
            <a:r>
              <a:rPr lang="en-CA" dirty="0"/>
              <a:t>.</a:t>
            </a:r>
          </a:p>
          <a:p>
            <a:r>
              <a:rPr lang="en-CA" dirty="0"/>
              <a:t>They can be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scaled</a:t>
            </a:r>
            <a:r>
              <a:rPr lang="en-CA" dirty="0"/>
              <a:t> to facilitate different types of comparisons: cells, rows, cols</a:t>
            </a:r>
          </a:p>
          <a:p>
            <a:r>
              <a:rPr lang="en-CA" dirty="0"/>
              <a:t>They can be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shaded</a:t>
            </a:r>
            <a:r>
              <a:rPr lang="en-CA" dirty="0"/>
              <a:t> to show the sign &amp; magnitude of </a:t>
            </a:r>
            <a:r>
              <a:rPr lang="en-CA" dirty="0">
                <a:solidFill>
                  <a:srgbClr val="0070C0"/>
                </a:solidFill>
              </a:rPr>
              <a:t>residuals</a:t>
            </a:r>
            <a:r>
              <a:rPr lang="en-CA" dirty="0"/>
              <a:t> from independence</a:t>
            </a: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FB382DB-1714-EB1F-7CB1-5272D4061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292112"/>
            <a:ext cx="3874839" cy="2772000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0173B0C0-68CA-96D3-4C71-5A76FB0C9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71" y="3292112"/>
            <a:ext cx="4004001" cy="277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F6DDA8-0A8A-03F8-3E23-EF346F352CA7}"/>
              </a:ext>
            </a:extLst>
          </p:cNvPr>
          <p:cNvSpPr txBox="1"/>
          <p:nvPr/>
        </p:nvSpPr>
        <p:spPr>
          <a:xfrm>
            <a:off x="609600" y="2601680"/>
            <a:ext cx="3962400" cy="3810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tile(HEC, shade=TRUE, legend=FALSE)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CE401-668A-54E8-3F1B-4D7B21B0B3E0}"/>
              </a:ext>
            </a:extLst>
          </p:cNvPr>
          <p:cNvSpPr txBox="1"/>
          <p:nvPr/>
        </p:nvSpPr>
        <p:spPr>
          <a:xfrm>
            <a:off x="4953000" y="2601680"/>
            <a:ext cx="37338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tile(HEC, </a:t>
            </a:r>
            <a:r>
              <a:rPr lang="en-CA" dirty="0" err="1"/>
              <a:t>tile_type</a:t>
            </a:r>
            <a:r>
              <a:rPr lang="en-CA" dirty="0"/>
              <a:t>=“width”, …)</a:t>
            </a:r>
          </a:p>
        </p:txBody>
      </p:sp>
    </p:spTree>
    <p:extLst>
      <p:ext uri="{BB962C8B-B14F-4D97-AF65-F5344CB8AC3E}">
        <p14:creationId xmlns:p14="http://schemas.microsoft.com/office/powerpoint/2010/main" val="21805314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FAC1-A5D2-4AC1-1AAD-86C9E648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0E80BA-74FA-B86D-3A59-1C91EDD4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C493B-0DC5-9F87-D4B9-C64636CA8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8095238" cy="12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F94C7-FAAC-84B6-C5D7-05F409930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96" y="2577007"/>
            <a:ext cx="4123809" cy="39619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F50114-7E18-EFF6-023A-29878B107BE8}"/>
              </a:ext>
            </a:extLst>
          </p:cNvPr>
          <p:cNvSpPr txBox="1"/>
          <p:nvPr/>
        </p:nvSpPr>
        <p:spPr>
          <a:xfrm>
            <a:off x="4999704" y="2819400"/>
            <a:ext cx="36870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display shows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en-CA" dirty="0"/>
              <a:t> frequencies,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, as # boxes within each cell</a:t>
            </a:r>
          </a:p>
          <a:p>
            <a:endParaRPr lang="en-CA" dirty="0"/>
          </a:p>
          <a:p>
            <a:r>
              <a:rPr lang="en-CA" dirty="0"/>
              <a:t>Under independence, boxes all of the same size &amp; equal density</a:t>
            </a:r>
          </a:p>
          <a:p>
            <a:endParaRPr lang="en-CA" dirty="0"/>
          </a:p>
          <a:p>
            <a:r>
              <a:rPr lang="en-CA" dirty="0"/>
              <a:t>Real sieve diagrams use # boxes =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observed</a:t>
            </a:r>
            <a:r>
              <a:rPr lang="en-CA" dirty="0"/>
              <a:t> frequencies, </a:t>
            </a:r>
            <a:r>
              <a:rPr lang="en-CA" dirty="0" err="1"/>
              <a:t>n</a:t>
            </a:r>
            <a:r>
              <a:rPr lang="en-CA" baseline="-25000" dirty="0" err="1"/>
              <a:t>ij</a:t>
            </a:r>
            <a:endParaRPr lang="en-CA" baseline="-25000" dirty="0"/>
          </a:p>
        </p:txBody>
      </p:sp>
    </p:spTree>
    <p:extLst>
      <p:ext uri="{BB962C8B-B14F-4D97-AF65-F5344CB8AC3E}">
        <p14:creationId xmlns:p14="http://schemas.microsoft.com/office/powerpoint/2010/main" val="82367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5221FD-C17A-4B54-9198-8FBE716E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UCBAdmissions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6BF6E-51CF-4B36-B765-AB407B8B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C07E7-43F8-4037-8D1B-90748FB212AA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the data is contained in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dirty="0"/>
              <a:t>, a 2 x 2 x 6 table for 6 departments. We collapse over department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7A28E-4828-4E3D-BC59-942C6237FF15}"/>
              </a:ext>
            </a:extLst>
          </p:cNvPr>
          <p:cNvSpPr txBox="1"/>
          <p:nvPr/>
        </p:nvSpPr>
        <p:spPr>
          <a:xfrm>
            <a:off x="457200" y="1892737"/>
            <a:ext cx="48768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UCB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2:1)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UCB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Admit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Gender   Admitted Rejected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Male       1198     1493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Female      557     1278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2359F-2D9C-41BE-B59B-DFBCD95F583B}"/>
              </a:ext>
            </a:extLst>
          </p:cNvPr>
          <p:cNvSpPr txBox="1"/>
          <p:nvPr/>
        </p:nvSpPr>
        <p:spPr>
          <a:xfrm>
            <a:off x="457200" y="3810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 in 2 x 2 table can be measured by the odds ratio (</a:t>
            </a:r>
            <a:r>
              <a:rPr lang="el-GR" dirty="0"/>
              <a:t>θ</a:t>
            </a:r>
            <a:r>
              <a:rPr lang="en-US" dirty="0"/>
              <a:t>): odds of admission for males vs. females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27160-1142-4B61-8C5A-426710E15CCE}"/>
              </a:ext>
            </a:extLst>
          </p:cNvPr>
          <p:cNvSpPr txBox="1"/>
          <p:nvPr/>
        </p:nvSpPr>
        <p:spPr>
          <a:xfrm>
            <a:off x="457200" y="4648200"/>
            <a:ext cx="47244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log=FALSE)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odds ratios for Gender and Admit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1.84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(UCB, log=FALSE))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2.5 % 97.5 %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Male:Female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Admitted:Rejected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1.62   2.09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7EFA0-931A-44BE-81D5-E7D5D7713F05}"/>
              </a:ext>
            </a:extLst>
          </p:cNvPr>
          <p:cNvSpPr txBox="1"/>
          <p:nvPr/>
        </p:nvSpPr>
        <p:spPr>
          <a:xfrm>
            <a:off x="5334000" y="2854109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odds</a:t>
            </a:r>
            <a:r>
              <a:rPr lang="en-US" sz="1600" baseline="-25000" dirty="0" err="1"/>
              <a:t>M</a:t>
            </a:r>
            <a:r>
              <a:rPr lang="en-US" sz="1600" dirty="0"/>
              <a:t> = 1198 / 1493  = 0.802</a:t>
            </a:r>
          </a:p>
          <a:p>
            <a:r>
              <a:rPr lang="en-US" sz="1600" dirty="0" err="1"/>
              <a:t>odds</a:t>
            </a:r>
            <a:r>
              <a:rPr lang="en-US" sz="1600" baseline="-25000" dirty="0" err="1"/>
              <a:t>F</a:t>
            </a:r>
            <a:r>
              <a:rPr lang="en-US" sz="1600" dirty="0"/>
              <a:t>  =  557 / 1278   = 0.437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DC0A49-38E3-8D53-203D-8B168A44C10B}"/>
              </a:ext>
            </a:extLst>
          </p:cNvPr>
          <p:cNvSpPr txBox="1"/>
          <p:nvPr/>
        </p:nvSpPr>
        <p:spPr>
          <a:xfrm>
            <a:off x="5562600" y="5373469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Note use of </a:t>
            </a:r>
            <a:r>
              <a:rPr lang="en-CA" dirty="0" err="1"/>
              <a:t>confint</a:t>
            </a:r>
            <a:r>
              <a:rPr lang="en-CA" dirty="0"/>
              <a:t>() for obtaining the CI(</a:t>
            </a:r>
            <a:r>
              <a:rPr lang="el-GR" dirty="0"/>
              <a:t>θ</a:t>
            </a:r>
            <a:r>
              <a:rPr lang="en-CA" dirty="0"/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8531A2-2278-CF97-2FA5-5AC9FB337319}"/>
              </a:ext>
            </a:extLst>
          </p:cNvPr>
          <p:cNvCxnSpPr/>
          <p:nvPr/>
        </p:nvCxnSpPr>
        <p:spPr>
          <a:xfrm flipH="1">
            <a:off x="4800600" y="5562600"/>
            <a:ext cx="609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963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0E43-F9D1-2B3D-0731-D8970CB3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1C4FCC-CFD8-FC3B-F052-251D02C9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67BD7-3BFB-9EA8-27F9-8FAB53040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7952381" cy="12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B71CC1-4B50-0E0B-5C33-1BFDCB268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72245"/>
            <a:ext cx="4190476" cy="3866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CCBEBC-2770-E993-0C12-EDA2647DE247}"/>
              </a:ext>
            </a:extLst>
          </p:cNvPr>
          <p:cNvSpPr txBox="1"/>
          <p:nvPr/>
        </p:nvSpPr>
        <p:spPr>
          <a:xfrm>
            <a:off x="5181600" y="28956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rectangles have area ~ expected frequency</a:t>
            </a:r>
          </a:p>
          <a:p>
            <a:endParaRPr lang="en-CA" dirty="0"/>
          </a:p>
          <a:p>
            <a:r>
              <a:rPr lang="en-CA" dirty="0"/>
              <a:t>#  boxes = observed frequency</a:t>
            </a:r>
          </a:p>
          <a:p>
            <a:endParaRPr lang="en-CA" dirty="0"/>
          </a:p>
          <a:p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&gt;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 </a:t>
            </a:r>
            <a:r>
              <a:rPr lang="en-CA" dirty="0">
                <a:sym typeface="Symbol" panose="05050102010706020507" pitchFamily="18" charset="2"/>
              </a:rPr>
              <a:t> </a:t>
            </a:r>
            <a:r>
              <a:rPr lang="en-CA" dirty="0">
                <a:solidFill>
                  <a:srgbClr val="0070C0"/>
                </a:solidFill>
                <a:sym typeface="Symbol" panose="05050102010706020507" pitchFamily="18" charset="2"/>
              </a:rPr>
              <a:t>greater density</a:t>
            </a:r>
          </a:p>
          <a:p>
            <a:r>
              <a:rPr lang="en-CA" dirty="0" err="1"/>
              <a:t>n</a:t>
            </a:r>
            <a:r>
              <a:rPr lang="en-CA" baseline="-25000" dirty="0" err="1"/>
              <a:t>ij</a:t>
            </a:r>
            <a:r>
              <a:rPr lang="en-CA" dirty="0"/>
              <a:t> &lt; </a:t>
            </a:r>
            <a:r>
              <a:rPr lang="en-CA" dirty="0" err="1"/>
              <a:t>m</a:t>
            </a:r>
            <a:r>
              <a:rPr lang="en-CA" baseline="-25000" dirty="0" err="1"/>
              <a:t>ij</a:t>
            </a:r>
            <a:r>
              <a:rPr lang="en-CA" dirty="0"/>
              <a:t> </a:t>
            </a:r>
            <a:r>
              <a:rPr lang="en-CA" dirty="0">
                <a:sym typeface="Symbol" panose="05050102010706020507" pitchFamily="18" charset="2"/>
              </a:rPr>
              <a:t> </a:t>
            </a:r>
            <a:r>
              <a:rPr lang="en-CA" dirty="0">
                <a:solidFill>
                  <a:srgbClr val="FF0000"/>
                </a:solidFill>
                <a:sym typeface="Symbol" panose="05050102010706020507" pitchFamily="18" charset="2"/>
              </a:rPr>
              <a:t>less density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42150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A5EF-89B3-EEC9-7F8C-FDAC8C9E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diagrams: Effect ordering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938698-B159-D0D4-420D-26BEFFD6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D0170-36E7-65DC-D616-167A6A817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4049"/>
            <a:ext cx="4904762" cy="46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500C26-CC81-BC28-9010-E36A60931D13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Permuting the rows / cols to make the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pattern</a:t>
            </a:r>
            <a:r>
              <a:rPr lang="en-CA" dirty="0"/>
              <a:t> more coherent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1284C-CE35-6ABE-3991-6451E8A4DCA5}"/>
              </a:ext>
            </a:extLst>
          </p:cNvPr>
          <p:cNvSpPr txBox="1"/>
          <p:nvPr/>
        </p:nvSpPr>
        <p:spPr>
          <a:xfrm>
            <a:off x="5867400" y="1905000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Here, I reordered the eye colors according to lightness</a:t>
            </a:r>
          </a:p>
          <a:p>
            <a:endParaRPr lang="en-CA" dirty="0"/>
          </a:p>
          <a:p>
            <a:r>
              <a:rPr lang="en-CA" dirty="0"/>
              <a:t>The opposite-corner pattern suggests an explanation for the association</a:t>
            </a:r>
          </a:p>
        </p:txBody>
      </p:sp>
    </p:spTree>
    <p:extLst>
      <p:ext uri="{BB962C8B-B14F-4D97-AF65-F5344CB8AC3E}">
        <p14:creationId xmlns:p14="http://schemas.microsoft.com/office/powerpoint/2010/main" val="8134235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6746-EAF0-5C55-BD08-3C9D00E9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Sieve diagrams: Subtle patterns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ED98F4-B09E-8C97-A0EB-83491A3A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58D73-EA1B-3C28-16CC-D10B983AD13C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Vision classification of 7477 women in Royal Ordnance factories: visual acuity grade in left &amp; right eyes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6543A-E8E9-BCC6-554F-BA53A86DA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9" y="2246531"/>
            <a:ext cx="3866667" cy="3866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70802-E1A4-B0C0-1B4B-49C24D8423EC}"/>
              </a:ext>
            </a:extLst>
          </p:cNvPr>
          <p:cNvSpPr txBox="1"/>
          <p:nvPr/>
        </p:nvSpPr>
        <p:spPr>
          <a:xfrm>
            <a:off x="4800600" y="2517110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The obvious association is apparent in the diagonal cells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A more subtle pattern appears in the </a:t>
            </a:r>
            <a:r>
              <a:rPr lang="en-CA" dirty="0">
                <a:solidFill>
                  <a:srgbClr val="0070C0"/>
                </a:solidFill>
              </a:rPr>
              <a:t>off-diagonal</a:t>
            </a:r>
            <a:r>
              <a:rPr lang="en-CA" dirty="0"/>
              <a:t> cells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CA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/>
              <a:t>Analysis methods for </a:t>
            </a:r>
            <a:r>
              <a:rPr lang="en-CA" dirty="0">
                <a:solidFill>
                  <a:srgbClr val="0070C0"/>
                </a:solidFill>
              </a:rPr>
              <a:t>square</a:t>
            </a:r>
            <a:r>
              <a:rPr lang="en-CA" dirty="0"/>
              <a:t> tables allow testing hypotheses beyond independence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CA" dirty="0">
                <a:solidFill>
                  <a:srgbClr val="0070C0"/>
                </a:solidFill>
              </a:rPr>
              <a:t>Symmetry</a:t>
            </a: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CA" dirty="0">
                <a:solidFill>
                  <a:srgbClr val="0070C0"/>
                </a:solidFill>
              </a:rPr>
              <a:t>Quasi-symmetry</a:t>
            </a:r>
            <a:r>
              <a:rPr lang="en-CA" dirty="0"/>
              <a:t>, …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3128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4131-AE69-7003-9273-D2B79185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Ordinal factors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FAF0F-3A65-40D5-B031-04E41FAB1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dirty="0"/>
              <a:t>The standard Pearson </a:t>
            </a:r>
            <a:r>
              <a:rPr lang="en-CA" sz="2400" dirty="0">
                <a:sym typeface="Symbol" panose="05050102010706020507" pitchFamily="18" charset="2"/>
              </a:rPr>
              <a:t></a:t>
            </a:r>
            <a:r>
              <a:rPr lang="en-CA" sz="2400" baseline="30000" dirty="0">
                <a:sym typeface="Symbol" panose="05050102010706020507" pitchFamily="18" charset="2"/>
              </a:rPr>
              <a:t>2</a:t>
            </a:r>
            <a:r>
              <a:rPr lang="en-CA" sz="2400" dirty="0">
                <a:sym typeface="Symbol" panose="05050102010706020507" pitchFamily="18" charset="2"/>
              </a:rPr>
              <a:t> and LR G</a:t>
            </a:r>
            <a:r>
              <a:rPr lang="en-CA" sz="2400" baseline="30000" dirty="0">
                <a:sym typeface="Symbol" panose="05050102010706020507" pitchFamily="18" charset="2"/>
              </a:rPr>
              <a:t>2</a:t>
            </a:r>
            <a:r>
              <a:rPr lang="en-CA" sz="2400" dirty="0">
                <a:sym typeface="Symbol" panose="05050102010706020507" pitchFamily="18" charset="2"/>
              </a:rPr>
              <a:t> give tests of </a:t>
            </a:r>
            <a:r>
              <a:rPr lang="en-CA" sz="2400" dirty="0">
                <a:solidFill>
                  <a:srgbClr val="00B0F0"/>
                </a:solidFill>
                <a:sym typeface="Symbol" panose="05050102010706020507" pitchFamily="18" charset="2"/>
              </a:rPr>
              <a:t>general</a:t>
            </a:r>
            <a:r>
              <a:rPr lang="en-CA" sz="2400" dirty="0">
                <a:sym typeface="Symbol" panose="05050102010706020507" pitchFamily="18" charset="2"/>
              </a:rPr>
              <a:t> association, with (</a:t>
            </a:r>
            <a:r>
              <a:rPr lang="en-CA" sz="2400" i="1" dirty="0">
                <a:sym typeface="Symbol" panose="05050102010706020507" pitchFamily="18" charset="2"/>
              </a:rPr>
              <a:t>r-1</a:t>
            </a:r>
            <a:r>
              <a:rPr lang="en-CA" sz="2400" dirty="0">
                <a:sym typeface="Symbol" panose="05050102010706020507" pitchFamily="18" charset="2"/>
              </a:rPr>
              <a:t>) × (</a:t>
            </a:r>
            <a:r>
              <a:rPr lang="en-CA" sz="2400" i="1" dirty="0">
                <a:sym typeface="Symbol" panose="05050102010706020507" pitchFamily="18" charset="2"/>
              </a:rPr>
              <a:t>c-1</a:t>
            </a:r>
            <a:r>
              <a:rPr lang="en-CA" sz="2400" dirty="0">
                <a:sym typeface="Symbol" panose="05050102010706020507" pitchFamily="18" charset="2"/>
              </a:rPr>
              <a:t>) </a:t>
            </a:r>
            <a:r>
              <a:rPr lang="en-CA" sz="2400" dirty="0" err="1">
                <a:sym typeface="Symbol" panose="05050102010706020507" pitchFamily="18" charset="2"/>
              </a:rPr>
              <a:t>df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More powerful CMH tests:</a:t>
            </a:r>
          </a:p>
          <a:p>
            <a:r>
              <a:rPr lang="en-CA" sz="2000" dirty="0"/>
              <a:t>When either row or col levels are </a:t>
            </a:r>
            <a:r>
              <a:rPr lang="en-CA" sz="2000" dirty="0">
                <a:solidFill>
                  <a:srgbClr val="0070C0"/>
                </a:solidFill>
              </a:rPr>
              <a:t>ordered</a:t>
            </a:r>
            <a:r>
              <a:rPr lang="en-CA" sz="2000" dirty="0"/>
              <a:t>, more specific CMH (Cochran–Mantel–</a:t>
            </a:r>
            <a:r>
              <a:rPr lang="en-CA" sz="2000" dirty="0" err="1"/>
              <a:t>Haentszel</a:t>
            </a:r>
            <a:r>
              <a:rPr lang="en-CA" sz="2000" dirty="0"/>
              <a:t>) tests which take order into account have greater </a:t>
            </a:r>
            <a:r>
              <a:rPr lang="en-CA" sz="2000" dirty="0">
                <a:solidFill>
                  <a:srgbClr val="0070C0"/>
                </a:solidFill>
              </a:rPr>
              <a:t>power</a:t>
            </a:r>
            <a:r>
              <a:rPr lang="en-CA" sz="2000" dirty="0"/>
              <a:t> to detect ordered relations.</a:t>
            </a:r>
          </a:p>
          <a:p>
            <a:pPr lvl="1"/>
            <a:r>
              <a:rPr lang="en-CA" sz="1600" dirty="0"/>
              <a:t>Use fewer </a:t>
            </a:r>
            <a:r>
              <a:rPr lang="en-CA" sz="1600" dirty="0" err="1"/>
              <a:t>df</a:t>
            </a:r>
            <a:r>
              <a:rPr lang="en-CA" sz="1600" dirty="0"/>
              <a:t>, so ordinal tests are more focused on detecting a particular “signal”</a:t>
            </a:r>
          </a:p>
          <a:p>
            <a:r>
              <a:rPr lang="en-CA" sz="2000" dirty="0"/>
              <a:t>This is similar to testing for </a:t>
            </a:r>
            <a:r>
              <a:rPr lang="en-CA" sz="2000" dirty="0">
                <a:solidFill>
                  <a:srgbClr val="0070C0"/>
                </a:solidFill>
              </a:rPr>
              <a:t>linear trends </a:t>
            </a:r>
            <a:r>
              <a:rPr lang="en-CA" sz="2000" dirty="0"/>
              <a:t>in ANOVA</a:t>
            </a:r>
          </a:p>
          <a:p>
            <a:r>
              <a:rPr lang="en-CA" sz="2000" dirty="0"/>
              <a:t>Essentially, these assign </a:t>
            </a:r>
            <a:r>
              <a:rPr lang="en-CA" sz="2000" dirty="0">
                <a:solidFill>
                  <a:srgbClr val="0070C0"/>
                </a:solidFill>
              </a:rPr>
              <a:t>scores</a:t>
            </a:r>
            <a:r>
              <a:rPr lang="en-CA" sz="2000" dirty="0"/>
              <a:t> to the categories &amp; test for differences in row / col means, or non-zero correlation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796A4B-33CA-AE84-E6A2-B9CAA992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E78E-784C-804B-4E93-C3F8E515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CMH tests for ordinal factors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1A41A-A16A-A42E-714A-97D08B40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A69CB-2252-0E28-B5B6-3D3D69AA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11211"/>
            <a:ext cx="8171428" cy="12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F3FA53-31A2-C74D-A0BD-8597C2F9F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98" y="3395857"/>
            <a:ext cx="8171428" cy="12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340F83-85A3-B5E6-AED2-2C207B81B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4991484"/>
            <a:ext cx="8171428" cy="10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DB5EE0-E271-6770-1814-D9A7860BEA9C}"/>
              </a:ext>
            </a:extLst>
          </p:cNvPr>
          <p:cNvSpPr txBox="1"/>
          <p:nvPr/>
        </p:nvSpPr>
        <p:spPr>
          <a:xfrm>
            <a:off x="457200" y="11430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Three types of CMH tests:</a:t>
            </a:r>
          </a:p>
        </p:txBody>
      </p:sp>
    </p:spTree>
    <p:extLst>
      <p:ext uri="{BB962C8B-B14F-4D97-AF65-F5344CB8AC3E}">
        <p14:creationId xmlns:p14="http://schemas.microsoft.com/office/powerpoint/2010/main" val="422177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E2E2-CCE7-6A87-2215-DC27B7C5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Sample CMH profiles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3225E-0533-CE89-5A89-11506F53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E2E7F-A6F6-77BF-AF55-877AF5BCB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368000"/>
            <a:ext cx="8171428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890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E2E2-CCE7-6A87-2215-DC27B7C5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Sample CMH profiles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3225E-0533-CE89-5A89-11506F53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BEF05-F826-74B4-308F-5D68E263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368000"/>
            <a:ext cx="8171428" cy="4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650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E454-E3EB-AE25-42AE-443CEE6D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the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9E72C-F3E9-5B40-F1E8-07936951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06887-624B-839C-F85A-38757D0E7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4" y="2289683"/>
            <a:ext cx="8028571" cy="4066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A1C864-1C27-16DB-2021-CD91D9DE95A6}"/>
              </a:ext>
            </a:extLst>
          </p:cNvPr>
          <p:cNvSpPr txBox="1"/>
          <p:nvPr/>
        </p:nvSpPr>
        <p:spPr>
          <a:xfrm>
            <a:off x="557714" y="1370765"/>
            <a:ext cx="401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association here is U-shaped</a:t>
            </a:r>
          </a:p>
          <a:p>
            <a:r>
              <a:rPr lang="en-CA" dirty="0"/>
              <a:t>Only general association detects this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E779C-B9D0-816F-6F47-E21CB7F0361B}"/>
              </a:ext>
            </a:extLst>
          </p:cNvPr>
          <p:cNvSpPr txBox="1"/>
          <p:nvPr/>
        </p:nvSpPr>
        <p:spPr>
          <a:xfrm>
            <a:off x="5181600" y="1370765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Higher levels of A are associated with lower levels of B</a:t>
            </a:r>
          </a:p>
        </p:txBody>
      </p:sp>
    </p:spTree>
    <p:extLst>
      <p:ext uri="{BB962C8B-B14F-4D97-AF65-F5344CB8AC3E}">
        <p14:creationId xmlns:p14="http://schemas.microsoft.com/office/powerpoint/2010/main" val="6197648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6C98-39C6-43B1-87F5-D6A1BF07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Mental health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F617BE-296F-4F1B-A2ED-3969EEB6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C2B00-580B-476A-8010-1C23A68D59FF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mental health data, both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dirty="0"/>
              <a:t>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mental</a:t>
            </a:r>
            <a:r>
              <a:rPr lang="en-US" dirty="0"/>
              <a:t> are ordinal</a:t>
            </a:r>
          </a:p>
          <a:p>
            <a:r>
              <a:rPr lang="en-US" dirty="0"/>
              <a:t>All tests are significant, but the nonzero correlation test, with 1 </a:t>
            </a:r>
            <a:r>
              <a:rPr lang="en-US" dirty="0" err="1"/>
              <a:t>df</a:t>
            </a:r>
            <a:r>
              <a:rPr lang="en-US" dirty="0"/>
              <a:t> has the smallest p-value &amp; largest </a:t>
            </a:r>
            <a:r>
              <a:rPr lang="el-GR" dirty="0"/>
              <a:t>χ</a:t>
            </a:r>
            <a:r>
              <a:rPr lang="en-US" dirty="0"/>
              <a:t>2 / </a:t>
            </a:r>
            <a:r>
              <a:rPr lang="en-US" dirty="0" err="1"/>
              <a:t>df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D4CD6-7402-4D61-9EE0-6C1D01DE1549}"/>
              </a:ext>
            </a:extLst>
          </p:cNvPr>
          <p:cNvSpPr txBox="1"/>
          <p:nvPr/>
        </p:nvSpPr>
        <p:spPr>
          <a:xfrm>
            <a:off x="457200" y="475435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χ</a:t>
            </a:r>
            <a:r>
              <a:rPr lang="en-US" dirty="0"/>
              <a:t>2 / df shows why ordered tests are more powerful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90DFD-307A-4313-A4AC-0E0448889C02}"/>
              </a:ext>
            </a:extLst>
          </p:cNvPr>
          <p:cNvSpPr txBox="1"/>
          <p:nvPr/>
        </p:nvSpPr>
        <p:spPr>
          <a:xfrm>
            <a:off x="533400" y="5393446"/>
            <a:ext cx="64770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xx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CMHtest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 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xx$table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[,"Df"]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general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37.16    8.06   13.56    3.06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A5E609-5D20-9227-2FD1-B77E8E2A9D22}"/>
              </a:ext>
            </a:extLst>
          </p:cNvPr>
          <p:cNvGrpSpPr/>
          <p:nvPr/>
        </p:nvGrpSpPr>
        <p:grpSpPr>
          <a:xfrm>
            <a:off x="457200" y="2566675"/>
            <a:ext cx="8229600" cy="2062103"/>
            <a:chOff x="457200" y="1973829"/>
            <a:chExt cx="8229600" cy="20621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319159-3A1B-45A9-851D-73845E2B758C}"/>
                </a:ext>
              </a:extLst>
            </p:cNvPr>
            <p:cNvSpPr txBox="1"/>
            <p:nvPr/>
          </p:nvSpPr>
          <p:spPr>
            <a:xfrm>
              <a:off x="457200" y="1973829"/>
              <a:ext cx="6553200" cy="2062103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CMHtest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mental.tab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Cochran-Mantel-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Haenszel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Statistics for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by mental 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AltHypothesis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Chisq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Df     Prob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Nonzero correlation  37.2  1 1.09e-09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rmeans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Row mean scores differ  40.3  5 1.30e-07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cmeans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Col mean scores differ  40.7  3 7.70e-09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general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General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association  46.0 15 5.40e-05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FC55FC-2E7C-4021-BC28-2DD01F1FF9B3}"/>
                </a:ext>
              </a:extLst>
            </p:cNvPr>
            <p:cNvSpPr txBox="1"/>
            <p:nvPr/>
          </p:nvSpPr>
          <p:spPr>
            <a:xfrm>
              <a:off x="6934200" y="2953798"/>
              <a:ext cx="17526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both ordinal</a:t>
              </a:r>
            </a:p>
            <a:p>
              <a:r>
                <a:rPr lang="en-US" sz="1600" dirty="0"/>
                <a:t>cols ordinal</a:t>
              </a:r>
            </a:p>
            <a:p>
              <a:r>
                <a:rPr lang="en-US" sz="1600" dirty="0"/>
                <a:t>rows ordinal</a:t>
              </a:r>
            </a:p>
            <a:p>
              <a:r>
                <a:rPr lang="en-US" sz="1600" dirty="0"/>
                <a:t>neither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7179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57DB-B7BB-62AB-759F-EEF14AA1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F55E43-071A-5BCC-A630-E527F800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F2779-E5AE-2309-AFB5-ED48CE8A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4" y="1219200"/>
            <a:ext cx="8000000" cy="11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F6FB5-B622-DB66-04CA-172C0686D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4" y="2581133"/>
            <a:ext cx="8000000" cy="647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7A724B-CB4F-0990-4560-48AC9F16D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34" y="3329249"/>
            <a:ext cx="8000000" cy="6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D44E6E-EFD3-3D15-1FF2-A31DC5749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34" y="4167146"/>
            <a:ext cx="8000000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38B61-EA62-4516-AC43-1C0E9105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A picture containing text, map, linedrawing&#10;&#10;Description automatically generated">
            <a:extLst>
              <a:ext uri="{FF2B5EF4-FFF2-40B4-BE49-F238E27FC236}">
                <a16:creationId xmlns:a16="http://schemas.microsoft.com/office/drawing/2014/main" id="{D24442CE-C002-4597-8BB0-FFE8FDAF2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"/>
            <a:ext cx="5029200" cy="38210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BD9DF-3407-4161-A826-DC0EC9DA70B5}"/>
              </a:ext>
            </a:extLst>
          </p:cNvPr>
          <p:cNvSpPr txBox="1"/>
          <p:nvPr/>
        </p:nvSpPr>
        <p:spPr>
          <a:xfrm>
            <a:off x="533400" y="44196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analyze these results? What tests for odds ratio?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visualize &amp; interpret?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Does it matter that we collapsed over Department?</a:t>
            </a: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56FB3FD6-8FF6-437C-B5E8-973C962486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37" y="4054833"/>
            <a:ext cx="1916102" cy="19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6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96BF-1355-E34D-E9AB-BB656468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223AEC-3447-26B0-CDBA-C36A63D5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D70B6-9B4B-BF07-C5DD-6D4F92B3A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6143"/>
            <a:ext cx="8171428" cy="2142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9F7ED-EBF5-9293-C0EB-35B8391C3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8" y="3810000"/>
            <a:ext cx="8180952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506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7B6-0907-326D-C028-8F08680F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r>
              <a:rPr lang="en-CA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 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9EF95-6C26-8AE4-9394-630F0852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004FD-3F7B-3DE0-1214-621F191B3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1570"/>
            <a:ext cx="8171428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674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7B6-0907-326D-C028-8F08680F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Cohen’s </a:t>
            </a:r>
            <a:r>
              <a:rPr lang="el-GR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κ</a:t>
            </a:r>
            <a:r>
              <a:rPr lang="en-CA" dirty="0">
                <a:latin typeface="Noto Music" pitchFamily="2" charset="0"/>
                <a:ea typeface="Noto Music" pitchFamily="2" charset="0"/>
                <a:sym typeface="Symbol" panose="05050102010706020507" pitchFamily="18" charset="2"/>
              </a:rPr>
              <a:t> 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9EF95-6C26-8AE4-9394-630F0852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2DECC1-8476-F4D6-76B0-2BE7CC596ADF}"/>
              </a:ext>
            </a:extLst>
          </p:cNvPr>
          <p:cNvSpPr txBox="1"/>
          <p:nvPr/>
        </p:nvSpPr>
        <p:spPr>
          <a:xfrm>
            <a:off x="457200" y="2008232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package="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Kappa(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value    ASE    z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Unweighted 0.129 0.0686 1.89  0.05939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Weighted   0.237 0.0783 3.03  0.00244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89026-79CD-22C0-12CC-54BA4D1727B3}"/>
              </a:ext>
            </a:extLst>
          </p:cNvPr>
          <p:cNvSpPr txBox="1"/>
          <p:nvPr/>
        </p:nvSpPr>
        <p:spPr>
          <a:xfrm>
            <a:off x="533400" y="3709216"/>
            <a:ext cx="81534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Kappa(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SexualFun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weights = "Fleiss-Cohen")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value    ASE    z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Unweighted 0.129 0.0686 1.89 0.059387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Weighted   0.332 0.0973 3.41 0.000643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90619-E333-E695-5C69-244660F7B961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::Kappa() </a:t>
            </a:r>
            <a:r>
              <a:rPr lang="en-CA" dirty="0"/>
              <a:t>calculates unweighted and weighted </a:t>
            </a:r>
            <a:r>
              <a:rPr lang="el-GR" dirty="0">
                <a:ea typeface="Noto Music" pitchFamily="2" charset="0"/>
              </a:rPr>
              <a:t>κ</a:t>
            </a:r>
            <a:r>
              <a:rPr lang="en-CA" dirty="0"/>
              <a:t>, using equal-spacing weights by default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3F4EA-4A1E-40A6-FB04-0045F5BE85FB}"/>
              </a:ext>
            </a:extLst>
          </p:cNvPr>
          <p:cNvSpPr txBox="1"/>
          <p:nvPr/>
        </p:nvSpPr>
        <p:spPr>
          <a:xfrm>
            <a:off x="609600" y="51054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Unweighted </a:t>
            </a:r>
            <a:r>
              <a:rPr lang="el-GR" dirty="0">
                <a:ea typeface="Noto Music" pitchFamily="2" charset="0"/>
              </a:rPr>
              <a:t>κ</a:t>
            </a:r>
            <a:r>
              <a:rPr lang="en-CA" dirty="0">
                <a:ea typeface="Noto Music" pitchFamily="2" charset="0"/>
              </a:rPr>
              <a:t> is not significant, but both weighted versions are</a:t>
            </a:r>
          </a:p>
          <a:p>
            <a:r>
              <a:rPr lang="en-CA" dirty="0">
                <a:ea typeface="Noto Music" pitchFamily="2" charset="0"/>
              </a:rPr>
              <a:t>You can obtain confidence intervals with the </a:t>
            </a:r>
            <a:r>
              <a:rPr lang="en-CA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Noto Music" pitchFamily="2" charset="0"/>
                <a:cs typeface="Courier New" panose="02070309020205020404" pitchFamily="49" charset="0"/>
              </a:rPr>
              <a:t>confint</a:t>
            </a:r>
            <a:r>
              <a:rPr lang="en-CA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Noto Music" pitchFamily="2" charset="0"/>
                <a:cs typeface="Courier New" panose="02070309020205020404" pitchFamily="49" charset="0"/>
              </a:rPr>
              <a:t>() </a:t>
            </a:r>
            <a:r>
              <a:rPr lang="en-CA" dirty="0">
                <a:ea typeface="Noto Music" pitchFamily="2" charset="0"/>
              </a:rPr>
              <a:t>method</a:t>
            </a:r>
            <a:r>
              <a:rPr lang="en-CA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78BA9-2E0D-F925-667D-28CAC5569A3E}"/>
              </a:ext>
            </a:extLst>
          </p:cNvPr>
          <p:cNvSpPr txBox="1"/>
          <p:nvPr/>
        </p:nvSpPr>
        <p:spPr>
          <a:xfrm>
            <a:off x="5638800" y="29665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3D8B8-6E4C-9780-633A-AD27424FDD2D}"/>
              </a:ext>
            </a:extLst>
          </p:cNvPr>
          <p:cNvSpPr txBox="1"/>
          <p:nvPr/>
        </p:nvSpPr>
        <p:spPr>
          <a:xfrm>
            <a:off x="5575160" y="44171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F8CD89-1516-235E-A1EF-31F8AA0F9E00}"/>
              </a:ext>
            </a:extLst>
          </p:cNvPr>
          <p:cNvSpPr txBox="1"/>
          <p:nvPr/>
        </p:nvSpPr>
        <p:spPr>
          <a:xfrm>
            <a:off x="5638800" y="266068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C8087-5E74-9461-B40C-2C9A2015FEC5}"/>
              </a:ext>
            </a:extLst>
          </p:cNvPr>
          <p:cNvSpPr txBox="1"/>
          <p:nvPr/>
        </p:nvSpPr>
        <p:spPr>
          <a:xfrm>
            <a:off x="5575160" y="41498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1492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0EDF-E6FF-4EF2-626C-6557DD3D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agreement: Multiple strata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A0E5C1-08A4-FF6C-F523-F1EBB212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3891B-16FA-CCCC-B116-BB586A68F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4624"/>
            <a:ext cx="8171428" cy="1295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DAEB25-44D5-2AF5-0A9A-60532CB21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24514"/>
            <a:ext cx="8171428" cy="3114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580D5-3B57-623E-C6B4-8C493C7B1F9A}"/>
              </a:ext>
            </a:extLst>
          </p:cNvPr>
          <p:cNvSpPr txBox="1"/>
          <p:nvPr/>
        </p:nvSpPr>
        <p:spPr>
          <a:xfrm>
            <a:off x="457200" y="5715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 what extent to the neurologists agree?</a:t>
            </a:r>
          </a:p>
          <a:p>
            <a:r>
              <a:rPr lang="en-CA" dirty="0"/>
              <a:t>Do they agree equally for the patients for the two cities</a:t>
            </a:r>
          </a:p>
        </p:txBody>
      </p:sp>
    </p:spTree>
    <p:extLst>
      <p:ext uri="{BB962C8B-B14F-4D97-AF65-F5344CB8AC3E}">
        <p14:creationId xmlns:p14="http://schemas.microsoft.com/office/powerpoint/2010/main" val="372609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17671B3-0197-58CF-7928-F244FB61F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58304"/>
            <a:ext cx="8171428" cy="3685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70F061-7E6A-BD9B-C30C-A2A4097B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Observer agreement: Multiple strata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4E6A02-4134-AAA0-8829-471FE4C9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8E184-26D5-7011-1DAA-98073FE0C3C2}"/>
              </a:ext>
            </a:extLst>
          </p:cNvPr>
          <p:cNvSpPr txBox="1"/>
          <p:nvPr/>
        </p:nvSpPr>
        <p:spPr>
          <a:xfrm>
            <a:off x="6019800" y="2133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Winnipeg patients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E7CCE-F51A-3BBC-52E2-9C33323464F4}"/>
              </a:ext>
            </a:extLst>
          </p:cNvPr>
          <p:cNvSpPr txBox="1"/>
          <p:nvPr/>
        </p:nvSpPr>
        <p:spPr>
          <a:xfrm>
            <a:off x="6019800" y="350701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New Orleans patients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055D5-4300-7EC9-3B1D-2FD06FC3D079}"/>
              </a:ext>
            </a:extLst>
          </p:cNvPr>
          <p:cNvSpPr txBox="1"/>
          <p:nvPr/>
        </p:nvSpPr>
        <p:spPr>
          <a:xfrm>
            <a:off x="457200" y="5029200"/>
            <a:ext cx="8171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Somewhat larger agreement for the New Orleans patients</a:t>
            </a:r>
          </a:p>
          <a:p>
            <a:endParaRPr lang="en-CA" dirty="0"/>
          </a:p>
          <a:p>
            <a:r>
              <a:rPr lang="en-CA" dirty="0"/>
              <a:t>The </a:t>
            </a:r>
            <a:r>
              <a:rPr lang="en-CA" dirty="0" err="1">
                <a:solidFill>
                  <a:schemeClr val="accent2">
                    <a:lumMod val="75000"/>
                  </a:schemeClr>
                </a:solidFill>
              </a:rPr>
              <a:t>irr</a:t>
            </a:r>
            <a:r>
              <a:rPr lang="en-CA" dirty="0"/>
              <a:t> package (inter-rater-reliability) provides ICC and other measures; also handles the case of k &gt; 2 raters</a:t>
            </a:r>
          </a:p>
        </p:txBody>
      </p:sp>
    </p:spTree>
    <p:extLst>
      <p:ext uri="{BB962C8B-B14F-4D97-AF65-F5344CB8AC3E}">
        <p14:creationId xmlns:p14="http://schemas.microsoft.com/office/powerpoint/2010/main" val="10186861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4ABE-24A9-48A8-8330-804856D0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Bangdiwala’s</a:t>
            </a:r>
            <a:r>
              <a:rPr lang="en-US" sz="3600" dirty="0"/>
              <a:t> Observer agreement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59FE05-C066-4917-9D2E-1C34CC2C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FD34B-F2DA-4C3F-A959-E66997B96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37302"/>
            <a:ext cx="7371428" cy="36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41F5B5-F36C-4837-8809-D10B5787C113}"/>
              </a:ext>
            </a:extLst>
          </p:cNvPr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observer agreement chart (</a:t>
            </a:r>
            <a:r>
              <a:rPr lang="en-US" dirty="0" err="1"/>
              <a:t>Bangdiawala</a:t>
            </a:r>
            <a:r>
              <a:rPr lang="en-US" dirty="0"/>
              <a:t>, 1987) provides: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A simple graphic representation of the strength of agreement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A measure of strength of agreement with an intuitive interpretation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0D823-C29C-43DC-9782-E6654411EC98}"/>
              </a:ext>
            </a:extLst>
          </p:cNvPr>
          <p:cNvSpPr txBox="1"/>
          <p:nvPr/>
        </p:nvSpPr>
        <p:spPr>
          <a:xfrm>
            <a:off x="1315372" y="2372177"/>
            <a:ext cx="119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0.146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EC8FF-D280-4921-8226-C460549A8763}"/>
              </a:ext>
            </a:extLst>
          </p:cNvPr>
          <p:cNvSpPr txBox="1"/>
          <p:nvPr/>
        </p:nvSpPr>
        <p:spPr>
          <a:xfrm>
            <a:off x="5181600" y="2301747"/>
            <a:ext cx="144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</a:t>
            </a:r>
            <a:r>
              <a:rPr lang="en-US" baseline="30000" dirty="0" err="1"/>
              <a:t>w</a:t>
            </a:r>
            <a:r>
              <a:rPr lang="en-US" dirty="0"/>
              <a:t> = 0.498</a:t>
            </a:r>
          </a:p>
        </p:txBody>
      </p:sp>
    </p:spTree>
    <p:extLst>
      <p:ext uri="{BB962C8B-B14F-4D97-AF65-F5344CB8AC3E}">
        <p14:creationId xmlns:p14="http://schemas.microsoft.com/office/powerpoint/2010/main" val="25496233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8F7F-7F91-4157-855D-341CF4C8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prstClr val="white"/>
                </a:solidFill>
              </a:rPr>
              <a:t>Bangdiwala’s</a:t>
            </a:r>
            <a:r>
              <a:rPr lang="en-US" sz="3600" dirty="0">
                <a:solidFill>
                  <a:prstClr val="white"/>
                </a:solidFill>
              </a:rPr>
              <a:t> Observer agreement chart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B6DA1-6029-4BED-A8E9-00306CF9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95BDF7-C235-4F9B-8F18-877074B73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32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234EF-5953-4DF1-9490-4C0A1532E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78" y="4865893"/>
            <a:ext cx="1499098" cy="1490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B92A4-39EF-4C03-9174-709F370D930C}"/>
              </a:ext>
            </a:extLst>
          </p:cNvPr>
          <p:cNvSpPr txBox="1"/>
          <p:nvPr/>
        </p:nvSpPr>
        <p:spPr>
          <a:xfrm>
            <a:off x="3124200" y="4953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observed: </a:t>
            </a:r>
            <a:r>
              <a:rPr lang="en-US" dirty="0" err="1"/>
              <a:t>n</a:t>
            </a:r>
            <a:r>
              <a:rPr lang="en-US" baseline="-25000" dirty="0" err="1"/>
              <a:t>ii</a:t>
            </a:r>
            <a:r>
              <a:rPr lang="en-US" baseline="-25000" dirty="0"/>
              <a:t> </a:t>
            </a:r>
            <a:r>
              <a:rPr lang="en-US" dirty="0"/>
              <a:t>x </a:t>
            </a:r>
            <a:r>
              <a:rPr lang="en-US" dirty="0" err="1"/>
              <a:t>n</a:t>
            </a:r>
            <a:r>
              <a:rPr lang="en-US" baseline="-25000" dirty="0" err="1"/>
              <a:t>ii</a:t>
            </a:r>
            <a:endParaRPr lang="en-US" baseline="-25000" dirty="0"/>
          </a:p>
          <a:p>
            <a:r>
              <a:rPr lang="en-US" dirty="0"/>
              <a:t>maximum: 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baseline="-25000" dirty="0"/>
              <a:t>+ </a:t>
            </a:r>
            <a:r>
              <a:rPr lang="en-US" dirty="0"/>
              <a:t>x </a:t>
            </a:r>
            <a:r>
              <a:rPr lang="en-US" dirty="0" err="1"/>
              <a:t>n</a:t>
            </a:r>
            <a:r>
              <a:rPr lang="en-US" baseline="-25000" dirty="0" err="1"/>
              <a:t>+i</a:t>
            </a:r>
            <a:endParaRPr lang="en-US" baseline="-25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C9569F-4812-48FD-9B80-FD88F10A5A67}"/>
              </a:ext>
            </a:extLst>
          </p:cNvPr>
          <p:cNvCxnSpPr>
            <a:cxnSpLocks/>
          </p:cNvCxnSpPr>
          <p:nvPr/>
        </p:nvCxnSpPr>
        <p:spPr>
          <a:xfrm flipH="1" flipV="1">
            <a:off x="2514600" y="5009743"/>
            <a:ext cx="609600" cy="9565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96D2F4-A487-4C61-8E7C-46A5ADB7A4BA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5249250"/>
            <a:ext cx="840658" cy="1757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866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5B51-3AB8-4B32-B9B1-52CB506F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Weighted agreement chart: Partial agreement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56AEDD-970F-4185-961C-28D5C61D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18AD5-D7FE-45FA-990F-85546CDF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05" y="1429654"/>
            <a:ext cx="8076190" cy="464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7D30A4-9775-4329-ADBB-78EB910062F8}"/>
              </a:ext>
            </a:extLst>
          </p:cNvPr>
          <p:cNvSpPr/>
          <p:nvPr/>
        </p:nvSpPr>
        <p:spPr>
          <a:xfrm>
            <a:off x="2705226" y="2925096"/>
            <a:ext cx="685548" cy="381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73033-6142-4FEE-AB96-73FE7616ECF1}"/>
              </a:ext>
            </a:extLst>
          </p:cNvPr>
          <p:cNvSpPr/>
          <p:nvPr/>
        </p:nvSpPr>
        <p:spPr>
          <a:xfrm>
            <a:off x="1447800" y="2925096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315922-B9CD-4D6A-B536-97537947F180}"/>
              </a:ext>
            </a:extLst>
          </p:cNvPr>
          <p:cNvSpPr/>
          <p:nvPr/>
        </p:nvSpPr>
        <p:spPr>
          <a:xfrm>
            <a:off x="2705226" y="3632727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E805B7-2975-49E5-98EE-940EBD007CE2}"/>
              </a:ext>
            </a:extLst>
          </p:cNvPr>
          <p:cNvSpPr/>
          <p:nvPr/>
        </p:nvSpPr>
        <p:spPr>
          <a:xfrm>
            <a:off x="2705226" y="2247139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31E488-3E49-4330-9565-F22238CF4857}"/>
              </a:ext>
            </a:extLst>
          </p:cNvPr>
          <p:cNvSpPr/>
          <p:nvPr/>
        </p:nvSpPr>
        <p:spPr>
          <a:xfrm>
            <a:off x="3962652" y="2886996"/>
            <a:ext cx="685548" cy="381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331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2F0F81-E47A-4A2A-81D0-6EF10515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B2C1C-37C1-4B4A-9C64-8890025D7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38" y="457200"/>
            <a:ext cx="8009524" cy="5190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CECC82-CECC-4E49-B3E2-17422189A010}"/>
              </a:ext>
            </a:extLst>
          </p:cNvPr>
          <p:cNvSpPr txBox="1"/>
          <p:nvPr/>
        </p:nvSpPr>
        <p:spPr>
          <a:xfrm>
            <a:off x="609600" y="571746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smallest exact agreement occurs for “very often”, but husbands &amp; wives more on this allowing </a:t>
            </a:r>
            <a:r>
              <a:rPr lang="en-US" dirty="0">
                <a:sym typeface="Symbol" panose="05050102010706020507" pitchFamily="18" charset="2"/>
              </a:rPr>
              <a:t> 1 step disagreement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467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6AAB59-1C0B-401A-A8C1-0DD4F9CD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Marginal homogeneity &amp; observer bias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CE2D6-7CE0-427F-8023-41781FF2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334F5-2A02-43E1-A6C1-A9BB643DB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3" y="1133070"/>
            <a:ext cx="7895238" cy="5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7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997C-F193-4143-86EF-59CD2733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notation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7951B-6AAA-4152-AA0F-5078B3EB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69E99-A229-4C8D-AA8D-178E2588D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7790476" cy="1676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09A14-F86E-4CC6-ABA6-1B509DD9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71" y="3297312"/>
            <a:ext cx="7942857" cy="961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D05E77-D661-417C-9F8E-4305EC5BD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71" y="4432539"/>
            <a:ext cx="7885714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FE17-D1E6-4FBD-A142-7945520B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Looking ahead: Correspondence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6F07F-FBBD-4981-BC44-0FCF088F2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7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Like PCA for categorical data</a:t>
            </a:r>
          </a:p>
          <a:p>
            <a:r>
              <a:rPr lang="en-US" sz="2000" dirty="0"/>
              <a:t>Account for max % of </a:t>
            </a:r>
            <a:r>
              <a:rPr lang="el-GR" sz="2000" dirty="0"/>
              <a:t>χ</a:t>
            </a:r>
            <a:r>
              <a:rPr lang="en-US" sz="2000" baseline="30000" dirty="0"/>
              <a:t>2</a:t>
            </a:r>
            <a:r>
              <a:rPr lang="en-US" sz="2000" dirty="0"/>
              <a:t> in few (2-3) dimensions</a:t>
            </a:r>
          </a:p>
          <a:p>
            <a:r>
              <a:rPr lang="en-US" sz="2000" dirty="0"/>
              <a:t>Finds scores for row and col categories</a:t>
            </a:r>
          </a:p>
          <a:p>
            <a:r>
              <a:rPr lang="en-US" sz="2000" dirty="0"/>
              <a:t>Plot of row/col scores shows associations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224BD-5CF6-4191-BF62-436459B1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E0708-E341-4A2A-8E48-A1D7108C2E80}"/>
              </a:ext>
            </a:extLst>
          </p:cNvPr>
          <p:cNvSpPr txBox="1"/>
          <p:nvPr/>
        </p:nvSpPr>
        <p:spPr>
          <a:xfrm>
            <a:off x="609600" y="35052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 1: dark to light </a:t>
            </a:r>
          </a:p>
          <a:p>
            <a:r>
              <a:rPr lang="en-US" dirty="0"/>
              <a:t>Dim 2: something about red hair, green eyes?</a:t>
            </a:r>
          </a:p>
        </p:txBody>
      </p:sp>
      <p:pic>
        <p:nvPicPr>
          <p:cNvPr id="11" name="Picture 10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E8532AEA-6C56-3FF3-E34A-3615E1E50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013061"/>
            <a:ext cx="4642156" cy="333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209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0CDB-6C71-6B12-7559-F0F73928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Looking ahead: Correspondence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945A2-A6A2-2E9E-7558-FA4F5819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6036CF-0CFE-9807-4CF9-823F70E089B1}"/>
              </a:ext>
            </a:extLst>
          </p:cNvPr>
          <p:cNvGrpSpPr/>
          <p:nvPr/>
        </p:nvGrpSpPr>
        <p:grpSpPr>
          <a:xfrm>
            <a:off x="4708991" y="2806754"/>
            <a:ext cx="3970411" cy="2908246"/>
            <a:chOff x="4748940" y="2819400"/>
            <a:chExt cx="3970411" cy="29082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C383177-4BC9-3878-92BE-4DC0ACF23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8940" y="3124200"/>
              <a:ext cx="3970411" cy="260344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84A486-EA8F-DDBE-F6C7-C310D4BDC7F4}"/>
                </a:ext>
              </a:extLst>
            </p:cNvPr>
            <p:cNvSpPr txBox="1"/>
            <p:nvPr/>
          </p:nvSpPr>
          <p:spPr>
            <a:xfrm>
              <a:off x="5181600" y="2819400"/>
              <a:ext cx="2133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err="1"/>
                <a:t>UCBadmissions</a:t>
              </a:r>
              <a:r>
                <a:rPr lang="en-CA" sz="1600" dirty="0"/>
                <a:t>  data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0E9B5CB-04D5-CD8C-8D4C-E5EAF235E733}"/>
              </a:ext>
            </a:extLst>
          </p:cNvPr>
          <p:cNvSpPr txBox="1"/>
          <p:nvPr/>
        </p:nvSpPr>
        <p:spPr>
          <a:xfrm>
            <a:off x="457200" y="11430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Multiple correspondence analysis  extends this to 3+ way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Analyses </a:t>
            </a:r>
            <a:r>
              <a:rPr lang="en-CA" dirty="0">
                <a:solidFill>
                  <a:srgbClr val="0070C0"/>
                </a:solidFill>
              </a:rPr>
              <a:t>all two-way </a:t>
            </a:r>
            <a:r>
              <a:rPr lang="en-CA" dirty="0"/>
              <a:t>associations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Category points: nearness indicates positive associations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0E576-F172-DDE2-D147-E75EFF8D96F4}"/>
              </a:ext>
            </a:extLst>
          </p:cNvPr>
          <p:cNvSpPr txBox="1"/>
          <p:nvPr/>
        </p:nvSpPr>
        <p:spPr>
          <a:xfrm>
            <a:off x="609600" y="29718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Dim 1: Admission</a:t>
            </a:r>
          </a:p>
          <a:p>
            <a:r>
              <a:rPr lang="en-CA" dirty="0"/>
              <a:t>Dim 2: ??? (only 4%)</a:t>
            </a:r>
          </a:p>
          <a:p>
            <a:endParaRPr lang="en-CA" dirty="0"/>
          </a:p>
          <a:p>
            <a:r>
              <a:rPr lang="en-CA" dirty="0"/>
              <a:t>The relations of Dept to Gender and Admit are easy to interpret</a:t>
            </a:r>
          </a:p>
        </p:txBody>
      </p:sp>
    </p:spTree>
    <p:extLst>
      <p:ext uri="{BB962C8B-B14F-4D97-AF65-F5344CB8AC3E}">
        <p14:creationId xmlns:p14="http://schemas.microsoft.com/office/powerpoint/2010/main" val="304696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2A09-D2F2-4F60-A6B0-438108E1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7D642F-1B48-48C8-8009-C46D1BBF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Loglinear models [</a:t>
            </a:r>
            <a:r>
              <a:rPr lang="en-US" dirty="0" err="1">
                <a:highlight>
                  <a:srgbClr val="FFFF00"/>
                </a:highlight>
              </a:rPr>
              <a:t>loglm</a:t>
            </a:r>
            <a:r>
              <a:rPr lang="en-US" dirty="0">
                <a:highlight>
                  <a:srgbClr val="FFFF00"/>
                </a:highlight>
              </a:rPr>
              <a:t>()]</a:t>
            </a:r>
          </a:p>
          <a:p>
            <a:r>
              <a:rPr lang="en-US" sz="2000" dirty="0"/>
              <a:t>Generalize the Pearson </a:t>
            </a:r>
            <a:r>
              <a:rPr lang="el-GR" sz="2000" dirty="0"/>
              <a:t>χ</a:t>
            </a:r>
            <a:r>
              <a:rPr lang="en-US" sz="2000" baseline="30000" dirty="0"/>
              <a:t>2</a:t>
            </a:r>
            <a:r>
              <a:rPr lang="en-US" sz="2000" dirty="0"/>
              <a:t> and LR G</a:t>
            </a:r>
            <a:r>
              <a:rPr lang="en-US" sz="2000" baseline="30000" dirty="0"/>
              <a:t>2</a:t>
            </a:r>
            <a:r>
              <a:rPr lang="en-US" sz="2000" dirty="0"/>
              <a:t> tests of association to 3-way and larger tables.</a:t>
            </a:r>
          </a:p>
          <a:p>
            <a:r>
              <a:rPr lang="en-US" sz="2000" dirty="0"/>
              <a:t>Allows a range of models from </a:t>
            </a:r>
            <a:r>
              <a:rPr lang="en-US" sz="2000" dirty="0">
                <a:solidFill>
                  <a:srgbClr val="0070C0"/>
                </a:solidFill>
              </a:rPr>
              <a:t>mutual independence </a:t>
            </a:r>
            <a:r>
              <a:rPr lang="en-US" sz="2000" dirty="0"/>
              <a:t>([A] [B] [C]) to the </a:t>
            </a:r>
            <a:r>
              <a:rPr lang="en-US" sz="2000" dirty="0">
                <a:solidFill>
                  <a:srgbClr val="0070C0"/>
                </a:solidFill>
              </a:rPr>
              <a:t>saturated model </a:t>
            </a:r>
            <a:r>
              <a:rPr lang="en-US" sz="2000" dirty="0"/>
              <a:t>([ABC])</a:t>
            </a:r>
          </a:p>
          <a:p>
            <a:r>
              <a:rPr lang="en-US" sz="2000" dirty="0"/>
              <a:t>Intermediate models address questions of </a:t>
            </a:r>
            <a:r>
              <a:rPr lang="en-US" sz="2000" dirty="0">
                <a:solidFill>
                  <a:srgbClr val="0070C0"/>
                </a:solidFill>
              </a:rPr>
              <a:t>conditional</a:t>
            </a:r>
            <a:r>
              <a:rPr lang="en-US" sz="2000" dirty="0"/>
              <a:t> independence, controlling for some factors</a:t>
            </a:r>
          </a:p>
          <a:p>
            <a:r>
              <a:rPr lang="en-US" sz="2000" dirty="0"/>
              <a:t>Can test associations in 2-way, 3-way, … terms, analogously to tests of </a:t>
            </a:r>
            <a:r>
              <a:rPr lang="en-US" sz="2000" dirty="0">
                <a:solidFill>
                  <a:srgbClr val="0070C0"/>
                </a:solidFill>
              </a:rPr>
              <a:t>interactions</a:t>
            </a:r>
            <a:r>
              <a:rPr lang="en-US" sz="2000" dirty="0"/>
              <a:t> in ANOVA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Generalized linear models [</a:t>
            </a:r>
            <a:r>
              <a:rPr lang="en-US" dirty="0" err="1">
                <a:highlight>
                  <a:srgbClr val="FFFF00"/>
                </a:highlight>
              </a:rPr>
              <a:t>glm</a:t>
            </a:r>
            <a:r>
              <a:rPr lang="en-US" dirty="0">
                <a:highlight>
                  <a:srgbClr val="FFFF00"/>
                </a:highlight>
              </a:rPr>
              <a:t>()]</a:t>
            </a:r>
          </a:p>
          <a:p>
            <a:r>
              <a:rPr lang="en-US" sz="2000" dirty="0"/>
              <a:t>Similar to ordinary </a:t>
            </a:r>
            <a:r>
              <a:rPr lang="en-US" sz="2000" dirty="0" err="1"/>
              <a:t>lm</a:t>
            </a:r>
            <a:r>
              <a:rPr lang="en-US" sz="2000" dirty="0"/>
              <a:t>(), but w/ Poisson </a:t>
            </a:r>
            <a:r>
              <a:rPr lang="en-US" sz="2000" dirty="0" err="1"/>
              <a:t>dist</a:t>
            </a:r>
            <a:r>
              <a:rPr lang="en-US" sz="2000" baseline="30000" dirty="0" err="1"/>
              <a:t>n</a:t>
            </a:r>
            <a:r>
              <a:rPr lang="en-US" sz="2000" dirty="0"/>
              <a:t> of counts: family=“</a:t>
            </a:r>
            <a:r>
              <a:rPr lang="en-US" sz="2000" dirty="0" err="1"/>
              <a:t>poisson</a:t>
            </a:r>
            <a:r>
              <a:rPr lang="en-US" sz="2000" dirty="0"/>
              <a:t>”</a:t>
            </a:r>
          </a:p>
          <a:p>
            <a:r>
              <a:rPr lang="en-US" sz="2000" dirty="0"/>
              <a:t>Formula notation: Freq ~ A + B + C; Freq ~ (A + B + C)^2 </a:t>
            </a:r>
          </a:p>
          <a:p>
            <a:r>
              <a:rPr lang="en-US" sz="2000" dirty="0"/>
              <a:t>Familiar diagnostic methods &amp; plots (outliers, influence)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CE8AF-A75F-4F79-B7DA-0EA29547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2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94C5-655F-4241-9927-8E5FDC98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9531-CA12-4B1E-8CFD-DB12C6FBD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 UC Berkeley data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Mutual</a:t>
            </a:r>
            <a:r>
              <a:rPr lang="en-US" sz="2000" dirty="0"/>
              <a:t> independence: [Admit][Gender][Dept]                      = ~ A + G + D</a:t>
            </a:r>
          </a:p>
          <a:p>
            <a:r>
              <a:rPr lang="en-US" sz="2000" dirty="0">
                <a:solidFill>
                  <a:srgbClr val="0070C0"/>
                </a:solidFill>
              </a:rPr>
              <a:t>Joint</a:t>
            </a:r>
            <a:r>
              <a:rPr lang="en-US" sz="2000" dirty="0"/>
              <a:t> independence: [Admit][Gender  Dept]                            = ~ A + G * D</a:t>
            </a:r>
          </a:p>
          <a:p>
            <a:r>
              <a:rPr lang="en-US" sz="2000" dirty="0">
                <a:solidFill>
                  <a:srgbClr val="0070C0"/>
                </a:solidFill>
              </a:rPr>
              <a:t>Conditional</a:t>
            </a:r>
            <a:r>
              <a:rPr lang="en-US" sz="2000" dirty="0"/>
              <a:t> independence: [D Admit][D  Gender]                  = ~ D * (A + G)</a:t>
            </a:r>
          </a:p>
          <a:p>
            <a:pPr lvl="1"/>
            <a:r>
              <a:rPr lang="en-US" sz="1800" dirty="0"/>
              <a:t>Specific test of absence of gender bias, </a:t>
            </a:r>
            <a:r>
              <a:rPr lang="en-US" sz="1800" dirty="0">
                <a:solidFill>
                  <a:srgbClr val="00B0F0"/>
                </a:solidFill>
              </a:rPr>
              <a:t>controlling</a:t>
            </a:r>
            <a:r>
              <a:rPr lang="en-US" sz="1800" dirty="0"/>
              <a:t> for department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 three-way </a:t>
            </a:r>
            <a:r>
              <a:rPr lang="en-US" sz="2000" dirty="0"/>
              <a:t>association: [A  G][A  D][G D]                             = ~ (A + D + G)</a:t>
            </a:r>
            <a:r>
              <a:rPr lang="en-US" sz="2000" baseline="30000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353EB-AC23-42AB-8BE2-F7BAA67B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194BC-5D5C-43A5-B6B1-2D38F5362C1E}"/>
              </a:ext>
            </a:extLst>
          </p:cNvPr>
          <p:cNvSpPr txBox="1"/>
          <p:nvPr/>
        </p:nvSpPr>
        <p:spPr>
          <a:xfrm>
            <a:off x="457200" y="3886200"/>
            <a:ext cx="8229600" cy="101566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library(MASS)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Admit + Dept + Gender,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mutual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Admit + Dept * Gender,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joint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Dept * (Admit + Gender),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conditional independence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(Admit + Gender + Dept )^2, data=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UCBAdmissions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two-way, no three-way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1BCF8-5332-4828-8E67-E3FF5CDAE21C}"/>
              </a:ext>
            </a:extLst>
          </p:cNvPr>
          <p:cNvSpPr txBox="1"/>
          <p:nvPr/>
        </p:nvSpPr>
        <p:spPr>
          <a:xfrm>
            <a:off x="533400" y="51816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Bracket notation:</a:t>
            </a:r>
          </a:p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terms in the </a:t>
            </a:r>
            <a:r>
              <a:rPr lang="en-US" dirty="0">
                <a:solidFill>
                  <a:srgbClr val="0070C0"/>
                </a:solidFill>
              </a:rPr>
              <a:t>same</a:t>
            </a:r>
            <a:r>
              <a:rPr lang="en-US" dirty="0"/>
              <a:t> bracket are allowed to be </a:t>
            </a:r>
            <a:r>
              <a:rPr lang="en-US" dirty="0">
                <a:solidFill>
                  <a:srgbClr val="0070C0"/>
                </a:solidFill>
              </a:rPr>
              <a:t>associated</a:t>
            </a:r>
            <a:r>
              <a:rPr lang="en-US" dirty="0"/>
              <a:t>           [A G]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 MT" panose="05050102010706020507" pitchFamily="18" charset="2"/>
              </a:rPr>
              <a:t>≡</a:t>
            </a:r>
            <a:r>
              <a:rPr lang="en-US" dirty="0">
                <a:sym typeface="Symbol MT" panose="05050102010706020507" pitchFamily="18" charset="2"/>
              </a:rPr>
              <a:t> A * G</a:t>
            </a:r>
            <a:endParaRPr lang="en-US" dirty="0"/>
          </a:p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terms in </a:t>
            </a:r>
            <a:r>
              <a:rPr lang="en-US" dirty="0">
                <a:solidFill>
                  <a:srgbClr val="0070C0"/>
                </a:solidFill>
              </a:rPr>
              <a:t>separate</a:t>
            </a:r>
            <a:r>
              <a:rPr lang="en-US" dirty="0"/>
              <a:t> brackets are asserted to be </a:t>
            </a:r>
            <a:r>
              <a:rPr lang="en-US" dirty="0">
                <a:solidFill>
                  <a:srgbClr val="0070C0"/>
                </a:solidFill>
              </a:rPr>
              <a:t>independent</a:t>
            </a:r>
            <a:r>
              <a:rPr lang="en-US" dirty="0"/>
              <a:t>     [A] [G]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 MT" panose="05050102010706020507" pitchFamily="18" charset="2"/>
              </a:rPr>
              <a:t>≡ </a:t>
            </a:r>
            <a:r>
              <a:rPr lang="en-US" dirty="0">
                <a:sym typeface="Symbol MT" panose="05050102010706020507" pitchFamily="18" charset="2"/>
              </a:rPr>
              <a:t>A + 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6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49ED-0267-4764-BD0F-9FC56076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Mosaic plots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B21B7D-22A3-4CA1-8F20-C65B317BF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Mosaic plots provide visualizations of associations in 2+ way tables</a:t>
            </a:r>
          </a:p>
          <a:p>
            <a:r>
              <a:rPr lang="en-US" sz="1800" dirty="0"/>
              <a:t>Tiles ~ </a:t>
            </a:r>
            <a:r>
              <a:rPr lang="en-US" sz="1800" dirty="0">
                <a:solidFill>
                  <a:srgbClr val="0070C0"/>
                </a:solidFill>
              </a:rPr>
              <a:t>frequency</a:t>
            </a:r>
            <a:r>
              <a:rPr lang="en-US" sz="1800" dirty="0"/>
              <a:t>; conditioned by A, then B, then C, …</a:t>
            </a:r>
          </a:p>
          <a:p>
            <a:r>
              <a:rPr lang="en-US" sz="1800" dirty="0"/>
              <a:t>Fit: any loglinear model [A][B][C], [AB][C], [AB][AC], …, [ABC]</a:t>
            </a:r>
          </a:p>
          <a:p>
            <a:r>
              <a:rPr lang="en-US" sz="1800" dirty="0"/>
              <a:t>Shading: ~ </a:t>
            </a:r>
            <a:r>
              <a:rPr lang="en-US" sz="1800" dirty="0">
                <a:solidFill>
                  <a:srgbClr val="0070C0"/>
                </a:solidFill>
              </a:rPr>
              <a:t>residuals</a:t>
            </a:r>
            <a:r>
              <a:rPr lang="en-US" sz="1800" dirty="0"/>
              <a:t>, contributions to </a:t>
            </a:r>
            <a:r>
              <a:rPr lang="el-GR" sz="1800" dirty="0"/>
              <a:t>χ</a:t>
            </a:r>
            <a:r>
              <a:rPr lang="en-US" sz="1800" baseline="30000" dirty="0"/>
              <a:t>2</a:t>
            </a:r>
          </a:p>
          <a:p>
            <a:r>
              <a:rPr lang="en-US" sz="1800" dirty="0"/>
              <a:t>Show: associations </a:t>
            </a:r>
            <a:r>
              <a:rPr lang="en-US" sz="1800" dirty="0">
                <a:solidFill>
                  <a:srgbClr val="0070C0"/>
                </a:solidFill>
              </a:rPr>
              <a:t>not accounted </a:t>
            </a:r>
            <a:r>
              <a:rPr lang="en-US" sz="1800" dirty="0"/>
              <a:t>for by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B7B30-2A70-4936-BCCA-960ABCAE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57BA6-1220-4EC7-94EF-1C4B5F801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19862"/>
            <a:ext cx="8104762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49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E876-04E5-4381-AFF1-5C0F36A4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E4C24-5102-44F2-B2D2-6E925FA4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Two-way tables summarize frequencies of two categorical factors</a:t>
            </a:r>
          </a:p>
          <a:p>
            <a:pPr lvl="1"/>
            <a:r>
              <a:rPr lang="en-US" dirty="0"/>
              <a:t>2 × 2: a special case, with </a:t>
            </a:r>
            <a:r>
              <a:rPr lang="en-US" dirty="0">
                <a:solidFill>
                  <a:srgbClr val="0070C0"/>
                </a:solidFill>
              </a:rPr>
              <a:t>odds ratio </a:t>
            </a:r>
            <a:r>
              <a:rPr lang="en-US" dirty="0"/>
              <a:t>as a measure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× </a:t>
            </a:r>
            <a:r>
              <a:rPr lang="en-US" i="1" dirty="0"/>
              <a:t>c</a:t>
            </a:r>
            <a:r>
              <a:rPr lang="en-US" dirty="0"/>
              <a:t>: factors can be </a:t>
            </a:r>
            <a:r>
              <a:rPr lang="en-US" dirty="0">
                <a:solidFill>
                  <a:srgbClr val="0070C0"/>
                </a:solidFill>
              </a:rPr>
              <a:t>unordered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× </a:t>
            </a:r>
            <a:r>
              <a:rPr lang="en-US" i="1" dirty="0"/>
              <a:t>c</a:t>
            </a:r>
            <a:r>
              <a:rPr lang="en-US" dirty="0"/>
              <a:t> × </a:t>
            </a:r>
            <a:r>
              <a:rPr lang="en-US" i="1" dirty="0"/>
              <a:t>k</a:t>
            </a:r>
            <a:r>
              <a:rPr lang="en-US" dirty="0"/>
              <a:t>: stratified tables</a:t>
            </a:r>
            <a:r>
              <a:rPr lang="en-US"/>
              <a:t>, </a:t>
            </a:r>
            <a:r>
              <a:rPr lang="en-US" i="1"/>
              <a:t>r </a:t>
            </a:r>
            <a:r>
              <a:rPr lang="en-US"/>
              <a:t>× </a:t>
            </a:r>
            <a:r>
              <a:rPr lang="en-US" i="1"/>
              <a:t>c </a:t>
            </a:r>
            <a:r>
              <a:rPr lang="en-US" dirty="0"/>
              <a:t>with groups or circumstances</a:t>
            </a:r>
          </a:p>
          <a:p>
            <a:r>
              <a:rPr lang="en-US" dirty="0"/>
              <a:t>Tests &amp; measures of association</a:t>
            </a:r>
          </a:p>
          <a:p>
            <a:pPr lvl="1"/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, LR G</a:t>
            </a:r>
            <a:r>
              <a:rPr lang="en-US" baseline="30000" dirty="0"/>
              <a:t>2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general association</a:t>
            </a:r>
          </a:p>
          <a:p>
            <a:pPr lvl="1"/>
            <a:r>
              <a:rPr lang="en-US" dirty="0"/>
              <a:t>More powerful </a:t>
            </a:r>
            <a:r>
              <a:rPr lang="en-US" dirty="0">
                <a:solidFill>
                  <a:srgbClr val="0070C0"/>
                </a:solidFill>
              </a:rPr>
              <a:t>CMH tests </a:t>
            </a:r>
            <a:r>
              <a:rPr lang="en-US" dirty="0"/>
              <a:t>for ordered factors</a:t>
            </a:r>
          </a:p>
          <a:p>
            <a:r>
              <a:rPr lang="en-US" dirty="0"/>
              <a:t>Visualization</a:t>
            </a:r>
          </a:p>
          <a:p>
            <a:pPr lvl="1"/>
            <a:r>
              <a:rPr lang="en-US" dirty="0"/>
              <a:t>2 × 2: fourfold plots</a:t>
            </a:r>
          </a:p>
          <a:p>
            <a:pPr lvl="1"/>
            <a:r>
              <a:rPr lang="en-US" dirty="0"/>
              <a:t>r × c: sieve diagrams, tile plots, …</a:t>
            </a:r>
          </a:p>
          <a:p>
            <a:pPr lvl="1"/>
            <a:r>
              <a:rPr lang="en-US" dirty="0"/>
              <a:t>More graphical methods to come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B7C9A-1E0B-4F41-9199-1EFA70C2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AAC678-6008-431A-B023-2CD15930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× c Example: Hair color, eye color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BBE898-6D27-420F-8ECB-2625F722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852AF-A337-4BD0-B52B-4BAD8D5D8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13111"/>
            <a:ext cx="5285714" cy="2504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28C1B0-23F0-4FA3-A81A-366D44A47494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592 students in a statistics class: write down your hair and eye color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47873-2952-4F48-BE13-7D61F40BD582}"/>
              </a:ext>
            </a:extLst>
          </p:cNvPr>
          <p:cNvSpPr txBox="1"/>
          <p:nvPr/>
        </p:nvSpPr>
        <p:spPr>
          <a:xfrm>
            <a:off x="609600" y="44958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Is there an association between hair color and eye color?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measure </a:t>
            </a:r>
            <a:r>
              <a:rPr lang="en-US" dirty="0">
                <a:solidFill>
                  <a:srgbClr val="0070C0"/>
                </a:solidFill>
              </a:rPr>
              <a:t>strength</a:t>
            </a:r>
            <a:r>
              <a:rPr lang="en-US" dirty="0"/>
              <a:t> of association?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test for significance?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visualize?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How to understand the </a:t>
            </a:r>
            <a:r>
              <a:rPr lang="en-US" dirty="0">
                <a:solidFill>
                  <a:srgbClr val="0070C0"/>
                </a:solidFill>
              </a:rPr>
              <a:t>pattern</a:t>
            </a:r>
            <a:r>
              <a:rPr lang="en-US" dirty="0"/>
              <a:t> (nature) of association?</a:t>
            </a:r>
          </a:p>
        </p:txBody>
      </p:sp>
    </p:spTree>
    <p:extLst>
      <p:ext uri="{BB962C8B-B14F-4D97-AF65-F5344CB8AC3E}">
        <p14:creationId xmlns:p14="http://schemas.microsoft.com/office/powerpoint/2010/main" val="369837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4ECE-965A-4B76-B296-47508D48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HairEyeColor</a:t>
            </a:r>
            <a:r>
              <a:rPr lang="en-US" dirty="0"/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D5BA2A-3F2D-4D4B-931B-15B38F56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1049A-336E-4EC8-A8A0-FC243D9E8364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the dataset is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dirty="0"/>
              <a:t>, a 4 x 4 x 2 table: Hair x Eye x Sex. </a:t>
            </a:r>
          </a:p>
          <a:p>
            <a:r>
              <a:rPr lang="en-US" dirty="0"/>
              <a:t>For now, collapse over sex.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B8990-D977-463B-AFED-E002CBF54CF0}"/>
              </a:ext>
            </a:extLst>
          </p:cNvPr>
          <p:cNvSpPr txBox="1"/>
          <p:nvPr/>
        </p:nvSpPr>
        <p:spPr>
          <a:xfrm>
            <a:off x="457200" y="1981200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HEC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2:1)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BB046-F3FB-4041-BCE6-61906EA30BDF}"/>
              </a:ext>
            </a:extLst>
          </p:cNvPr>
          <p:cNvSpPr txBox="1"/>
          <p:nvPr/>
        </p:nvSpPr>
        <p:spPr>
          <a:xfrm>
            <a:off x="5533103" y="3006212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 can be tested by the standard 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test.  Details later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B4AC3-7D6C-4258-A9A8-24372C796E2F}"/>
              </a:ext>
            </a:extLst>
          </p:cNvPr>
          <p:cNvSpPr txBox="1"/>
          <p:nvPr/>
        </p:nvSpPr>
        <p:spPr>
          <a:xfrm>
            <a:off x="457200" y="2989459"/>
            <a:ext cx="441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(HEC)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HEC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138, df = 9, p-value &lt;2e-16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22225-00C0-4C9A-AC5B-D8B69AE0ABC6}"/>
              </a:ext>
            </a:extLst>
          </p:cNvPr>
          <p:cNvSpPr txBox="1"/>
          <p:nvPr/>
        </p:nvSpPr>
        <p:spPr>
          <a:xfrm>
            <a:off x="457200" y="4817807"/>
            <a:ext cx="441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MASS::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(~Hair + Eye, data=HEC)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Statistics: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X^2 df P(&gt; X^2)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146  9       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Pearson          138  9       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BC3F2-7AC4-4FE9-9136-9DD049148860}"/>
              </a:ext>
            </a:extLst>
          </p:cNvPr>
          <p:cNvSpPr txBox="1"/>
          <p:nvPr/>
        </p:nvSpPr>
        <p:spPr>
          <a:xfrm>
            <a:off x="5486400" y="4864512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Or, as a loglinear model for independence</a:t>
            </a:r>
          </a:p>
          <a:p>
            <a:r>
              <a:rPr lang="en-US" dirty="0"/>
              <a:t>Formula: ~ A + B  =  A </a:t>
            </a:r>
            <a:r>
              <a:rPr lang="en-US" dirty="0">
                <a:sym typeface="Symbol" panose="05050102010706020507" pitchFamily="18" charset="2"/>
              </a:rPr>
              <a:t> 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0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5763</TotalTime>
  <Words>5422</Words>
  <Application>Microsoft Office PowerPoint</Application>
  <PresentationFormat>On-screen Show (4:3)</PresentationFormat>
  <Paragraphs>761</Paragraphs>
  <Slides>75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Calibri</vt:lpstr>
      <vt:lpstr>Arial</vt:lpstr>
      <vt:lpstr>Courier New</vt:lpstr>
      <vt:lpstr>Wingdings</vt:lpstr>
      <vt:lpstr>Cambria Math</vt:lpstr>
      <vt:lpstr>Noto Music</vt:lpstr>
      <vt:lpstr>1_Office Theme</vt:lpstr>
      <vt:lpstr>Equation</vt:lpstr>
      <vt:lpstr>Two-way tables Independence &amp; association</vt:lpstr>
      <vt:lpstr>Two-way tables: Overview</vt:lpstr>
      <vt:lpstr>Methods</vt:lpstr>
      <vt:lpstr>2 × 2 Example: Berkeley admissions</vt:lpstr>
      <vt:lpstr>UCBAdmissions data</vt:lpstr>
      <vt:lpstr>PowerPoint Presentation</vt:lpstr>
      <vt:lpstr>Table notation</vt:lpstr>
      <vt:lpstr>r × c Example: Hair color, eye color</vt:lpstr>
      <vt:lpstr>HairEyeColor data</vt:lpstr>
      <vt:lpstr>Measures of association</vt:lpstr>
      <vt:lpstr>Measures of association</vt:lpstr>
      <vt:lpstr>Example: Bartlett data</vt:lpstr>
      <vt:lpstr>Simple plots for r × c tables</vt:lpstr>
      <vt:lpstr>Ordered tables</vt:lpstr>
      <vt:lpstr>Mental data: Association</vt:lpstr>
      <vt:lpstr>Mental data: Ordinal tests</vt:lpstr>
      <vt:lpstr>Independence</vt:lpstr>
      <vt:lpstr>Independence: Example</vt:lpstr>
      <vt:lpstr>Independence: Example</vt:lpstr>
      <vt:lpstr>Independence?: Arthritis data</vt:lpstr>
      <vt:lpstr>Independence?: Arthritis data</vt:lpstr>
      <vt:lpstr>Sampling models: Poisson, Binomial, Multinomial</vt:lpstr>
      <vt:lpstr>Odds and log(Odds)</vt:lpstr>
      <vt:lpstr>Log odds</vt:lpstr>
      <vt:lpstr>Odds ratio</vt:lpstr>
      <vt:lpstr>Odds ratio: Inference &amp; hypothesis tests</vt:lpstr>
      <vt:lpstr>Odds ratio: Confidence intervals</vt:lpstr>
      <vt:lpstr>Small sample size</vt:lpstr>
      <vt:lpstr>Small sample size</vt:lpstr>
      <vt:lpstr>Small sample size: Simulation</vt:lpstr>
      <vt:lpstr>Small sample size: Fisher exact test</vt:lpstr>
      <vt:lpstr>Visualizing association</vt:lpstr>
      <vt:lpstr>Visualizing: fourfold plots</vt:lpstr>
      <vt:lpstr>Visualizing: fourfold plots</vt:lpstr>
      <vt:lpstr>Cholesterol data</vt:lpstr>
      <vt:lpstr>Stratified tables: 2 × 2 × k</vt:lpstr>
      <vt:lpstr>Odds ratios by department</vt:lpstr>
      <vt:lpstr>Stratified fourfold plots</vt:lpstr>
      <vt:lpstr>Log odds ratio plot</vt:lpstr>
      <vt:lpstr>Stratified tables: Homogeneity of association</vt:lpstr>
      <vt:lpstr>What happened at UC Berkeley?</vt:lpstr>
      <vt:lpstr>Mosaic matrices</vt:lpstr>
      <vt:lpstr>r × c tables: Overall analysis</vt:lpstr>
      <vt:lpstr>r × c tables: Overall analysis</vt:lpstr>
      <vt:lpstr>PowerPoint Presentation</vt:lpstr>
      <vt:lpstr>Plots for two-way tables</vt:lpstr>
      <vt:lpstr>Spine plots</vt:lpstr>
      <vt:lpstr>Tile plots</vt:lpstr>
      <vt:lpstr>Sieve diagrams</vt:lpstr>
      <vt:lpstr>Sieve diagrams</vt:lpstr>
      <vt:lpstr>Sieve diagrams: Effect ordering</vt:lpstr>
      <vt:lpstr>Sieve diagrams: Subtle patterns</vt:lpstr>
      <vt:lpstr>Ordinal factors</vt:lpstr>
      <vt:lpstr>CMH tests for ordinal factors</vt:lpstr>
      <vt:lpstr>Sample CMH profiles</vt:lpstr>
      <vt:lpstr>Sample CMH profiles</vt:lpstr>
      <vt:lpstr>Visualizing the association</vt:lpstr>
      <vt:lpstr>Example: Mental health data</vt:lpstr>
      <vt:lpstr>Observer agreement</vt:lpstr>
      <vt:lpstr>Cohen’s κ</vt:lpstr>
      <vt:lpstr>Example: Cohen’s κ </vt:lpstr>
      <vt:lpstr>Example: Cohen’s κ </vt:lpstr>
      <vt:lpstr>Observer agreement: Multiple strata</vt:lpstr>
      <vt:lpstr>Observer agreement: Multiple strata</vt:lpstr>
      <vt:lpstr>Bangdiwala’s Observer agreement chart</vt:lpstr>
      <vt:lpstr>Bangdiwala’s Observer agreement chart</vt:lpstr>
      <vt:lpstr>Weighted agreement chart: Partial agreement</vt:lpstr>
      <vt:lpstr>PowerPoint Presentation</vt:lpstr>
      <vt:lpstr>Marginal homogeneity &amp; observer bias</vt:lpstr>
      <vt:lpstr>Looking ahead: Correspondence analysis</vt:lpstr>
      <vt:lpstr>Looking ahead: Correspondence analysis</vt:lpstr>
      <vt:lpstr>Looking ahead: Models</vt:lpstr>
      <vt:lpstr>Looking ahead: Models</vt:lpstr>
      <vt:lpstr>Looking ahead: Mosaic plots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03-Twoway1</dc:title>
  <dc:creator>Michael Friendly</dc:creator>
  <cp:lastModifiedBy>Michael L Friendly</cp:lastModifiedBy>
  <cp:revision>150</cp:revision>
  <dcterms:created xsi:type="dcterms:W3CDTF">2017-10-14T20:35:56Z</dcterms:created>
  <dcterms:modified xsi:type="dcterms:W3CDTF">2023-01-24T17:23:38Z</dcterms:modified>
</cp:coreProperties>
</file>