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handoutMasterIdLst>
    <p:handoutMasterId r:id="rId49"/>
  </p:handoutMasterIdLst>
  <p:sldIdLst>
    <p:sldId id="256" r:id="rId2"/>
    <p:sldId id="257" r:id="rId3"/>
    <p:sldId id="258" r:id="rId4"/>
    <p:sldId id="30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1" r:id="rId14"/>
    <p:sldId id="267" r:id="rId15"/>
    <p:sldId id="268" r:id="rId16"/>
    <p:sldId id="269" r:id="rId17"/>
    <p:sldId id="302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99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ambria Math" panose="02040503050406030204" pitchFamily="18" charset="0"/>
      <p:regular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DF49A0-D095-4219-9CD9-3F0673EF11BF}">
          <p14:sldIdLst>
            <p14:sldId id="256"/>
            <p14:sldId id="257"/>
            <p14:sldId id="258"/>
            <p14:sldId id="300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Binomial" id="{29A50A7B-EE13-4D95-AC2C-94ECD8BED150}">
          <p14:sldIdLst>
            <p14:sldId id="301"/>
            <p14:sldId id="267"/>
            <p14:sldId id="268"/>
          </p14:sldIdLst>
        </p14:section>
        <p14:section name="Poisson" id="{496C5C5C-A823-45E1-8483-211DC81BBB75}">
          <p14:sldIdLst>
            <p14:sldId id="269"/>
            <p14:sldId id="302"/>
            <p14:sldId id="270"/>
          </p14:sldIdLst>
        </p14:section>
        <p14:section name="Negative binomial" id="{5883FE3A-0D25-4F3B-8E40-64CCFD144D5C}">
          <p14:sldIdLst>
            <p14:sldId id="271"/>
            <p14:sldId id="272"/>
          </p14:sldIdLst>
        </p14:section>
        <p14:section name="Fitting" id="{97DFD32E-116D-44EA-9BFC-E22BB3CAD8B3}">
          <p14:sldIdLst>
            <p14:sldId id="273"/>
            <p14:sldId id="274"/>
            <p14:sldId id="275"/>
            <p14:sldId id="276"/>
          </p14:sldIdLst>
        </p14:section>
        <p14:section name="Graphing discrete distns" id="{5E21118E-C643-4841-B364-CB52E3665C03}">
          <p14:sldIdLst>
            <p14:sldId id="299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Ord plots" id="{D2BC0FD9-D35A-4BCC-AC52-3C05B6B5AC94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PhD pubs" id="{74595AFF-3E30-425D-ACC3-7495AFA20E39}">
          <p14:sldIdLst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35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860425"/>
          </a:xfrm>
        </p:spPr>
        <p:txBody>
          <a:bodyPr/>
          <a:lstStyle/>
          <a:p>
            <a:r>
              <a:rPr lang="en-US" dirty="0"/>
              <a:t>Discrete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2FE026C-B6BB-4882-B245-6DD335E65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021FD92-E614-410F-B023-7E7106483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495800"/>
            <a:ext cx="1495928" cy="173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587F0B-F53A-4D16-946B-A9550AF6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5820"/>
            <a:ext cx="6714286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5DC2-14E0-4093-ABEE-58D6F799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discrete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6208-103D-4F6A-A274-049F8FC2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AC6D5-40CD-4558-BD67-22034648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8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36F5F-9939-4FE1-B137-DA870717B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0" y="3754442"/>
            <a:ext cx="8190476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8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5F6B-9CC1-42EF-B293-24ED5445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discrete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F0BB9-ACF1-45B2-A0B2-6BD9EFAE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Discrete distributions are characterized by a probability function, </a:t>
            </a:r>
            <a:r>
              <a:rPr lang="en-US" sz="2400" dirty="0" err="1"/>
              <a:t>Pr</a:t>
            </a:r>
            <a:r>
              <a:rPr lang="en-US" sz="2400" dirty="0"/>
              <a:t>(</a:t>
            </a:r>
            <a:r>
              <a:rPr lang="en-US" sz="2400" i="1" dirty="0"/>
              <a:t>X = k</a:t>
            </a:r>
            <a:r>
              <a:rPr lang="en-US" sz="2400" dirty="0"/>
              <a:t>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≡ </a:t>
            </a:r>
            <a:r>
              <a:rPr lang="en-US" sz="2400" dirty="0"/>
              <a:t>p(</a:t>
            </a:r>
            <a:r>
              <a:rPr lang="en-US" sz="2400" i="1" dirty="0"/>
              <a:t>k</a:t>
            </a:r>
            <a:r>
              <a:rPr lang="en-US" sz="2400" dirty="0"/>
              <a:t>), that the random variable </a:t>
            </a:r>
            <a:r>
              <a:rPr lang="en-US" sz="2400" i="1" dirty="0"/>
              <a:t>X</a:t>
            </a:r>
            <a:r>
              <a:rPr lang="en-US" sz="2400" dirty="0"/>
              <a:t> has value </a:t>
            </a:r>
            <a:r>
              <a:rPr lang="en-US" sz="2400" i="1" dirty="0"/>
              <a:t>k</a:t>
            </a:r>
            <a:r>
              <a:rPr lang="en-US" sz="2400" dirty="0"/>
              <a:t>.</a:t>
            </a:r>
          </a:p>
          <a:p>
            <a:r>
              <a:rPr lang="en-US" sz="2400" dirty="0"/>
              <a:t>Common discrete distributions have the following forms: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7665A-4C02-4E7C-BD05-82CB4294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A857C-9F01-4325-B87D-75C60898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200"/>
            <a:ext cx="6666667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3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F172-62FB-468B-8ADC-96AE45B5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95F33-6CAB-44DF-8A35-00E434CA1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198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 functions: {d__, p__, q__, r__}</a:t>
                </a:r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d___</a:t>
                </a:r>
                <a:r>
                  <a:rPr lang="en-US" sz="1800" dirty="0"/>
                  <a:t>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d</a:t>
                </a:r>
                <a:r>
                  <a:rPr lang="en-US" sz="1800" dirty="0">
                    <a:solidFill>
                      <a:srgbClr val="0070C0"/>
                    </a:solidFill>
                  </a:rPr>
                  <a:t>ensity</a:t>
                </a:r>
                <a:r>
                  <a:rPr lang="en-US" sz="1800" dirty="0"/>
                  <a:t> function, </a:t>
                </a:r>
                <a:r>
                  <a:rPr lang="en-US" sz="1800" dirty="0" err="1"/>
                  <a:t>Pr</a:t>
                </a:r>
                <a:r>
                  <a:rPr lang="en-US" sz="1800" dirty="0"/>
                  <a:t>(X=k) = p(k)</a:t>
                </a:r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p___</a:t>
                </a:r>
                <a:r>
                  <a:rPr lang="en-US" sz="1800" dirty="0"/>
                  <a:t> 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cumulative</a:t>
                </a:r>
                <a:r>
                  <a:rPr lang="en-US" sz="1800" dirty="0"/>
                  <a:t> </a:t>
                </a:r>
                <a:r>
                  <a:rPr lang="en-US" sz="1800" b="1" dirty="0"/>
                  <a:t>p</a:t>
                </a:r>
                <a:r>
                  <a:rPr lang="en-US" sz="1800" dirty="0"/>
                  <a:t>robability, F(k)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q___</a:t>
                </a:r>
                <a:r>
                  <a:rPr lang="en-US" sz="1800" dirty="0"/>
                  <a:t>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q</a:t>
                </a:r>
                <a:r>
                  <a:rPr lang="en-US" sz="1800" dirty="0">
                    <a:solidFill>
                      <a:srgbClr val="0070C0"/>
                    </a:solidFill>
                  </a:rPr>
                  <a:t>uantile</a:t>
                </a:r>
                <a:r>
                  <a:rPr lang="en-US" sz="1800" dirty="0"/>
                  <a:t> function, find k = F</a:t>
                </a:r>
                <a:r>
                  <a:rPr lang="en-US" sz="1800" baseline="30000" dirty="0"/>
                  <a:t>-1</a:t>
                </a:r>
                <a:r>
                  <a:rPr lang="en-US" sz="1800" dirty="0"/>
                  <a:t> (p), smallest value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r___</a:t>
                </a:r>
                <a:r>
                  <a:rPr lang="en-US" sz="1800" dirty="0"/>
                  <a:t>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r</a:t>
                </a:r>
                <a:r>
                  <a:rPr lang="en-US" sz="1800" dirty="0">
                    <a:solidFill>
                      <a:srgbClr val="0070C0"/>
                    </a:solidFill>
                  </a:rPr>
                  <a:t>andom</a:t>
                </a:r>
                <a:r>
                  <a:rPr lang="en-US" sz="1800" dirty="0"/>
                  <a:t> number generator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95F33-6CAB-44DF-8A35-00E434CA1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1981200"/>
              </a:xfrm>
              <a:blipFill>
                <a:blip r:embed="rId2"/>
                <a:stretch>
                  <a:fillRect l="-1481" t="-30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6F7B1-182E-4E4F-AC64-44304C35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96D1198-CEC8-45C5-92B0-60F93D5D7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33800"/>
            <a:ext cx="8229600" cy="19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9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5EDA-B45A-AC68-B9AE-ACE99309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“binomial”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5777-D3C4-BD67-81BE-1C029263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Bi-no-mi-al /</a:t>
            </a:r>
            <a:r>
              <a:rPr lang="en-CA" dirty="0" err="1"/>
              <a:t>bīˈnōmēəl</a:t>
            </a:r>
            <a:r>
              <a:rPr lang="en-CA" dirty="0"/>
              <a:t>/</a:t>
            </a:r>
          </a:p>
          <a:p>
            <a:r>
              <a:rPr lang="en-CA" sz="2000" b="1" dirty="0"/>
              <a:t>Taxonomy</a:t>
            </a:r>
            <a:r>
              <a:rPr lang="en-CA" sz="2000" dirty="0"/>
              <a:t>: A </a:t>
            </a:r>
            <a:r>
              <a:rPr lang="en-CA" sz="2000" dirty="0">
                <a:solidFill>
                  <a:srgbClr val="0070C0"/>
                </a:solidFill>
              </a:rPr>
              <a:t>two-part name</a:t>
            </a:r>
            <a:r>
              <a:rPr lang="en-CA" sz="2000" dirty="0"/>
              <a:t>, (genus, species) e.g.,  </a:t>
            </a:r>
            <a:r>
              <a:rPr lang="en-CA" sz="2000" i="1" dirty="0"/>
              <a:t>Elephas maximus </a:t>
            </a:r>
            <a:r>
              <a:rPr lang="en-CA" sz="2000" dirty="0"/>
              <a:t>for the Asian elephant</a:t>
            </a:r>
          </a:p>
          <a:p>
            <a:r>
              <a:rPr lang="en-CA" sz="2000" b="1" dirty="0"/>
              <a:t>Mathematics</a:t>
            </a:r>
            <a:r>
              <a:rPr lang="en-CA" sz="2000" dirty="0"/>
              <a:t>: An algebraic expression of a sum of </a:t>
            </a:r>
            <a:r>
              <a:rPr lang="en-CA" sz="2000" dirty="0">
                <a:solidFill>
                  <a:srgbClr val="0070C0"/>
                </a:solidFill>
              </a:rPr>
              <a:t>two terms</a:t>
            </a:r>
            <a:r>
              <a:rPr lang="en-CA" sz="2000" dirty="0"/>
              <a:t>, (x + y) or expansion, (x + y)</a:t>
            </a:r>
            <a:r>
              <a:rPr lang="en-CA" sz="2000" baseline="30000" dirty="0"/>
              <a:t>n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B8CA3-A4A3-C5CE-E08A-5E05970D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EBD017C-BC94-48BD-7D32-E845109CC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29000"/>
            <a:ext cx="4414208" cy="2270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DF1C69-393E-996A-B2C0-ABE759B2BC5C}"/>
              </a:ext>
            </a:extLst>
          </p:cNvPr>
          <p:cNvSpPr txBox="1"/>
          <p:nvPr/>
        </p:nvSpPr>
        <p:spPr>
          <a:xfrm>
            <a:off x="5486400" y="3429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Coefficients of terms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F5B21-D348-6FB8-822A-78324557B3EE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CA" dirty="0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2FBE6A5-CEDB-DC5F-F330-225C06C8D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153200"/>
            <a:ext cx="2714496" cy="6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5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E191-4B75-498D-D00E-A3129352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055593EF-102A-04AA-3B72-85D9ACA01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0959" y="4038599"/>
                <a:ext cx="8229600" cy="26828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sz="2000" dirty="0"/>
                  <a:t>Examples</a:t>
                </a:r>
              </a:p>
              <a:p>
                <a:r>
                  <a:rPr lang="en-CA" sz="1800" dirty="0"/>
                  <a:t>Toss 10 fair coins– how many heads?   Bin(10, ½)</a:t>
                </a:r>
              </a:p>
              <a:p>
                <a:r>
                  <a:rPr lang="en-CA" sz="1800" dirty="0"/>
                  <a:t>Toss 12 fair dice– how many 5s or 6s?  Bin(12, 1/3)</a:t>
                </a:r>
              </a:p>
              <a:p>
                <a:pPr marL="0" indent="0">
                  <a:buNone/>
                </a:pPr>
                <a:r>
                  <a:rPr lang="en-CA" sz="2000" dirty="0"/>
                  <a:t>Mean, variance, skewness:                                </a:t>
                </a:r>
              </a:p>
              <a:p>
                <a:pPr marL="0" indent="0">
                  <a:buNone/>
                </a:pPr>
                <a:r>
                  <a:rPr lang="en-CA" sz="2000" dirty="0"/>
                  <a:t>       Mean[X]   =   n p                           MLE from data: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CA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0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nary>
                          </m:e>
                        </m:nary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CA" sz="2000" dirty="0"/>
              </a:p>
              <a:p>
                <a:pPr marL="0" indent="0">
                  <a:buNone/>
                </a:pPr>
                <a:r>
                  <a:rPr lang="en-CA" sz="2000" dirty="0"/>
                  <a:t>           Var[X]   =  n p (1-p) = n p q</a:t>
                </a:r>
              </a:p>
              <a:p>
                <a:pPr marL="0" indent="0">
                  <a:buNone/>
                </a:pPr>
                <a:r>
                  <a:rPr lang="en-CA" sz="2000" dirty="0"/>
                  <a:t>          Skew[X] = n p q (q-p)</a:t>
                </a:r>
              </a:p>
              <a:p>
                <a:pPr marL="0" indent="0">
                  <a:buNone/>
                </a:pPr>
                <a:endParaRPr lang="en-CA" sz="2000" dirty="0"/>
              </a:p>
              <a:p>
                <a:pPr marL="0" indent="0">
                  <a:buNone/>
                </a:pPr>
                <a:endParaRPr lang="en-CA" sz="2000" dirty="0"/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055593EF-102A-04AA-3B72-85D9ACA01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959" y="4038599"/>
                <a:ext cx="8229600" cy="2682876"/>
              </a:xfrm>
              <a:blipFill>
                <a:blip r:embed="rId2"/>
                <a:stretch>
                  <a:fillRect l="-815" t="-22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39D82-2D52-9A40-B2DB-ABF5F90E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EECD76-2D1E-4315-B6DF-02617F288968}"/>
              </a:ext>
            </a:extLst>
          </p:cNvPr>
          <p:cNvGrpSpPr/>
          <p:nvPr/>
        </p:nvGrpSpPr>
        <p:grpSpPr>
          <a:xfrm>
            <a:off x="381000" y="1425460"/>
            <a:ext cx="8247619" cy="2248014"/>
            <a:chOff x="381000" y="1425460"/>
            <a:chExt cx="8247619" cy="22480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7A4BFE-2807-93AE-87DD-BCBA285F1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1093"/>
              <a:ext cx="8247619" cy="215238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88547D-37B9-3508-1051-2A9912202940}"/>
                </a:ext>
              </a:extLst>
            </p:cNvPr>
            <p:cNvSpPr txBox="1"/>
            <p:nvPr/>
          </p:nvSpPr>
          <p:spPr>
            <a:xfrm>
              <a:off x="4504809" y="142546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# ways to get k out of 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28FC1B-771B-CED0-EDB0-FBEDF25E5EC4}"/>
                </a:ext>
              </a:extLst>
            </p:cNvPr>
            <p:cNvSpPr txBox="1"/>
            <p:nvPr/>
          </p:nvSpPr>
          <p:spPr>
            <a:xfrm>
              <a:off x="5943600" y="153318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/>
                <a:t>Pr</a:t>
              </a:r>
              <a:r>
                <a:rPr lang="en-CA" sz="1400" dirty="0"/>
                <a:t>(k events)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6738A7-1B30-7CCE-EDED-642A4A7A31B9}"/>
                </a:ext>
              </a:extLst>
            </p:cNvPr>
            <p:cNvSpPr txBox="1"/>
            <p:nvPr/>
          </p:nvSpPr>
          <p:spPr>
            <a:xfrm>
              <a:off x="7162800" y="142546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/>
                <a:t>Pr</a:t>
              </a:r>
              <a:r>
                <a:rPr lang="en-CA" sz="1400" dirty="0"/>
                <a:t>(n-k non-events)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61D93F0-0431-045A-65BC-9DA2F7D94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4309" y="1691072"/>
              <a:ext cx="381000" cy="3048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F1DB30-9CC1-4BB8-8483-6D9FA9A90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8700" y="1687070"/>
              <a:ext cx="1219200" cy="45446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802F6A7-883E-73CF-9A14-289A353D8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8300" y="1717970"/>
              <a:ext cx="1799709" cy="42356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284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BC83-0A5F-D227-72DF-E6887D04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Binomial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F82AF-8969-4FD3-F109-8D739BC3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308DA17-2309-4473-E5EB-105EFF21B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894389"/>
            <a:ext cx="7391400" cy="3492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2AE03-E805-2B08-CCFF-971840C04F7F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Binomial distributions for k = 0, 1, 2, …, 12 successes in n=12 trials, for 4 values of 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7D05C-5403-A633-4FAC-81254894A86C}"/>
              </a:ext>
            </a:extLst>
          </p:cNvPr>
          <p:cNvSpPr txBox="1"/>
          <p:nvPr/>
        </p:nvSpPr>
        <p:spPr>
          <a:xfrm>
            <a:off x="6172200" y="6275585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DDAR Fig 3.9, pp 76-77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E6C89-A2EE-C6E5-E432-219EF79F0303}"/>
              </a:ext>
            </a:extLst>
          </p:cNvPr>
          <p:cNvSpPr txBox="1"/>
          <p:nvPr/>
        </p:nvSpPr>
        <p:spPr>
          <a:xfrm>
            <a:off x="876300" y="532542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 = n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Variance is maximum when p = 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Skewed when p ≠ ½</a:t>
            </a:r>
          </a:p>
        </p:txBody>
      </p:sp>
    </p:spTree>
    <p:extLst>
      <p:ext uri="{BB962C8B-B14F-4D97-AF65-F5344CB8AC3E}">
        <p14:creationId xmlns:p14="http://schemas.microsoft.com/office/powerpoint/2010/main" val="215245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A6A5-9A77-0606-7071-388AD545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Poisson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6474C-7C1F-A131-C740-91073D70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5DCE8-521D-6630-8EB7-0BADD4F40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43" y="1447800"/>
            <a:ext cx="8085714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2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7819-093C-AFCA-4E91-B5C0AC38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Poisson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EF08AD-9906-DFF7-C7B7-EF96E5D8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9F7E10B-8527-67C9-E750-EA32045A7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112"/>
            <a:ext cx="7348752" cy="4972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1D36A3-DEF4-DE54-E045-D41CDAA20F92}"/>
              </a:ext>
            </a:extLst>
          </p:cNvPr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Poisson distributions for </a:t>
            </a:r>
            <a:r>
              <a:rPr lang="en-CA" sz="2400" dirty="0">
                <a:sym typeface="Symbol" panose="05050102010706020507" pitchFamily="18" charset="2"/>
              </a:rPr>
              <a:t> = ½, 1, 2, 3, 6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16210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36E4-6A7C-0963-ECED-7BCBFE83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Poisson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658B4-5D1F-979E-91B7-2244013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FCF2A-532E-C257-6B13-CFAAA180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7086600" cy="3015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FD514-C579-1448-8D4D-C7AC8551B3C5}"/>
              </a:ext>
            </a:extLst>
          </p:cNvPr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Poisson distributions for </a:t>
            </a:r>
            <a:r>
              <a:rPr lang="en-CA" sz="2400" dirty="0">
                <a:sym typeface="Symbol" panose="05050102010706020507" pitchFamily="18" charset="2"/>
              </a:rPr>
              <a:t> = 1, 4, 10</a:t>
            </a:r>
            <a:endParaRPr lang="en-CA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E580B-701A-721A-24B1-B2BE2E871444}"/>
              </a:ext>
            </a:extLst>
          </p:cNvPr>
          <p:cNvSpPr txBox="1"/>
          <p:nvPr/>
        </p:nvSpPr>
        <p:spPr>
          <a:xfrm>
            <a:off x="609600" y="48006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Mean, variance, skewness:</a:t>
            </a:r>
          </a:p>
          <a:p>
            <a:r>
              <a:rPr lang="en-CA" dirty="0"/>
              <a:t>     Mean[X]  =   </a:t>
            </a:r>
            <a:r>
              <a:rPr lang="en-CA" dirty="0">
                <a:sym typeface="Symbol" panose="05050102010706020507" pitchFamily="18" charset="2"/>
              </a:rPr>
              <a:t></a:t>
            </a:r>
          </a:p>
          <a:p>
            <a:r>
              <a:rPr lang="en-CA" dirty="0"/>
              <a:t>          Var[X]  =  </a:t>
            </a:r>
            <a:r>
              <a:rPr lang="en-CA" dirty="0">
                <a:sym typeface="Symbol" panose="05050102010706020507" pitchFamily="18" charset="2"/>
              </a:rPr>
              <a:t></a:t>
            </a:r>
          </a:p>
          <a:p>
            <a:r>
              <a:rPr lang="en-CA" dirty="0">
                <a:sym typeface="Symbol" panose="05050102010706020507" pitchFamily="18" charset="2"/>
              </a:rPr>
              <a:t>    Skew[X]     =   </a:t>
            </a:r>
            <a:r>
              <a:rPr lang="en-CA" baseline="30000" dirty="0">
                <a:sym typeface="Symbol" panose="05050102010706020507" pitchFamily="18" charset="2"/>
              </a:rPr>
              <a:t>-1/2</a:t>
            </a:r>
          </a:p>
          <a:p>
            <a:endParaRPr lang="en-CA" dirty="0">
              <a:sym typeface="Symbol" panose="05050102010706020507" pitchFamily="18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B057D-532D-5879-C0FD-2FCB1A0FF832}"/>
              </a:ext>
            </a:extLst>
          </p:cNvPr>
          <p:cNvSpPr txBox="1"/>
          <p:nvPr/>
        </p:nvSpPr>
        <p:spPr>
          <a:xfrm>
            <a:off x="7696200" y="1809313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DDAR Fig 3.10, p 81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D5E400-64B2-A8F3-3DC7-3408880E50F6}"/>
                  </a:ext>
                </a:extLst>
              </p:cNvPr>
              <p:cNvSpPr txBox="1"/>
              <p:nvPr/>
            </p:nvSpPr>
            <p:spPr>
              <a:xfrm>
                <a:off x="3171825" y="5269228"/>
                <a:ext cx="1447800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D5E400-64B2-A8F3-3DC7-3408880E5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25" y="5269228"/>
                <a:ext cx="1447800" cy="384336"/>
              </a:xfrm>
              <a:prstGeom prst="rect">
                <a:avLst/>
              </a:prstGeom>
              <a:blipFill>
                <a:blip r:embed="rId3"/>
                <a:stretch>
                  <a:fillRect l="-3361" t="-7937" r="-4622" b="-253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0B04E69-38F0-00B3-5B30-6810F85B98A9}"/>
              </a:ext>
            </a:extLst>
          </p:cNvPr>
          <p:cNvSpPr txBox="1"/>
          <p:nvPr/>
        </p:nvSpPr>
        <p:spPr>
          <a:xfrm>
            <a:off x="4924424" y="4953000"/>
            <a:ext cx="368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Properties:</a:t>
            </a:r>
          </a:p>
          <a:p>
            <a:r>
              <a:rPr lang="en-CA" dirty="0"/>
              <a:t>Sum of Pois (</a:t>
            </a:r>
            <a:r>
              <a:rPr lang="en-CA" dirty="0">
                <a:sym typeface="Symbol" panose="05050102010706020507" pitchFamily="18" charset="2"/>
              </a:rPr>
              <a:t></a:t>
            </a:r>
            <a:r>
              <a:rPr lang="en-CA" baseline="-25000" dirty="0">
                <a:sym typeface="Symbol" panose="05050102010706020507" pitchFamily="18" charset="2"/>
              </a:rPr>
              <a:t>1</a:t>
            </a:r>
            <a:r>
              <a:rPr lang="en-CA" dirty="0">
                <a:sym typeface="Symbol" panose="05050102010706020507" pitchFamily="18" charset="2"/>
              </a:rPr>
              <a:t>, </a:t>
            </a:r>
            <a:r>
              <a:rPr lang="en-CA" baseline="-25000" dirty="0">
                <a:sym typeface="Symbol" panose="05050102010706020507" pitchFamily="18" charset="2"/>
              </a:rPr>
              <a:t>2</a:t>
            </a:r>
            <a:r>
              <a:rPr lang="en-CA" dirty="0">
                <a:sym typeface="Symbol" panose="05050102010706020507" pitchFamily="18" charset="2"/>
              </a:rPr>
              <a:t>,</a:t>
            </a:r>
            <a:r>
              <a:rPr lang="en-CA" baseline="-25000" dirty="0">
                <a:sym typeface="Symbol" panose="05050102010706020507" pitchFamily="18" charset="2"/>
              </a:rPr>
              <a:t>3</a:t>
            </a:r>
            <a:r>
              <a:rPr lang="en-CA" dirty="0">
                <a:sym typeface="Symbol" panose="05050102010706020507" pitchFamily="18" charset="2"/>
              </a:rPr>
              <a:t>, …) = Pois(∑</a:t>
            </a:r>
            <a:r>
              <a:rPr lang="en-CA" baseline="-25000" dirty="0" err="1">
                <a:sym typeface="Symbol" panose="05050102010706020507" pitchFamily="18" charset="2"/>
              </a:rPr>
              <a:t>i</a:t>
            </a:r>
            <a:r>
              <a:rPr lang="en-CA" dirty="0">
                <a:sym typeface="Symbol" panose="05050102010706020507" pitchFamily="18" charset="2"/>
              </a:rPr>
              <a:t>)</a:t>
            </a:r>
          </a:p>
          <a:p>
            <a:r>
              <a:rPr lang="en-CA" dirty="0">
                <a:sym typeface="Symbol" panose="05050102010706020507" pitchFamily="18" charset="2"/>
              </a:rPr>
              <a:t>Approaches N(, ) as n  ∞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5109D0-A93D-A851-5A12-61199CDFC469}"/>
              </a:ext>
            </a:extLst>
          </p:cNvPr>
          <p:cNvSpPr/>
          <p:nvPr/>
        </p:nvSpPr>
        <p:spPr>
          <a:xfrm>
            <a:off x="3124200" y="5269228"/>
            <a:ext cx="1295400" cy="4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23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6CDE-6A2F-C4EC-3E0E-1F16AC95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Negative binomial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9E0C3-045A-0223-F267-6C78300A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330B1-1FB8-497A-301F-18D6CF1B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52381" cy="38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56EE8A-9135-B98F-2075-9DE1E8E6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141941"/>
            <a:ext cx="2428571" cy="11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7213E-5C89-D14F-825A-1B062AB0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5132417"/>
            <a:ext cx="4590476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9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4FF4-A6BA-41F6-8198-6DAD576C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77F0-C410-4300-8516-C91DE3BE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data: often assumed Normal (</a:t>
            </a:r>
            <a:r>
              <a:rPr lang="el-GR" dirty="0"/>
              <a:t>μ</a:t>
            </a:r>
            <a:r>
              <a:rPr lang="en-US" dirty="0"/>
              <a:t>,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 – unreasonable for CDA</a:t>
            </a:r>
            <a:endParaRPr lang="en-US" dirty="0"/>
          </a:p>
          <a:p>
            <a:r>
              <a:rPr lang="en-US" dirty="0"/>
              <a:t>Binomial, Poisson, Negative binomial, … are the building blocks for CDA</a:t>
            </a:r>
          </a:p>
          <a:p>
            <a:r>
              <a:rPr lang="en-US" dirty="0"/>
              <a:t>Form the basis for modeling techniques</a:t>
            </a:r>
          </a:p>
          <a:p>
            <a:pPr lvl="1"/>
            <a:r>
              <a:rPr lang="en-US" dirty="0"/>
              <a:t>logistic regression, generalized linear models, Poisson regression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outcome variable (</a:t>
            </a:r>
            <a:r>
              <a:rPr lang="en-US" i="1" dirty="0"/>
              <a:t>k</a:t>
            </a:r>
            <a:r>
              <a:rPr lang="en-US" dirty="0"/>
              <a:t> = 0, 1, 2, … )</a:t>
            </a:r>
          </a:p>
          <a:p>
            <a:pPr lvl="1"/>
            <a:r>
              <a:rPr lang="en-US" dirty="0"/>
              <a:t>counts of occurrences (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): accidents, words in text, males in families of size </a:t>
            </a:r>
            <a:r>
              <a:rPr lang="en-US" i="1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A6B6B-722B-44AC-8D51-8A9E9AF5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22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0682B-36F2-CDD2-083B-432337A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CDC1B-AF08-AA1B-80D3-F8406CAF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0999"/>
            <a:ext cx="5334000" cy="5258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476C4-24E5-C3FD-553C-5558AB4C067B}"/>
              </a:ext>
            </a:extLst>
          </p:cNvPr>
          <p:cNvSpPr txBox="1"/>
          <p:nvPr/>
        </p:nvSpPr>
        <p:spPr>
          <a:xfrm>
            <a:off x="6248400" y="12192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Negative binomial distributions for</a:t>
            </a:r>
          </a:p>
          <a:p>
            <a:r>
              <a:rPr lang="en-CA" i="1" dirty="0"/>
              <a:t>n</a:t>
            </a:r>
            <a:r>
              <a:rPr lang="en-CA" dirty="0"/>
              <a:t> = 2, 4, 6</a:t>
            </a:r>
          </a:p>
          <a:p>
            <a:r>
              <a:rPr lang="en-CA" i="1" dirty="0"/>
              <a:t>p</a:t>
            </a:r>
            <a:r>
              <a:rPr lang="en-CA" dirty="0"/>
              <a:t> = 0.2, 0.3, 0.4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215D7-3FE2-78DA-BB67-EE66A375CAC6}"/>
              </a:ext>
            </a:extLst>
          </p:cNvPr>
          <p:cNvSpPr txBox="1"/>
          <p:nvPr/>
        </p:nvSpPr>
        <p:spPr>
          <a:xfrm>
            <a:off x="6257925" y="5791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DDAR Fig 3.13, p 85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704E2-7443-8808-E646-6E5907172632}"/>
              </a:ext>
            </a:extLst>
          </p:cNvPr>
          <p:cNvSpPr txBox="1"/>
          <p:nvPr/>
        </p:nvSpPr>
        <p:spPr>
          <a:xfrm>
            <a:off x="6400800" y="2667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Mean:</a:t>
            </a:r>
          </a:p>
          <a:p>
            <a:r>
              <a:rPr lang="en-CA" dirty="0"/>
              <a:t>Increases with </a:t>
            </a:r>
            <a:r>
              <a:rPr lang="en-CA" i="1" dirty="0"/>
              <a:t>n</a:t>
            </a:r>
          </a:p>
          <a:p>
            <a:r>
              <a:rPr lang="en-CA" dirty="0"/>
              <a:t>Decreases with </a:t>
            </a:r>
            <a:r>
              <a:rPr lang="en-CA" i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D45817-C2F1-36A0-F31A-D6A71AA43D23}"/>
              </a:ext>
            </a:extLst>
          </p:cNvPr>
          <p:cNvCxnSpPr/>
          <p:nvPr/>
        </p:nvCxnSpPr>
        <p:spPr>
          <a:xfrm>
            <a:off x="457200" y="978932"/>
            <a:ext cx="0" cy="4050268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A202E4-6C1C-AC45-3AEA-CBB543F6A7C5}"/>
              </a:ext>
            </a:extLst>
          </p:cNvPr>
          <p:cNvCxnSpPr/>
          <p:nvPr/>
        </p:nvCxnSpPr>
        <p:spPr>
          <a:xfrm>
            <a:off x="1524000" y="4267200"/>
            <a:ext cx="3657600" cy="0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95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19492E-F1B9-68F8-F240-6579BB26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discrete distributions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1900D-14EC-69CA-9C7E-E8608DBF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E249C-1246-B3EF-4D0E-83257BF2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23809" cy="1723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774A59-FFE4-3173-021B-1CC469D9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3276600"/>
            <a:ext cx="8152381" cy="6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D66F04-D004-2701-1072-41A238572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4" y="4105409"/>
            <a:ext cx="8161905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648A-9296-1363-C998-9B9CFCD5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Fitting &amp; graphing discrete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D0984-70FC-F24E-1868-B8CA8303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In R, the </a:t>
            </a:r>
            <a:r>
              <a:rPr lang="en-CA" sz="2400" dirty="0" err="1">
                <a:solidFill>
                  <a:schemeClr val="accent2">
                    <a:lumMod val="75000"/>
                  </a:schemeClr>
                </a:solidFill>
              </a:rPr>
              <a:t>vcd</a:t>
            </a:r>
            <a:r>
              <a:rPr lang="en-CA" sz="2400" dirty="0"/>
              <a:t> and </a:t>
            </a:r>
            <a:r>
              <a:rPr lang="en-CA" sz="2400" dirty="0" err="1">
                <a:solidFill>
                  <a:schemeClr val="accent2">
                    <a:lumMod val="75000"/>
                  </a:schemeClr>
                </a:solidFill>
              </a:rPr>
              <a:t>vcdExtra</a:t>
            </a:r>
            <a:r>
              <a:rPr lang="en-CA" sz="2400" dirty="0"/>
              <a:t> packages provide functions to fit, visualize and diagnose discrete distributions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b="1" dirty="0"/>
              <a:t>Fitting</a:t>
            </a:r>
            <a:r>
              <a:rPr lang="en-CA" sz="2400" dirty="0"/>
              <a:t>: </a:t>
            </a:r>
            <a:r>
              <a:rPr lang="en-CA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goodfit</a:t>
            </a:r>
            <a:r>
              <a:rPr lang="en-CA" sz="2400" dirty="0">
                <a:latin typeface="Consolas" panose="020B0609020204030204" pitchFamily="49" charset="0"/>
                <a:cs typeface="Courier New" panose="02070309020205020404" pitchFamily="49" charset="0"/>
              </a:rPr>
              <a:t>()      </a:t>
            </a:r>
            <a:r>
              <a:rPr lang="en-CA" sz="2400" dirty="0"/>
              <a:t>fits uniform, binomial, Poisson, 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neg bin, geometric, logseries, …</a:t>
            </a:r>
          </a:p>
          <a:p>
            <a:r>
              <a:rPr lang="en-CA" sz="2400" b="1" dirty="0"/>
              <a:t>Graphing</a:t>
            </a:r>
            <a:r>
              <a:rPr lang="en-CA" sz="2400" dirty="0"/>
              <a:t>: </a:t>
            </a:r>
            <a:r>
              <a:rPr lang="en-CA" sz="2400" dirty="0">
                <a:latin typeface="Consolas" panose="020B0609020204030204" pitchFamily="49" charset="0"/>
                <a:cs typeface="Courier New" panose="02070309020205020404" pitchFamily="49" charset="0"/>
              </a:rPr>
              <a:t>rootogram()  </a:t>
            </a:r>
            <a:r>
              <a:rPr lang="en-CA" sz="2400" dirty="0"/>
              <a:t>assess departure between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observed, fitted counts</a:t>
            </a:r>
          </a:p>
          <a:p>
            <a:r>
              <a:rPr lang="en-CA" sz="2400" b="1" dirty="0"/>
              <a:t>Ord plot</a:t>
            </a:r>
            <a:r>
              <a:rPr lang="en-CA" sz="2400" dirty="0"/>
              <a:t>: </a:t>
            </a:r>
            <a:r>
              <a:rPr lang="en-CA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Ordplot</a:t>
            </a:r>
            <a:r>
              <a:rPr lang="en-CA" sz="2400" dirty="0">
                <a:latin typeface="Consolas" panose="020B0609020204030204" pitchFamily="49" charset="0"/>
                <a:cs typeface="Courier New" panose="02070309020205020404" pitchFamily="49" charset="0"/>
              </a:rPr>
              <a:t>()     </a:t>
            </a:r>
            <a:r>
              <a:rPr lang="en-CA" sz="2400" dirty="0"/>
              <a:t>diagnose form of a discrete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distribution</a:t>
            </a:r>
          </a:p>
          <a:p>
            <a:r>
              <a:rPr lang="en-CA" sz="2400" b="1" dirty="0"/>
              <a:t>Robust plots</a:t>
            </a:r>
            <a:r>
              <a:rPr lang="en-CA" sz="2400" dirty="0"/>
              <a:t>: </a:t>
            </a:r>
            <a:r>
              <a:rPr lang="en-CA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distplot</a:t>
            </a:r>
            <a:r>
              <a:rPr lang="en-CA" sz="2400" dirty="0">
                <a:latin typeface="Consolas" panose="020B0609020204030204" pitchFamily="49" charset="0"/>
                <a:cs typeface="Courier New" panose="02070309020205020404" pitchFamily="49" charset="0"/>
              </a:rPr>
              <a:t>() </a:t>
            </a:r>
            <a:r>
              <a:rPr lang="en-CA" sz="2400" dirty="0"/>
              <a:t>handle problems with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discrepant 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A3777-8315-892F-B0E8-8902FD1D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50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5B35-A255-29A7-B470-7BE1F625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Saxony families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E5782-7BCD-D448-3996-7748CE23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6AB1B-77B7-80F3-2E18-A6208A061568}"/>
              </a:ext>
            </a:extLst>
          </p:cNvPr>
          <p:cNvSpPr txBox="1"/>
          <p:nvPr/>
        </p:nvSpPr>
        <p:spPr>
          <a:xfrm>
            <a:off x="457200" y="12954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data(Saxony, package="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vcd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Saxony</a:t>
            </a:r>
          </a:p>
          <a:p>
            <a:r>
              <a:rPr lang="en-CA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nMales</a:t>
            </a:r>
            <a:endParaRPr lang="en-CA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0    1    2    3    4    5    6    7    8    9   10   11   12 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3   24  104  286  670 1033 1343 1112  829  478  181   45    7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1DA77-2043-D1B9-8991-BA263BA4A468}"/>
              </a:ext>
            </a:extLst>
          </p:cNvPr>
          <p:cNvSpPr txBox="1"/>
          <p:nvPr/>
        </p:nvSpPr>
        <p:spPr>
          <a:xfrm>
            <a:off x="457200" y="2895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Use </a:t>
            </a:r>
            <a:r>
              <a:rPr lang="en-CA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CA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400" dirty="0"/>
              <a:t>to fit the binomial; test with </a:t>
            </a:r>
            <a:r>
              <a:rPr lang="en-CA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EDF79-B858-AB17-01ED-4B36ED16B0BF}"/>
              </a:ext>
            </a:extLst>
          </p:cNvPr>
          <p:cNvSpPr txBox="1"/>
          <p:nvPr/>
        </p:nvSpPr>
        <p:spPr>
          <a:xfrm>
            <a:off x="533400" y="3657600"/>
            <a:ext cx="80772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goodfit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(Saxony, type = "binomial", par=list(size=12))</a:t>
            </a:r>
          </a:p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summary(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	 Goodness-of-fit test for binomial distribution</a:t>
            </a:r>
          </a:p>
          <a:p>
            <a:endParaRPr lang="en-CA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X^2 </a:t>
            </a:r>
            <a:r>
              <a:rPr lang="en-CA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Likelihood Ratio  97 11 6.98e-16</a:t>
            </a:r>
          </a:p>
        </p:txBody>
      </p:sp>
    </p:spTree>
    <p:extLst>
      <p:ext uri="{BB962C8B-B14F-4D97-AF65-F5344CB8AC3E}">
        <p14:creationId xmlns:p14="http://schemas.microsoft.com/office/powerpoint/2010/main" val="3885604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0008-0805-7228-24C6-51614BDF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Saxony families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338BF-1E9A-AB0C-ED75-F68047D3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44883-9FFD-8509-E687-EFC9674C6052}"/>
              </a:ext>
            </a:extLst>
          </p:cNvPr>
          <p:cNvSpPr txBox="1"/>
          <p:nvPr/>
        </p:nvSpPr>
        <p:spPr>
          <a:xfrm>
            <a:off x="4572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The print() method for </a:t>
            </a:r>
            <a:r>
              <a:rPr lang="en-CA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CA" sz="2400" dirty="0"/>
              <a:t> objects shows the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96954-A344-48A7-069A-E7809F996F3B}"/>
              </a:ext>
            </a:extLst>
          </p:cNvPr>
          <p:cNvSpPr txBox="1"/>
          <p:nvPr/>
        </p:nvSpPr>
        <p:spPr>
          <a:xfrm>
            <a:off x="533400" y="1905000"/>
            <a:ext cx="57912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CA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print</a:t>
            </a:r>
          </a:p>
          <a:p>
            <a:endParaRPr lang="en-CA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Observed and fitted values for binomial distribution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with parameters estimated by `ML' </a:t>
            </a:r>
          </a:p>
          <a:p>
            <a:endParaRPr lang="en-CA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count observed   fitted </a:t>
            </a:r>
            <a:r>
              <a:rPr lang="en-CA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pearson</a:t>
            </a:r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residual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0        3    0.933            2.140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1       24   12.089            3.426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2      104   71.803            3.800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3      286  258.475            1.712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4      670  628.055            1.674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5     1033 1085.211           -1.585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6     1343 1367.279           -0.657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7     1112 1265.630           -4.318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8      829  854.247           -0.864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9      478  410.013            3.358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10      181  132.836            4.179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11       45   26.082            3.704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12        7    2.347            3.037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A1E77-A77F-6AC2-680B-E0C9D948BFE1}"/>
              </a:ext>
            </a:extLst>
          </p:cNvPr>
          <p:cNvSpPr txBox="1"/>
          <p:nvPr/>
        </p:nvSpPr>
        <p:spPr>
          <a:xfrm>
            <a:off x="6553200" y="3048000"/>
            <a:ext cx="213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Pay attention to the </a:t>
            </a:r>
            <a:r>
              <a:rPr lang="en-CA" sz="1600" dirty="0">
                <a:solidFill>
                  <a:srgbClr val="0070C0"/>
                </a:solidFill>
              </a:rPr>
              <a:t>pattern</a:t>
            </a:r>
            <a:r>
              <a:rPr lang="en-CA" sz="1600" dirty="0"/>
              <a:t> &amp; magnitudes of residuals, d</a:t>
            </a:r>
            <a:r>
              <a:rPr lang="en-CA" sz="1600" baseline="-25000" dirty="0"/>
              <a:t>k</a:t>
            </a:r>
          </a:p>
          <a:p>
            <a:endParaRPr lang="en-CA" sz="1600" dirty="0"/>
          </a:p>
          <a:p>
            <a:r>
              <a:rPr lang="en-CA" sz="1600" dirty="0"/>
              <a:t>Pearson </a:t>
            </a:r>
            <a:r>
              <a:rPr lang="en-CA" sz="1600" dirty="0">
                <a:sym typeface="Symbol" panose="05050102010706020507" pitchFamily="18" charset="2"/>
              </a:rPr>
              <a:t></a:t>
            </a:r>
            <a:r>
              <a:rPr lang="en-CA" sz="1600" baseline="30000" dirty="0">
                <a:sym typeface="Symbol" panose="05050102010706020507" pitchFamily="18" charset="2"/>
              </a:rPr>
              <a:t>2</a:t>
            </a:r>
            <a:r>
              <a:rPr lang="en-CA" sz="1600" dirty="0">
                <a:sym typeface="Symbol" panose="05050102010706020507" pitchFamily="18" charset="2"/>
              </a:rPr>
              <a:t> = ∑ d</a:t>
            </a:r>
            <a:r>
              <a:rPr lang="en-CA" sz="1600" baseline="-25000" dirty="0">
                <a:sym typeface="Symbol" panose="05050102010706020507" pitchFamily="18" charset="2"/>
              </a:rPr>
              <a:t>k</a:t>
            </a:r>
            <a:r>
              <a:rPr lang="en-CA" sz="1600" dirty="0">
                <a:sym typeface="Symbol" panose="05050102010706020507" pitchFamily="18" charset="2"/>
              </a:rPr>
              <a:t> </a:t>
            </a:r>
            <a:r>
              <a:rPr lang="en-CA" sz="1600" baseline="30000" dirty="0">
                <a:sym typeface="Symbol" panose="05050102010706020507" pitchFamily="18" charset="2"/>
              </a:rPr>
              <a:t>2</a:t>
            </a:r>
            <a:endParaRPr lang="en-CA" sz="1600" baseline="30000" dirty="0"/>
          </a:p>
          <a:p>
            <a:endParaRPr lang="en-CA" sz="1600" dirty="0"/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111875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8BF37-AAD8-4560-978C-0001F84C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Graphing discrete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FFFC5-0EB3-4456-82D3-D5C226C6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6750" y="6400800"/>
            <a:ext cx="51435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21225AB-15B9-4C79-A121-04D1DC7E2307}" type="slidenum">
              <a:rPr lang="en-US" sz="900">
                <a:solidFill>
                  <a:srgbClr val="000000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900">
              <a:solidFill>
                <a:srgbClr val="000000">
                  <a:alpha val="70000"/>
                </a:srgb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3E16DA-EFE1-4514-BF1B-3EE20391E4BA}"/>
              </a:ext>
            </a:extLst>
          </p:cNvPr>
          <p:cNvGrpSpPr/>
          <p:nvPr/>
        </p:nvGrpSpPr>
        <p:grpSpPr>
          <a:xfrm>
            <a:off x="428625" y="1899882"/>
            <a:ext cx="8115299" cy="1690264"/>
            <a:chOff x="428625" y="1899882"/>
            <a:chExt cx="8115299" cy="169026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EB14A89-C397-4FF8-9609-63632BCBFD69}"/>
                </a:ext>
              </a:extLst>
            </p:cNvPr>
            <p:cNvSpPr/>
            <p:nvPr/>
          </p:nvSpPr>
          <p:spPr>
            <a:xfrm>
              <a:off x="428625" y="1899882"/>
              <a:ext cx="2282428" cy="14493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D4015D-40E1-4056-84CA-E6BEE3C9DA43}"/>
                </a:ext>
              </a:extLst>
            </p:cNvPr>
            <p:cNvSpPr/>
            <p:nvPr/>
          </p:nvSpPr>
          <p:spPr>
            <a:xfrm>
              <a:off x="682228" y="2140805"/>
              <a:ext cx="2282428" cy="1449341"/>
            </a:xfrm>
            <a:custGeom>
              <a:avLst/>
              <a:gdLst>
                <a:gd name="connsiteX0" fmla="*/ 0 w 2282428"/>
                <a:gd name="connsiteY0" fmla="*/ 144934 h 1449341"/>
                <a:gd name="connsiteX1" fmla="*/ 144934 w 2282428"/>
                <a:gd name="connsiteY1" fmla="*/ 0 h 1449341"/>
                <a:gd name="connsiteX2" fmla="*/ 2137494 w 2282428"/>
                <a:gd name="connsiteY2" fmla="*/ 0 h 1449341"/>
                <a:gd name="connsiteX3" fmla="*/ 2282428 w 2282428"/>
                <a:gd name="connsiteY3" fmla="*/ 144934 h 1449341"/>
                <a:gd name="connsiteX4" fmla="*/ 2282428 w 2282428"/>
                <a:gd name="connsiteY4" fmla="*/ 1304407 h 1449341"/>
                <a:gd name="connsiteX5" fmla="*/ 2137494 w 2282428"/>
                <a:gd name="connsiteY5" fmla="*/ 1449341 h 1449341"/>
                <a:gd name="connsiteX6" fmla="*/ 144934 w 2282428"/>
                <a:gd name="connsiteY6" fmla="*/ 1449341 h 1449341"/>
                <a:gd name="connsiteX7" fmla="*/ 0 w 2282428"/>
                <a:gd name="connsiteY7" fmla="*/ 1304407 h 1449341"/>
                <a:gd name="connsiteX8" fmla="*/ 0 w 2282428"/>
                <a:gd name="connsiteY8" fmla="*/ 144934 h 144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2428" h="1449341">
                  <a:moveTo>
                    <a:pt x="0" y="144934"/>
                  </a:moveTo>
                  <a:cubicBezTo>
                    <a:pt x="0" y="64889"/>
                    <a:pt x="64889" y="0"/>
                    <a:pt x="144934" y="0"/>
                  </a:cubicBezTo>
                  <a:lnTo>
                    <a:pt x="2137494" y="0"/>
                  </a:lnTo>
                  <a:cubicBezTo>
                    <a:pt x="2217539" y="0"/>
                    <a:pt x="2282428" y="64889"/>
                    <a:pt x="2282428" y="144934"/>
                  </a:cubicBezTo>
                  <a:lnTo>
                    <a:pt x="2282428" y="1304407"/>
                  </a:lnTo>
                  <a:cubicBezTo>
                    <a:pt x="2282428" y="1384452"/>
                    <a:pt x="2217539" y="1449341"/>
                    <a:pt x="2137494" y="1449341"/>
                  </a:cubicBezTo>
                  <a:lnTo>
                    <a:pt x="144934" y="1449341"/>
                  </a:lnTo>
                  <a:cubicBezTo>
                    <a:pt x="64889" y="1449341"/>
                    <a:pt x="0" y="1384452"/>
                    <a:pt x="0" y="1304407"/>
                  </a:cubicBezTo>
                  <a:lnTo>
                    <a:pt x="0" y="1449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320" tIns="145320" rIns="145320" bIns="14532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Rootograms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237EDB0-6E57-4D2B-BDA2-5C82BFED2262}"/>
                </a:ext>
              </a:extLst>
            </p:cNvPr>
            <p:cNvSpPr/>
            <p:nvPr/>
          </p:nvSpPr>
          <p:spPr>
            <a:xfrm>
              <a:off x="3218259" y="1899882"/>
              <a:ext cx="2282428" cy="14493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E7E715-697F-43DC-805D-9F3E2D3398D3}"/>
                </a:ext>
              </a:extLst>
            </p:cNvPr>
            <p:cNvSpPr/>
            <p:nvPr/>
          </p:nvSpPr>
          <p:spPr>
            <a:xfrm>
              <a:off x="3471862" y="2140805"/>
              <a:ext cx="2282428" cy="1449341"/>
            </a:xfrm>
            <a:custGeom>
              <a:avLst/>
              <a:gdLst>
                <a:gd name="connsiteX0" fmla="*/ 0 w 2282428"/>
                <a:gd name="connsiteY0" fmla="*/ 144934 h 1449341"/>
                <a:gd name="connsiteX1" fmla="*/ 144934 w 2282428"/>
                <a:gd name="connsiteY1" fmla="*/ 0 h 1449341"/>
                <a:gd name="connsiteX2" fmla="*/ 2137494 w 2282428"/>
                <a:gd name="connsiteY2" fmla="*/ 0 h 1449341"/>
                <a:gd name="connsiteX3" fmla="*/ 2282428 w 2282428"/>
                <a:gd name="connsiteY3" fmla="*/ 144934 h 1449341"/>
                <a:gd name="connsiteX4" fmla="*/ 2282428 w 2282428"/>
                <a:gd name="connsiteY4" fmla="*/ 1304407 h 1449341"/>
                <a:gd name="connsiteX5" fmla="*/ 2137494 w 2282428"/>
                <a:gd name="connsiteY5" fmla="*/ 1449341 h 1449341"/>
                <a:gd name="connsiteX6" fmla="*/ 144934 w 2282428"/>
                <a:gd name="connsiteY6" fmla="*/ 1449341 h 1449341"/>
                <a:gd name="connsiteX7" fmla="*/ 0 w 2282428"/>
                <a:gd name="connsiteY7" fmla="*/ 1304407 h 1449341"/>
                <a:gd name="connsiteX8" fmla="*/ 0 w 2282428"/>
                <a:gd name="connsiteY8" fmla="*/ 144934 h 144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2428" h="1449341">
                  <a:moveTo>
                    <a:pt x="0" y="144934"/>
                  </a:moveTo>
                  <a:cubicBezTo>
                    <a:pt x="0" y="64889"/>
                    <a:pt x="64889" y="0"/>
                    <a:pt x="144934" y="0"/>
                  </a:cubicBezTo>
                  <a:lnTo>
                    <a:pt x="2137494" y="0"/>
                  </a:lnTo>
                  <a:cubicBezTo>
                    <a:pt x="2217539" y="0"/>
                    <a:pt x="2282428" y="64889"/>
                    <a:pt x="2282428" y="144934"/>
                  </a:cubicBezTo>
                  <a:lnTo>
                    <a:pt x="2282428" y="1304407"/>
                  </a:lnTo>
                  <a:cubicBezTo>
                    <a:pt x="2282428" y="1384452"/>
                    <a:pt x="2217539" y="1449341"/>
                    <a:pt x="2137494" y="1449341"/>
                  </a:cubicBezTo>
                  <a:lnTo>
                    <a:pt x="144934" y="1449341"/>
                  </a:lnTo>
                  <a:cubicBezTo>
                    <a:pt x="64889" y="1449341"/>
                    <a:pt x="0" y="1384452"/>
                    <a:pt x="0" y="1304407"/>
                  </a:cubicBezTo>
                  <a:lnTo>
                    <a:pt x="0" y="1449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320" tIns="145320" rIns="145320" bIns="14532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Ord plots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99CDDEA-C14B-48C7-A991-A3E4805640CF}"/>
                </a:ext>
              </a:extLst>
            </p:cNvPr>
            <p:cNvSpPr/>
            <p:nvPr/>
          </p:nvSpPr>
          <p:spPr>
            <a:xfrm>
              <a:off x="6007893" y="1899882"/>
              <a:ext cx="2282428" cy="14493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385616-811A-4BA5-B2D1-A3DBEE64DFD1}"/>
                </a:ext>
              </a:extLst>
            </p:cNvPr>
            <p:cNvSpPr/>
            <p:nvPr/>
          </p:nvSpPr>
          <p:spPr>
            <a:xfrm>
              <a:off x="6261496" y="2140805"/>
              <a:ext cx="2282428" cy="1449341"/>
            </a:xfrm>
            <a:custGeom>
              <a:avLst/>
              <a:gdLst>
                <a:gd name="connsiteX0" fmla="*/ 0 w 2282428"/>
                <a:gd name="connsiteY0" fmla="*/ 144934 h 1449341"/>
                <a:gd name="connsiteX1" fmla="*/ 144934 w 2282428"/>
                <a:gd name="connsiteY1" fmla="*/ 0 h 1449341"/>
                <a:gd name="connsiteX2" fmla="*/ 2137494 w 2282428"/>
                <a:gd name="connsiteY2" fmla="*/ 0 h 1449341"/>
                <a:gd name="connsiteX3" fmla="*/ 2282428 w 2282428"/>
                <a:gd name="connsiteY3" fmla="*/ 144934 h 1449341"/>
                <a:gd name="connsiteX4" fmla="*/ 2282428 w 2282428"/>
                <a:gd name="connsiteY4" fmla="*/ 1304407 h 1449341"/>
                <a:gd name="connsiteX5" fmla="*/ 2137494 w 2282428"/>
                <a:gd name="connsiteY5" fmla="*/ 1449341 h 1449341"/>
                <a:gd name="connsiteX6" fmla="*/ 144934 w 2282428"/>
                <a:gd name="connsiteY6" fmla="*/ 1449341 h 1449341"/>
                <a:gd name="connsiteX7" fmla="*/ 0 w 2282428"/>
                <a:gd name="connsiteY7" fmla="*/ 1304407 h 1449341"/>
                <a:gd name="connsiteX8" fmla="*/ 0 w 2282428"/>
                <a:gd name="connsiteY8" fmla="*/ 144934 h 144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2428" h="1449341">
                  <a:moveTo>
                    <a:pt x="0" y="144934"/>
                  </a:moveTo>
                  <a:cubicBezTo>
                    <a:pt x="0" y="64889"/>
                    <a:pt x="64889" y="0"/>
                    <a:pt x="144934" y="0"/>
                  </a:cubicBezTo>
                  <a:lnTo>
                    <a:pt x="2137494" y="0"/>
                  </a:lnTo>
                  <a:cubicBezTo>
                    <a:pt x="2217539" y="0"/>
                    <a:pt x="2282428" y="64889"/>
                    <a:pt x="2282428" y="144934"/>
                  </a:cubicBezTo>
                  <a:lnTo>
                    <a:pt x="2282428" y="1304407"/>
                  </a:lnTo>
                  <a:cubicBezTo>
                    <a:pt x="2282428" y="1384452"/>
                    <a:pt x="2217539" y="1449341"/>
                    <a:pt x="2137494" y="1449341"/>
                  </a:cubicBezTo>
                  <a:lnTo>
                    <a:pt x="144934" y="1449341"/>
                  </a:lnTo>
                  <a:cubicBezTo>
                    <a:pt x="64889" y="1449341"/>
                    <a:pt x="0" y="1384452"/>
                    <a:pt x="0" y="1304407"/>
                  </a:cubicBezTo>
                  <a:lnTo>
                    <a:pt x="0" y="1449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320" tIns="145320" rIns="145320" bIns="14532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Robust distribution plots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38D6DC-C96D-4699-8F8D-9024DB6E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912926"/>
            <a:ext cx="2269940" cy="2103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1693D-2B82-4396-9AD7-EE004D731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715" y="3896804"/>
            <a:ext cx="2195285" cy="2135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C07119-DAE6-4CFE-84A0-A9614E060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931" y="3912926"/>
            <a:ext cx="215653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1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CF25-1A1D-91AB-32FE-705BB4A4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What’s wrong with simple histograms?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9FA96-B1AB-6B19-6336-2CD2FB9B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C950E-36B8-6AED-5F78-D436CEA397AB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Discrete distributions are often graphed as histograms, with a theoretical fitted distribution superimposed</a:t>
            </a:r>
          </a:p>
          <a:p>
            <a:r>
              <a:rPr lang="en-CA" dirty="0"/>
              <a:t>The plot() method for </a:t>
            </a:r>
            <a:r>
              <a:rPr lang="en-CA" dirty="0" err="1"/>
              <a:t>goodfit</a:t>
            </a:r>
            <a:r>
              <a:rPr lang="en-CA" dirty="0"/>
              <a:t> objects provides some alternatives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4E50C-73B0-4CD3-52A9-D14A53496AA0}"/>
              </a:ext>
            </a:extLst>
          </p:cNvPr>
          <p:cNvSpPr txBox="1"/>
          <p:nvPr/>
        </p:nvSpPr>
        <p:spPr>
          <a:xfrm>
            <a:off x="533400" y="2362200"/>
            <a:ext cx="7924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plot(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Sax.fit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type = "standing", 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"Number of males")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62978-7920-D475-A0A5-EC7E5985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51588"/>
            <a:ext cx="3685714" cy="3504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9949D-6BD9-D20E-4D5A-50E6FD534AC2}"/>
              </a:ext>
            </a:extLst>
          </p:cNvPr>
          <p:cNvSpPr txBox="1"/>
          <p:nvPr/>
        </p:nvSpPr>
        <p:spPr>
          <a:xfrm>
            <a:off x="5181600" y="31242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Largest frequencies dominate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Must assess deviations vs. the fitted curve</a:t>
            </a:r>
          </a:p>
        </p:txBody>
      </p:sp>
    </p:spTree>
    <p:extLst>
      <p:ext uri="{BB962C8B-B14F-4D97-AF65-F5344CB8AC3E}">
        <p14:creationId xmlns:p14="http://schemas.microsoft.com/office/powerpoint/2010/main" val="1540089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6CFD-E95C-86B2-DF6D-B06AC1DD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Hanging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542ED-BEEF-46A3-F8C8-2A994E86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E5B3-B132-CB7D-D48C-77AAF634D5A8}"/>
              </a:ext>
            </a:extLst>
          </p:cNvPr>
          <p:cNvSpPr txBox="1"/>
          <p:nvPr/>
        </p:nvSpPr>
        <p:spPr>
          <a:xfrm>
            <a:off x="457200" y="121920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plot(</a:t>
            </a:r>
            <a:r>
              <a:rPr lang="en-CA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Sax.fit</a:t>
            </a:r>
            <a:r>
              <a:rPr lang="en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type = "hanging", </a:t>
            </a:r>
            <a:r>
              <a:rPr lang="en-CA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"Number of males")  </a:t>
            </a:r>
            <a:r>
              <a:rPr lang="en-CA" sz="1600" dirty="0">
                <a:solidFill>
                  <a:srgbClr val="00B050"/>
                </a:solidFill>
                <a:latin typeface="Consolas" panose="020B0609020204030204" pitchFamily="49" charset="0"/>
              </a:rPr>
              <a:t># default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23E85-8324-6F67-4D28-2DE2DD31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3" y="2234609"/>
            <a:ext cx="8133333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9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429-5D40-5757-B03A-F6E5BF2D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Deviation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AC2E4-5C70-38B8-C59A-703528EE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50238-3AA0-373C-0606-5F7668D5BB87}"/>
              </a:ext>
            </a:extLst>
          </p:cNvPr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CA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Sax.fit</a:t>
            </a:r>
            <a:r>
              <a:rPr lang="en-C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"deviation", </a:t>
            </a:r>
            <a:r>
              <a:rPr lang="en-CA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"Number of males")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DCA6C-29E1-1407-30E3-4E67666F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0"/>
            <a:ext cx="8180952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49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64B-19A8-437F-AA64-2404A9A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Federalist papers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24799-2E4E-480D-BA43-6D8E51BC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71676-9FE7-4962-981D-85004006363D}"/>
              </a:ext>
            </a:extLst>
          </p:cNvPr>
          <p:cNvSpPr txBox="1"/>
          <p:nvPr/>
        </p:nvSpPr>
        <p:spPr>
          <a:xfrm>
            <a:off x="457200" y="1295400"/>
            <a:ext cx="68580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data(Federalist, package="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Federalist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0   1   2   3   4   5   6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156  63  29   8   4   1   1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6FA5E-85AF-4604-A4B2-97809D5C12D5}"/>
              </a:ext>
            </a:extLst>
          </p:cNvPr>
          <p:cNvSpPr txBox="1"/>
          <p:nvPr/>
        </p:nvSpPr>
        <p:spPr>
          <a:xfrm>
            <a:off x="609600" y="2743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Poisson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BE54A-2109-46DD-8325-1AD6EB02357A}"/>
              </a:ext>
            </a:extLst>
          </p:cNvPr>
          <p:cNvSpPr txBox="1"/>
          <p:nvPr/>
        </p:nvSpPr>
        <p:spPr>
          <a:xfrm>
            <a:off x="609600" y="3505200"/>
            <a:ext cx="6705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Fed.fit0 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(Federalist, type="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summary(Fed.fit0)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Goodness-of-fit test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distribution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25.2  5 0.000125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9BD0F-C16E-4022-B051-246DA1D1FB40}"/>
              </a:ext>
            </a:extLst>
          </p:cNvPr>
          <p:cNvSpPr txBox="1"/>
          <p:nvPr/>
        </p:nvSpPr>
        <p:spPr>
          <a:xfrm>
            <a:off x="609600" y="5867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fits very poorly!</a:t>
            </a:r>
          </a:p>
        </p:txBody>
      </p:sp>
    </p:spTree>
    <p:extLst>
      <p:ext uri="{BB962C8B-B14F-4D97-AF65-F5344CB8AC3E}">
        <p14:creationId xmlns:p14="http://schemas.microsoft.com/office/powerpoint/2010/main" val="378637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D0A2-B7B0-466F-A752-B8C2C266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binomial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B7DE-A898-4A94-8977-0F85C00F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0B4D1-ACC3-463D-868F-B1B0E77A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67" y="1834147"/>
            <a:ext cx="8133333" cy="467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9A642E-CF15-44C1-B7D3-443F9824211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sex ratio (Geissler, 1889): Is there evidence that </a:t>
            </a:r>
            <a:r>
              <a:rPr lang="en-US" dirty="0" err="1"/>
              <a:t>Pr</a:t>
            </a:r>
            <a:r>
              <a:rPr lang="en-US" dirty="0"/>
              <a:t>(male) = 0.5?</a:t>
            </a:r>
          </a:p>
        </p:txBody>
      </p:sp>
    </p:spTree>
    <p:extLst>
      <p:ext uri="{BB962C8B-B14F-4D97-AF65-F5344CB8AC3E}">
        <p14:creationId xmlns:p14="http://schemas.microsoft.com/office/powerpoint/2010/main" val="365417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64B-19A8-437F-AA64-2404A9A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Federalist papers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24799-2E4E-480D-BA43-6D8E51BC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6FA5E-85AF-4604-A4B2-97809D5C12D5}"/>
              </a:ext>
            </a:extLst>
          </p:cNvPr>
          <p:cNvSpPr txBox="1"/>
          <p:nvPr/>
        </p:nvSpPr>
        <p:spPr>
          <a:xfrm>
            <a:off x="457200" y="126548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the Negative binomial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04EB8-2540-497F-8882-142FE318F698}"/>
              </a:ext>
            </a:extLst>
          </p:cNvPr>
          <p:cNvSpPr txBox="1"/>
          <p:nvPr/>
        </p:nvSpPr>
        <p:spPr>
          <a:xfrm>
            <a:off x="609600" y="1905000"/>
            <a:ext cx="7467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Fed.fit1&lt;-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(Federalist, type="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nbinomial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summary(Fed.fit1)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Goodness-of-fit test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nbinomial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distribution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1.96  4    0.742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22B9C-66A1-425C-9DA3-7A58FB6E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10530"/>
            <a:ext cx="8285714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6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6BE6-1044-4FC7-B547-48F9E948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Federalist papers: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FCCF3-0CB5-415D-A501-1D64EEC3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4720C-7E83-4785-A2BF-781F53A2A81E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Hanging rootograms for the Federalist papers data, comparing Poisson and Negative binomial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92838-0C0E-4BD7-94FF-3CF73032C988}"/>
              </a:ext>
            </a:extLst>
          </p:cNvPr>
          <p:cNvSpPr txBox="1"/>
          <p:nvPr/>
        </p:nvSpPr>
        <p:spPr>
          <a:xfrm>
            <a:off x="457200" y="207601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plot(Fed.fit0, main = "Poisson")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plot(Fed.fit1, main = "Negative binomial")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DCAC5-B66F-49B1-9AF4-5C13D670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4" y="3200400"/>
            <a:ext cx="8038095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56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5CCF-AED5-4108-A251-3DA72B6A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Butterfly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57A98-329E-4668-BC24-A7F729FA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3D545-9245-4942-99FC-0ECD05806E40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Poisson and Negative binomial are terrible fits!   What to do??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BF931-FF32-48F6-8529-622B7184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86" y="1905000"/>
            <a:ext cx="8180952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55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93B2-6151-42A5-BF5C-2EB3D7DE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Ord plots: Diagnose form of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512BE-6BC2-4DB8-9EF0-B703B1EA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C897F-ED42-44B6-9209-28B7ED36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7787"/>
            <a:ext cx="8123809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09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F26F-5070-4589-82F2-C7FCDF88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 plot: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B36691-C8EB-4ADA-A44B-E720080F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56905-0DF6-45A2-AD85-35D0482FD4D5}"/>
              </a:ext>
            </a:extLst>
          </p:cNvPr>
          <p:cNvSpPr txBox="1"/>
          <p:nvPr/>
        </p:nvSpPr>
        <p:spPr>
          <a:xfrm>
            <a:off x="457200" y="1219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Butterfly data: The slope and intercept correctly diagnoses the log-series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919C0-C02A-49E6-AE15-9A74901622A5}"/>
              </a:ext>
            </a:extLst>
          </p:cNvPr>
          <p:cNvSpPr txBox="1"/>
          <p:nvPr/>
        </p:nvSpPr>
        <p:spPr>
          <a:xfrm>
            <a:off x="457200" y="1988403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Ord_plot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(Butterfly,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main = "Butterfly species collected in Malaya",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48E734D-0FDF-4825-AB95-9D0628C7F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48931"/>
            <a:ext cx="5058247" cy="3832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781AC-4D33-4BFE-8DBC-1E059DEF194B}"/>
              </a:ext>
            </a:extLst>
          </p:cNvPr>
          <p:cNvSpPr txBox="1"/>
          <p:nvPr/>
        </p:nvSpPr>
        <p:spPr>
          <a:xfrm>
            <a:off x="6172200" y="319147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slope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intercept</a:t>
            </a:r>
          </a:p>
          <a:p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log-series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44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F4A4-955F-4C22-9927-C26A43E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 plots: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78027-B0D3-4B3B-907C-77DA301C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A5185-3897-46E6-B123-59689EA2D04B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Ord plots for the Saxony and Federalist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2B9DE-27F4-425E-8C84-D2F516F40CD3}"/>
              </a:ext>
            </a:extLst>
          </p:cNvPr>
          <p:cNvSpPr txBox="1"/>
          <p:nvPr/>
        </p:nvSpPr>
        <p:spPr>
          <a:xfrm>
            <a:off x="457200" y="193516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&gt; </a:t>
            </a:r>
            <a:r>
              <a:rPr lang="en-US" sz="1600" dirty="0" err="1"/>
              <a:t>Ord_plot</a:t>
            </a:r>
            <a:r>
              <a:rPr lang="en-US" sz="1600" dirty="0"/>
              <a:t>(Saxony, main = "Families in Saxony", </a:t>
            </a:r>
            <a:r>
              <a:rPr lang="en-US" sz="1600" dirty="0" err="1"/>
              <a:t>gp</a:t>
            </a:r>
            <a:r>
              <a:rPr lang="en-US" sz="1600" dirty="0"/>
              <a:t>=</a:t>
            </a:r>
            <a:r>
              <a:rPr lang="en-US" sz="1600" dirty="0" err="1"/>
              <a:t>gpar</a:t>
            </a:r>
            <a:r>
              <a:rPr lang="en-US" sz="1600" dirty="0"/>
              <a:t>(</a:t>
            </a:r>
            <a:r>
              <a:rPr lang="en-US" sz="1600" dirty="0" err="1"/>
              <a:t>cex</a:t>
            </a:r>
            <a:r>
              <a:rPr lang="en-US" sz="1600" dirty="0"/>
              <a:t>=1), </a:t>
            </a:r>
            <a:r>
              <a:rPr lang="en-US" sz="1600" dirty="0" err="1"/>
              <a:t>pch</a:t>
            </a:r>
            <a:r>
              <a:rPr lang="en-US" sz="1600" dirty="0"/>
              <a:t>=16)</a:t>
            </a:r>
          </a:p>
          <a:p>
            <a:r>
              <a:rPr lang="en-US" sz="1600" dirty="0"/>
              <a:t>&gt; </a:t>
            </a:r>
            <a:r>
              <a:rPr lang="en-US" sz="1600" dirty="0" err="1"/>
              <a:t>Ord_plot</a:t>
            </a:r>
            <a:r>
              <a:rPr lang="en-US" sz="1600" dirty="0"/>
              <a:t>(Federalist, main = "Instances of 'may' in Federalist papers", </a:t>
            </a:r>
            <a:r>
              <a:rPr lang="en-US" sz="1600" dirty="0" err="1"/>
              <a:t>gp</a:t>
            </a:r>
            <a:r>
              <a:rPr lang="en-US" sz="1600" dirty="0"/>
              <a:t>=</a:t>
            </a:r>
            <a:r>
              <a:rPr lang="en-US" sz="1600" dirty="0" err="1"/>
              <a:t>gpar</a:t>
            </a:r>
            <a:r>
              <a:rPr lang="en-US" sz="1600" dirty="0"/>
              <a:t>(</a:t>
            </a:r>
            <a:r>
              <a:rPr lang="en-US" sz="1600" dirty="0" err="1"/>
              <a:t>cex</a:t>
            </a:r>
            <a:r>
              <a:rPr lang="en-US" sz="1600" dirty="0"/>
              <a:t>=1), </a:t>
            </a:r>
            <a:r>
              <a:rPr lang="en-US" sz="1600" dirty="0" err="1"/>
              <a:t>pch</a:t>
            </a:r>
            <a:r>
              <a:rPr lang="en-US" sz="1600" dirty="0"/>
              <a:t>=16)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B0228-E4D1-42FE-9170-ACCF8543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6" y="2866567"/>
            <a:ext cx="7876190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21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65A9-65B0-4CD1-8A1A-3C34C3F6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 distribution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A026C-3650-4688-860C-C977AACF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44DD0-D2A5-46AC-AC36-05DE8B43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1260989"/>
            <a:ext cx="7733333" cy="235238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6E2DED6-3FC7-49AF-A34F-F4B439E92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74" y="3750829"/>
            <a:ext cx="3438513" cy="2605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56DAC1-5021-404A-8B89-32AE64DF5287}"/>
              </a:ext>
            </a:extLst>
          </p:cNvPr>
          <p:cNvSpPr txBox="1"/>
          <p:nvPr/>
        </p:nvSpPr>
        <p:spPr>
          <a:xfrm>
            <a:off x="533400" y="41910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Poisson distribution, this is called a “</a:t>
            </a:r>
            <a:r>
              <a:rPr lang="en-US" dirty="0" err="1"/>
              <a:t>poissonness</a:t>
            </a:r>
            <a:r>
              <a:rPr lang="en-US" dirty="0"/>
              <a:t> plot”</a:t>
            </a:r>
          </a:p>
        </p:txBody>
      </p:sp>
    </p:spTree>
    <p:extLst>
      <p:ext uri="{BB962C8B-B14F-4D97-AF65-F5344CB8AC3E}">
        <p14:creationId xmlns:p14="http://schemas.microsoft.com/office/powerpoint/2010/main" val="909403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844F-D986-46FB-8C32-D2BEE1D8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Poissonness</a:t>
            </a:r>
            <a:r>
              <a:rPr lang="en-US" dirty="0"/>
              <a:t> plot: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F01A2-F98D-4082-9976-2BB6A7F9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6CD7D-E0E4-4091-9B96-30CA429A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4" y="1371600"/>
            <a:ext cx="8009524" cy="2780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3714AD-9E54-4103-92C8-B959BD27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28989"/>
            <a:ext cx="8000000" cy="19238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345CDB-218C-4087-8E10-61F5DCD24CD7}"/>
              </a:ext>
            </a:extLst>
          </p:cNvPr>
          <p:cNvSpPr/>
          <p:nvPr/>
        </p:nvSpPr>
        <p:spPr>
          <a:xfrm>
            <a:off x="5066900" y="3493167"/>
            <a:ext cx="1752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7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992F-7AEE-414F-84A1-380A24DB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05CB8E-A75E-4083-92B5-911C519A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44B08-F285-4BD8-B9AF-1AAA30DB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61905" cy="18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24CA8-F7C4-42C5-9AF6-E74BB694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7" y="3422374"/>
            <a:ext cx="8257143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4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C6A7-8E12-40FA-9D74-5F91C2D2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distplot</a:t>
            </a:r>
            <a:r>
              <a:rPr lang="en-US" dirty="0"/>
              <a:t>: Federalist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1AE4D-58B4-4392-B49D-11F136BA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F0261-8FFD-4777-ABB6-00DB95D2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2812"/>
            <a:ext cx="8000000" cy="4666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E5BE48-5D31-421B-8F56-4F28E4138256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Try both Poisson &amp; Negative binomial</a:t>
            </a:r>
          </a:p>
        </p:txBody>
      </p:sp>
    </p:spTree>
    <p:extLst>
      <p:ext uri="{BB962C8B-B14F-4D97-AF65-F5344CB8AC3E}">
        <p14:creationId xmlns:p14="http://schemas.microsoft.com/office/powerpoint/2010/main" val="150478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8031-E510-19CC-5E78-5C1AE149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Examples: Poisson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40339-1A0B-1943-59D3-B3A922CD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10D38-6B78-36A2-DD70-BE33AA3D6BDF}"/>
              </a:ext>
            </a:extLst>
          </p:cNvPr>
          <p:cNvSpPr txBox="1"/>
          <p:nvPr/>
        </p:nvSpPr>
        <p:spPr>
          <a:xfrm>
            <a:off x="457200" y="1143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L. Von </a:t>
            </a:r>
            <a:r>
              <a:rPr lang="en-CA" dirty="0" err="1"/>
              <a:t>Bortkiewicz</a:t>
            </a:r>
            <a:r>
              <a:rPr lang="en-CA" dirty="0"/>
              <a:t> (1898) tallied the numbers of deaths by horse or mule kicks in 10 corps of the Prussian army over 20 years,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/>
              <a:t>200 corps-years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how many corps-years were there 0, 1, 2, … deaths?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is among the earliest examples of a Poisson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4870A-62F9-ECE1-0E6F-1CA1B3DBC920}"/>
              </a:ext>
            </a:extLst>
          </p:cNvPr>
          <p:cNvSpPr txBox="1"/>
          <p:nvPr/>
        </p:nvSpPr>
        <p:spPr>
          <a:xfrm>
            <a:off x="457200" y="2638961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HorseKicks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package="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HorseKicks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nDeaths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109  65  22   3   1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F03879E-56BF-11CE-07CB-9181103F1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74856"/>
            <a:ext cx="4852704" cy="2830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E7BEAF-7184-872B-8CEE-CB979D958695}"/>
              </a:ext>
            </a:extLst>
          </p:cNvPr>
          <p:cNvSpPr txBox="1"/>
          <p:nvPr/>
        </p:nvSpPr>
        <p:spPr>
          <a:xfrm>
            <a:off x="4724400" y="42672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Poisson distribution arises as that of the probability of 0, 1, 2,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70C0"/>
                </a:solidFill>
              </a:rPr>
              <a:t>Rare</a:t>
            </a:r>
            <a:r>
              <a:rPr lang="en-CA" dirty="0"/>
              <a:t> events,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Occur with </a:t>
            </a:r>
            <a:r>
              <a:rPr lang="en-CA" dirty="0">
                <a:solidFill>
                  <a:srgbClr val="0070C0"/>
                </a:solidFill>
              </a:rPr>
              <a:t>constant</a:t>
            </a:r>
            <a:r>
              <a:rPr lang="en-CA" dirty="0"/>
              <a:t> probability</a:t>
            </a:r>
          </a:p>
        </p:txBody>
      </p:sp>
    </p:spTree>
    <p:extLst>
      <p:ext uri="{BB962C8B-B14F-4D97-AF65-F5344CB8AC3E}">
        <p14:creationId xmlns:p14="http://schemas.microsoft.com/office/powerpoint/2010/main" val="309589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9A22-38C3-4FF9-BF0A-BEB12B39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distplot</a:t>
            </a:r>
            <a:r>
              <a:rPr lang="en-US" dirty="0"/>
              <a:t>: Saxony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D5CBE-B49C-49DB-A666-4C5085F8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31739-A9E7-490E-AB13-307D07E3C7E5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purported binomial distributions, the result is a “</a:t>
            </a:r>
            <a:r>
              <a:rPr lang="en-US" sz="2000" dirty="0" err="1"/>
              <a:t>binomialness</a:t>
            </a:r>
            <a:r>
              <a:rPr lang="en-US" sz="2000" dirty="0"/>
              <a:t>”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105D7-7367-4614-9910-3C771945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17132"/>
            <a:ext cx="7961905" cy="39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DAE2E-DDEF-451A-8DCB-E46A3A08FEC1}"/>
              </a:ext>
            </a:extLst>
          </p:cNvPr>
          <p:cNvSpPr txBox="1"/>
          <p:nvPr/>
        </p:nvSpPr>
        <p:spPr>
          <a:xfrm>
            <a:off x="609600" y="5943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plots show heavier tails than the binomial distribution. </a:t>
            </a:r>
            <a:r>
              <a:rPr lang="en-US" dirty="0" err="1"/>
              <a:t>distplot</a:t>
            </a:r>
            <a:r>
              <a:rPr lang="en-US" dirty="0"/>
              <a:t>() is more sensitive in diagnosing this</a:t>
            </a:r>
          </a:p>
        </p:txBody>
      </p:sp>
    </p:spTree>
    <p:extLst>
      <p:ext uri="{BB962C8B-B14F-4D97-AF65-F5344CB8AC3E}">
        <p14:creationId xmlns:p14="http://schemas.microsoft.com/office/powerpoint/2010/main" val="2351846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4E2C-025C-4F6E-ADC7-B0B82557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E4B98-DDA4-4643-97D7-606D0139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B4DF6-041E-4646-A32C-D6E1333B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26" y="1371600"/>
            <a:ext cx="8180952" cy="16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F1184-9F29-43A7-8DAF-DA2678F9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8" y="3100686"/>
            <a:ext cx="8104762" cy="15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16A64F-A7C1-4206-B49B-A716EB2F0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49" y="4800600"/>
            <a:ext cx="8161905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4E2C-025C-4F6E-ADC7-B0B82557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E4B98-DDA4-4643-97D7-606D0139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9634A-4364-4610-8D46-7FAF1666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7" y="1295400"/>
            <a:ext cx="8257143" cy="2504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F68631-D92C-4798-87E2-B943654FF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4" y="4097303"/>
            <a:ext cx="8190476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0809-7D2F-4DA5-9FBD-D8137FA8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</a:t>
            </a:r>
            <a:r>
              <a:rPr lang="en-US" dirty="0" err="1"/>
              <a:t>PhdPubs</a:t>
            </a:r>
            <a:r>
              <a:rPr lang="en-US" dirty="0"/>
              <a:t>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839D8-833C-4908-BFA5-8E582489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99036"/>
            <a:ext cx="8229600" cy="2549364"/>
          </a:xfrm>
        </p:spPr>
        <p:txBody>
          <a:bodyPr>
            <a:normAutofit/>
          </a:bodyPr>
          <a:lstStyle/>
          <a:p>
            <a:r>
              <a:rPr lang="en-US" sz="2000" dirty="0"/>
              <a:t>There are predictors: gender, marital status, number of children, prestige of dept., # pubs by student’s mentor</a:t>
            </a:r>
          </a:p>
          <a:p>
            <a:r>
              <a:rPr lang="en-US" sz="2000" dirty="0"/>
              <a:t>We fit such models with </a:t>
            </a:r>
            <a:r>
              <a:rPr lang="en-US" sz="2000" dirty="0" err="1"/>
              <a:t>glm</a:t>
            </a:r>
            <a:r>
              <a:rPr lang="en-US" sz="2000" dirty="0"/>
              <a:t>(), but need to specify the form of the distribution</a:t>
            </a:r>
          </a:p>
          <a:p>
            <a:r>
              <a:rPr lang="en-US" sz="2000" dirty="0"/>
              <a:t>Ignoring the predictors for now, a baseline model could be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glm</a:t>
            </a:r>
            <a:r>
              <a:rPr lang="en-US" sz="2000" dirty="0"/>
              <a:t>(articles ~ 1, data=</a:t>
            </a:r>
            <a:r>
              <a:rPr lang="en-US" sz="2000" dirty="0" err="1"/>
              <a:t>PhdPubs</a:t>
            </a:r>
            <a:r>
              <a:rPr lang="en-US" sz="2000" dirty="0"/>
              <a:t>, family = “</a:t>
            </a:r>
            <a:r>
              <a:rPr lang="en-US" sz="2000" dirty="0" err="1"/>
              <a:t>poisson</a:t>
            </a:r>
            <a:r>
              <a:rPr lang="en-US" sz="2000" dirty="0"/>
              <a:t>”)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B877B-22A7-4588-B5F0-05376E7A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91A45-ABAC-4975-9392-A6115674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0" y="1219200"/>
            <a:ext cx="7708490" cy="18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588-850C-47E0-88A6-379F0D3B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</a:t>
            </a:r>
            <a:r>
              <a:rPr lang="en-US" dirty="0" err="1"/>
              <a:t>PhdPubs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7014C-BEC8-4805-B6F3-1702D7C7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6EEA4-525E-4AE2-AF6C-A3CE8A00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33" y="1300428"/>
            <a:ext cx="7933333" cy="42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733C9A-060A-4308-9F9B-D6362EE4F4F0}"/>
              </a:ext>
            </a:extLst>
          </p:cNvPr>
          <p:cNvSpPr txBox="1"/>
          <p:nvPr/>
        </p:nvSpPr>
        <p:spPr>
          <a:xfrm>
            <a:off x="533400" y="5791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Poisson doesn’t fit:  Need to account for excess 0s (some never published)</a:t>
            </a:r>
          </a:p>
          <a:p>
            <a:r>
              <a:rPr lang="en-US" dirty="0"/>
              <a:t>Neg binomial: Sort of OK, but should take predictors into account</a:t>
            </a:r>
          </a:p>
        </p:txBody>
      </p:sp>
    </p:spTree>
    <p:extLst>
      <p:ext uri="{BB962C8B-B14F-4D97-AF65-F5344CB8AC3E}">
        <p14:creationId xmlns:p14="http://schemas.microsoft.com/office/powerpoint/2010/main" val="3981952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0F14-FA4F-4AD7-8A98-AE1D105E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Count data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E59000-DB4D-40E7-BB95-B22BBD62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2896F-1AD4-4EF4-93D6-A10F60EF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6" y="3200400"/>
            <a:ext cx="8371428" cy="28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F8CF64-AC7C-4166-9ED6-E2BED8FF4617}"/>
              </a:ext>
            </a:extLst>
          </p:cNvPr>
          <p:cNvSpPr txBox="1"/>
          <p:nvPr/>
        </p:nvSpPr>
        <p:spPr>
          <a:xfrm>
            <a:off x="457200" y="11430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data regression models (DDAR Ch 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different distributions for unexplained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tests of one model vs.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models handle the problems of excess zeros: </a:t>
            </a:r>
            <a:r>
              <a:rPr lang="en-US" dirty="0" err="1"/>
              <a:t>zeroinlf</a:t>
            </a:r>
            <a:r>
              <a:rPr lang="en-US" dirty="0"/>
              <a:t>(), hurdle()</a:t>
            </a:r>
          </a:p>
        </p:txBody>
      </p:sp>
    </p:spTree>
    <p:extLst>
      <p:ext uri="{BB962C8B-B14F-4D97-AF65-F5344CB8AC3E}">
        <p14:creationId xmlns:p14="http://schemas.microsoft.com/office/powerpoint/2010/main" val="1163451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D795-2398-46A2-A12B-9C27B7DD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CDA83-C142-432D-A11A-2725709A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E496E-489A-47B1-9250-C56B3CC80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94448"/>
            <a:ext cx="8171428" cy="4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94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FBF6-6573-4748-AAC7-89A93240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8E1B-3531-416E-AA33-5F0D32AD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Discrete distributions are the building blocks for categorical data analysis</a:t>
            </a:r>
          </a:p>
          <a:p>
            <a:pPr lvl="1"/>
            <a:r>
              <a:rPr lang="en-US" dirty="0"/>
              <a:t>Typically consist of basic counts of occurrences, with varying frequencies</a:t>
            </a:r>
          </a:p>
          <a:p>
            <a:pPr lvl="1"/>
            <a:r>
              <a:rPr lang="en-US" dirty="0"/>
              <a:t>Most common: binomial, Poisson, negative binomial</a:t>
            </a:r>
          </a:p>
          <a:p>
            <a:pPr lvl="1"/>
            <a:r>
              <a:rPr lang="en-US" dirty="0"/>
              <a:t>Others: geometric, log-series</a:t>
            </a:r>
          </a:p>
          <a:p>
            <a:r>
              <a:rPr lang="en-US" dirty="0"/>
              <a:t>Fit with </a:t>
            </a:r>
            <a:r>
              <a:rPr lang="en-US" dirty="0" err="1"/>
              <a:t>goodfit</a:t>
            </a:r>
            <a:r>
              <a:rPr lang="en-US" dirty="0"/>
              <a:t>(); plot with rootogram()</a:t>
            </a:r>
          </a:p>
          <a:p>
            <a:pPr lvl="1"/>
            <a:r>
              <a:rPr lang="en-US" dirty="0"/>
              <a:t>Diagnostic plots: </a:t>
            </a:r>
            <a:r>
              <a:rPr lang="en-US" dirty="0" err="1"/>
              <a:t>Ord_plot</a:t>
            </a:r>
            <a:r>
              <a:rPr lang="en-US" dirty="0"/>
              <a:t>(), </a:t>
            </a:r>
            <a:r>
              <a:rPr lang="en-US" dirty="0" err="1"/>
              <a:t>distplot</a:t>
            </a:r>
            <a:r>
              <a:rPr lang="en-US" dirty="0"/>
              <a:t>()</a:t>
            </a:r>
          </a:p>
          <a:p>
            <a:r>
              <a:rPr lang="en-US" dirty="0"/>
              <a:t>Models with predictors</a:t>
            </a:r>
          </a:p>
          <a:p>
            <a:pPr lvl="1"/>
            <a:r>
              <a:rPr lang="en-US" dirty="0"/>
              <a:t>Binomial </a:t>
            </a:r>
            <a:r>
              <a:rPr lang="en-US" dirty="0">
                <a:sym typeface="Symbol" panose="05050102010706020507" pitchFamily="18" charset="2"/>
              </a:rPr>
              <a:t> logistic regression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Poisson  </a:t>
            </a:r>
            <a:r>
              <a:rPr lang="en-US" dirty="0" err="1">
                <a:sym typeface="Symbol" panose="05050102010706020507" pitchFamily="18" charset="2"/>
              </a:rPr>
              <a:t>poisson</a:t>
            </a:r>
            <a:r>
              <a:rPr lang="en-US" dirty="0">
                <a:sym typeface="Symbol" panose="05050102010706020507" pitchFamily="18" charset="2"/>
              </a:rPr>
              <a:t> regression; </a:t>
            </a:r>
            <a:r>
              <a:rPr lang="en-US" dirty="0" err="1">
                <a:sym typeface="Symbol" panose="05050102010706020507" pitchFamily="18" charset="2"/>
              </a:rPr>
              <a:t>logliner</a:t>
            </a:r>
            <a:r>
              <a:rPr lang="en-US" dirty="0">
                <a:sym typeface="Symbol" panose="05050102010706020507" pitchFamily="18" charset="2"/>
              </a:rPr>
              <a:t> models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These are special cases of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generalized</a:t>
            </a:r>
            <a:r>
              <a:rPr lang="en-US" dirty="0">
                <a:sym typeface="Symbol" panose="05050102010706020507" pitchFamily="18" charset="2"/>
              </a:rPr>
              <a:t> linear models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EB4FCB-7F07-4CBC-906B-364DD3B8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6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1B42-0BEF-43EF-A7B0-280A2CC7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count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7D333-31B0-459D-BF1E-7C874F6D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Federalist papers: Disputed authorship</a:t>
            </a:r>
          </a:p>
          <a:p>
            <a:r>
              <a:rPr lang="en-US" sz="2000" dirty="0"/>
              <a:t>77 essays by Alexander Hamilton, John Jay, James Madison to persuade voters to ratify the US constitution, all signed with pseudonym “Publius”</a:t>
            </a:r>
          </a:p>
          <a:p>
            <a:pPr lvl="1"/>
            <a:r>
              <a:rPr lang="en-US" sz="1800" dirty="0"/>
              <a:t>Who wrote each?</a:t>
            </a:r>
          </a:p>
          <a:p>
            <a:pPr lvl="1"/>
            <a:r>
              <a:rPr lang="en-US" sz="1800" dirty="0"/>
              <a:t>65 known, 12 disputed (H &amp; M both claimed sole authorship)</a:t>
            </a:r>
          </a:p>
          <a:p>
            <a:r>
              <a:rPr lang="en-US" sz="2000" dirty="0" err="1"/>
              <a:t>Mosteller</a:t>
            </a:r>
            <a:r>
              <a:rPr lang="en-US" sz="2000" dirty="0"/>
              <a:t> &amp; Wallace (1984): analysis of frequency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 err="1"/>
              <a:t>s</a:t>
            </a:r>
            <a:r>
              <a:rPr lang="en-US" sz="2000" dirty="0"/>
              <a:t> of key “marker” words: from, </a:t>
            </a:r>
            <a:r>
              <a:rPr lang="en-US" sz="2000" b="1" dirty="0"/>
              <a:t>may</a:t>
            </a:r>
            <a:r>
              <a:rPr lang="en-US" sz="2000" dirty="0"/>
              <a:t>, whilst, …</a:t>
            </a:r>
          </a:p>
          <a:p>
            <a:r>
              <a:rPr lang="en-US" sz="2000" dirty="0"/>
              <a:t>e.g., blocks of 200 words: occurrences (</a:t>
            </a:r>
            <a:r>
              <a:rPr lang="en-US" sz="2000" i="1" dirty="0"/>
              <a:t>k</a:t>
            </a:r>
            <a:r>
              <a:rPr lang="en-US" sz="2000" dirty="0"/>
              <a:t>) of “may” in how many blocks (</a:t>
            </a:r>
            <a:r>
              <a:rPr lang="en-US" sz="2000" i="1" dirty="0" err="1"/>
              <a:t>n</a:t>
            </a:r>
            <a:r>
              <a:rPr lang="en-US" sz="2000" i="1" baseline="-25000" dirty="0" err="1"/>
              <a:t>k</a:t>
            </a:r>
            <a:r>
              <a:rPr lang="en-US" sz="20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99E38-16CE-4978-857E-996C4028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080A8-28EA-40D9-B9CF-FAABAFECEA3D}"/>
              </a:ext>
            </a:extLst>
          </p:cNvPr>
          <p:cNvSpPr txBox="1"/>
          <p:nvPr/>
        </p:nvSpPr>
        <p:spPr>
          <a:xfrm>
            <a:off x="838200" y="4371975"/>
            <a:ext cx="78486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&gt; data(Federalist, package = "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vcd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&gt; Federalist</a:t>
            </a: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nMay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0   1   2   3   4   5   6 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156  63  29   8   4   1   1 </a:t>
            </a:r>
          </a:p>
        </p:txBody>
      </p:sp>
    </p:spTree>
    <p:extLst>
      <p:ext uri="{BB962C8B-B14F-4D97-AF65-F5344CB8AC3E}">
        <p14:creationId xmlns:p14="http://schemas.microsoft.com/office/powerpoint/2010/main" val="308875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341F-0487-425D-BBD1-0ECB76CF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 data: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394B-164D-42CE-8D79-6BF53BEB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088C4-8A41-45AD-B182-D08D62E8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5895238" cy="2561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0B16A-5C12-4138-B956-5CC63CA6F400}"/>
              </a:ext>
            </a:extLst>
          </p:cNvPr>
          <p:cNvSpPr txBox="1"/>
          <p:nvPr/>
        </p:nvSpPr>
        <p:spPr>
          <a:xfrm>
            <a:off x="762000" y="44196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word (“from”, “may”, “whilst”,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Fit a probability model [Poisson(</a:t>
            </a:r>
            <a:r>
              <a:rPr lang="en-US" sz="2400" dirty="0">
                <a:sym typeface="Symbol" panose="05050102010706020507" pitchFamily="18" charset="2"/>
              </a:rPr>
              <a:t></a:t>
            </a:r>
            <a:r>
              <a:rPr lang="en-US" sz="2400" dirty="0"/>
              <a:t>), </a:t>
            </a:r>
            <a:r>
              <a:rPr lang="en-US" sz="2400" dirty="0" err="1"/>
              <a:t>NegBin</a:t>
            </a:r>
            <a:r>
              <a:rPr lang="en-US" sz="2400" dirty="0"/>
              <a:t>(</a:t>
            </a:r>
            <a:r>
              <a:rPr lang="en-US" sz="2400" dirty="0">
                <a:sym typeface="Symbol" panose="05050102010706020507" pitchFamily="18" charset="2"/>
              </a:rPr>
              <a:t>, </a:t>
            </a:r>
            <a:r>
              <a:rPr lang="en-CA" sz="2400" dirty="0">
                <a:sym typeface="Symbol" panose="05050102010706020507" pitchFamily="18" charset="2"/>
              </a:rPr>
              <a:t>p</a:t>
            </a:r>
            <a:r>
              <a:rPr lang="en-US" sz="2400" dirty="0">
                <a:sym typeface="Symbol" panose="05050102010706020507" pitchFamily="18" charset="2"/>
              </a:rPr>
              <a:t>)]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Estimate parameters (</a:t>
            </a:r>
            <a:r>
              <a:rPr lang="en-US" sz="2400" dirty="0">
                <a:sym typeface="Symbol" panose="05050102010706020507" pitchFamily="18" charset="2"/>
              </a:rPr>
              <a:t>,p)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 Calculate log Odds (Hamilton vs. Madison)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 All 12 disputed papers most likely written by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Madison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2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5B66-68E7-4EBC-9B41-42367669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Type-token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F15E8-46C1-4198-A2B1-0FCF7383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4219D-5A0E-4C4D-8AF1-95BCF8DF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24" y="1447800"/>
            <a:ext cx="8190476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2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E10B0-026C-4487-BBF1-FCCDDBC5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B562A-E133-464B-B63B-ADF3EEAC4FDA}"/>
              </a:ext>
            </a:extLst>
          </p:cNvPr>
          <p:cNvSpPr txBox="1"/>
          <p:nvPr/>
        </p:nvSpPr>
        <p:spPr>
          <a:xfrm>
            <a:off x="609600" y="685800"/>
            <a:ext cx="4343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data(Butterfly, package="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vcd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(Butterfly,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"Number of individuals",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"Number of species",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col = "pink",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cex.lab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1.5)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80C4765-042D-415A-9CC1-5C8EC418A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7001852" cy="3591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3673B7-321B-47AF-B5A0-4E62F74D53F3}"/>
              </a:ext>
            </a:extLst>
          </p:cNvPr>
          <p:cNvSpPr txBox="1"/>
          <p:nvPr/>
        </p:nvSpPr>
        <p:spPr>
          <a:xfrm>
            <a:off x="3352800" y="2362200"/>
            <a:ext cx="5105400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</a:t>
            </a:r>
            <a:r>
              <a:rPr lang="en-US" dirty="0"/>
              <a:t>:</a:t>
            </a:r>
          </a:p>
          <a:p>
            <a:r>
              <a:rPr lang="en-US" dirty="0"/>
              <a:t>What is the total pop. of butterflies in Malaysia?</a:t>
            </a:r>
          </a:p>
          <a:p>
            <a:r>
              <a:rPr lang="en-US" dirty="0"/>
              <a:t>How many wolves remain in Canada NWT?</a:t>
            </a:r>
          </a:p>
          <a:p>
            <a:r>
              <a:rPr lang="en-US" dirty="0"/>
              <a:t>How many words did Shakespeare know?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5EEE2-A837-4A88-96D9-D2296CF7E548}"/>
              </a:ext>
            </a:extLst>
          </p:cNvPr>
          <p:cNvSpPr txBox="1"/>
          <p:nvPr/>
        </p:nvSpPr>
        <p:spPr>
          <a:xfrm>
            <a:off x="3352800" y="37338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Answers depend on estimating </a:t>
            </a:r>
            <a:r>
              <a:rPr lang="en-US" sz="2400" dirty="0" err="1"/>
              <a:t>Pr</a:t>
            </a:r>
            <a:r>
              <a:rPr lang="en-US" sz="2400" dirty="0"/>
              <a:t>(k=0)</a:t>
            </a:r>
          </a:p>
        </p:txBody>
      </p:sp>
    </p:spTree>
    <p:extLst>
      <p:ext uri="{BB962C8B-B14F-4D97-AF65-F5344CB8AC3E}">
        <p14:creationId xmlns:p14="http://schemas.microsoft.com/office/powerpoint/2010/main" val="111774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80DAE-A153-4941-BF70-D2F3FFE9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F44D0-DC62-4DB8-8A42-A6AEC029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 questions</a:t>
            </a:r>
          </a:p>
          <a:p>
            <a:pPr lvl="1"/>
            <a:r>
              <a:rPr lang="en-US" dirty="0"/>
              <a:t>What process gave rise to the distribution?</a:t>
            </a:r>
          </a:p>
          <a:p>
            <a:pPr lvl="1"/>
            <a:r>
              <a:rPr lang="en-US" dirty="0"/>
              <a:t>What is the form: uniform, binomial, Poisson, negative binomial, … ?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Fit &amp; estimate parameters</a:t>
            </a:r>
          </a:p>
          <a:p>
            <a:pPr lvl="2"/>
            <a:r>
              <a:rPr lang="en-US" dirty="0"/>
              <a:t>Visualize goodness of fit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Use in some larger context to tell a story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i="1" dirty="0"/>
              <a:t>Families in Saxony</a:t>
            </a:r>
            <a:r>
              <a:rPr lang="en-US" dirty="0"/>
              <a:t>: might expect Bin(n=12, p); p=0.5?</a:t>
            </a:r>
          </a:p>
          <a:p>
            <a:pPr lvl="1"/>
            <a:r>
              <a:rPr lang="en-US" i="1" dirty="0" err="1"/>
              <a:t>HorseKicks</a:t>
            </a:r>
            <a:r>
              <a:rPr lang="en-US" dirty="0"/>
              <a:t>: Poisson (</a:t>
            </a:r>
            <a:r>
              <a:rPr lang="en-US" dirty="0">
                <a:sym typeface="Symbol" panose="05050102010706020507" pitchFamily="18" charset="2"/>
              </a:rPr>
              <a:t>); here,  = mean = 0.61</a:t>
            </a:r>
            <a:endParaRPr lang="en-US" dirty="0"/>
          </a:p>
          <a:p>
            <a:pPr lvl="1"/>
            <a:r>
              <a:rPr lang="en-US" i="1" dirty="0"/>
              <a:t>Federalist papers</a:t>
            </a:r>
            <a:r>
              <a:rPr lang="en-US" dirty="0"/>
              <a:t>: Perhaps Poisson(</a:t>
            </a:r>
            <a:r>
              <a:rPr lang="en-US" dirty="0">
                <a:sym typeface="Symbol" panose="05050102010706020507" pitchFamily="18" charset="2"/>
              </a:rPr>
              <a:t>) or </a:t>
            </a:r>
            <a:r>
              <a:rPr lang="en-US" dirty="0" err="1">
                <a:sym typeface="Symbol" panose="05050102010706020507" pitchFamily="18" charset="2"/>
              </a:rPr>
              <a:t>NegBin</a:t>
            </a:r>
            <a:r>
              <a:rPr lang="en-US" sz="2400" dirty="0"/>
              <a:t> (</a:t>
            </a:r>
            <a:r>
              <a:rPr lang="en-US" sz="2400" dirty="0">
                <a:sym typeface="Symbol" panose="05050102010706020507" pitchFamily="18" charset="2"/>
              </a:rPr>
              <a:t>, </a:t>
            </a:r>
            <a:r>
              <a:rPr lang="en-CA" dirty="0">
                <a:sym typeface="Symbol" panose="05050102010706020507" pitchFamily="18" charset="2"/>
              </a:rPr>
              <a:t>p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i="1" dirty="0">
                <a:sym typeface="Symbol" panose="05050102010706020507" pitchFamily="18" charset="2"/>
              </a:rPr>
              <a:t>Butterfly data</a:t>
            </a:r>
            <a:r>
              <a:rPr lang="en-US" dirty="0">
                <a:sym typeface="Symbol" panose="05050102010706020507" pitchFamily="18" charset="2"/>
              </a:rPr>
              <a:t>: Perhaps a log-series distribution?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179D5A-5DFF-45A8-8237-1B1F5C0A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126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w="lg" len="lg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2161</Words>
  <Application>Microsoft Office PowerPoint</Application>
  <PresentationFormat>On-screen Show (4:3)</PresentationFormat>
  <Paragraphs>313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Cambria Math</vt:lpstr>
      <vt:lpstr>Arial</vt:lpstr>
      <vt:lpstr>Wingdings</vt:lpstr>
      <vt:lpstr>Courier New</vt:lpstr>
      <vt:lpstr>Consolas</vt:lpstr>
      <vt:lpstr>Calibri</vt:lpstr>
      <vt:lpstr>1_Office Theme</vt:lpstr>
      <vt:lpstr>Discrete distributions</vt:lpstr>
      <vt:lpstr>Discrete distributions: Basic ideas</vt:lpstr>
      <vt:lpstr>Examples: binomial</vt:lpstr>
      <vt:lpstr>Examples: Poisson</vt:lpstr>
      <vt:lpstr>Examples: count data</vt:lpstr>
      <vt:lpstr>Count data: models</vt:lpstr>
      <vt:lpstr>Example: Type-token distributions</vt:lpstr>
      <vt:lpstr>PowerPoint Presentation</vt:lpstr>
      <vt:lpstr>Discrete distributions: Questions</vt:lpstr>
      <vt:lpstr>Fitting discrete distributions</vt:lpstr>
      <vt:lpstr>Common discrete distributions</vt:lpstr>
      <vt:lpstr>Discrete distributions: R</vt:lpstr>
      <vt:lpstr>What is “binomial”</vt:lpstr>
      <vt:lpstr>Binomial distribution</vt:lpstr>
      <vt:lpstr>Binomial distribution</vt:lpstr>
      <vt:lpstr>Poisson distribution</vt:lpstr>
      <vt:lpstr>Poisson distribution</vt:lpstr>
      <vt:lpstr>Poisson distribution</vt:lpstr>
      <vt:lpstr>Negative binomial distribution</vt:lpstr>
      <vt:lpstr>PowerPoint Presentation</vt:lpstr>
      <vt:lpstr>Fitting discrete distributions</vt:lpstr>
      <vt:lpstr>Fitting &amp; graphing discrete distributions</vt:lpstr>
      <vt:lpstr>Example: Saxony families</vt:lpstr>
      <vt:lpstr>Example: Saxony families</vt:lpstr>
      <vt:lpstr>Graphing discrete distributions</vt:lpstr>
      <vt:lpstr>What’s wrong with simple histograms?</vt:lpstr>
      <vt:lpstr>Hanging rootograms</vt:lpstr>
      <vt:lpstr>Deviation rootograms</vt:lpstr>
      <vt:lpstr>Example: Federalist papers</vt:lpstr>
      <vt:lpstr>Example: Federalist papers</vt:lpstr>
      <vt:lpstr>Federalist papers: Rootograms</vt:lpstr>
      <vt:lpstr>Butterfly data</vt:lpstr>
      <vt:lpstr>Ord plots: Diagnose form of distribution</vt:lpstr>
      <vt:lpstr>Ord plot: Examples</vt:lpstr>
      <vt:lpstr>Ord plots: Examples</vt:lpstr>
      <vt:lpstr>Robust distribution plots</vt:lpstr>
      <vt:lpstr>Poissonness plot: Details</vt:lpstr>
      <vt:lpstr>Other distributions</vt:lpstr>
      <vt:lpstr>distplot: Federalist</vt:lpstr>
      <vt:lpstr>distplot: Saxony</vt:lpstr>
      <vt:lpstr>What have we learned?</vt:lpstr>
      <vt:lpstr>What have we learned?</vt:lpstr>
      <vt:lpstr>Looking ahead: PhdPubs data</vt:lpstr>
      <vt:lpstr>Looking ahead: PhdPubs</vt:lpstr>
      <vt:lpstr>Looking ahead: Count data models</vt:lpstr>
      <vt:lpstr>Looking ahead: Effect plots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02-Discrete</dc:title>
  <dc:creator>Michael L Friendly</dc:creator>
  <cp:lastModifiedBy>Michael L Friendly</cp:lastModifiedBy>
  <cp:revision>10</cp:revision>
  <dcterms:created xsi:type="dcterms:W3CDTF">2022-12-24T16:20:14Z</dcterms:created>
  <dcterms:modified xsi:type="dcterms:W3CDTF">2023-01-13T02:15:31Z</dcterms:modified>
</cp:coreProperties>
</file>