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76"/>
  </p:notesMasterIdLst>
  <p:handoutMasterIdLst>
    <p:handoutMasterId r:id="rId77"/>
  </p:handoutMasterIdLst>
  <p:sldIdLst>
    <p:sldId id="256" r:id="rId2"/>
    <p:sldId id="302" r:id="rId3"/>
    <p:sldId id="257" r:id="rId4"/>
    <p:sldId id="258" r:id="rId5"/>
    <p:sldId id="259" r:id="rId6"/>
    <p:sldId id="260" r:id="rId7"/>
    <p:sldId id="261" r:id="rId8"/>
    <p:sldId id="273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12" r:id="rId31"/>
    <p:sldId id="313" r:id="rId32"/>
    <p:sldId id="285" r:id="rId33"/>
    <p:sldId id="286" r:id="rId34"/>
    <p:sldId id="287" r:id="rId35"/>
    <p:sldId id="294" r:id="rId36"/>
    <p:sldId id="288" r:id="rId37"/>
    <p:sldId id="289" r:id="rId38"/>
    <p:sldId id="290" r:id="rId39"/>
    <p:sldId id="291" r:id="rId40"/>
    <p:sldId id="292" r:id="rId41"/>
    <p:sldId id="293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3" r:id="rId50"/>
    <p:sldId id="304" r:id="rId51"/>
    <p:sldId id="305" r:id="rId52"/>
    <p:sldId id="330" r:id="rId53"/>
    <p:sldId id="326" r:id="rId54"/>
    <p:sldId id="327" r:id="rId55"/>
    <p:sldId id="328" r:id="rId56"/>
    <p:sldId id="329" r:id="rId57"/>
    <p:sldId id="306" r:id="rId58"/>
    <p:sldId id="307" r:id="rId59"/>
    <p:sldId id="308" r:id="rId60"/>
    <p:sldId id="309" r:id="rId61"/>
    <p:sldId id="310" r:id="rId62"/>
    <p:sldId id="311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78"/>
      <p:bold r:id="rId79"/>
      <p:italic r:id="rId80"/>
      <p:boldItalic r:id="rId8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54B481-BE80-4428-9648-6ECCCD177FC9}">
          <p14:sldIdLst>
            <p14:sldId id="256"/>
            <p14:sldId id="302"/>
          </p14:sldIdLst>
        </p14:section>
        <p14:section name="Overview" id="{D0B62226-C03D-48DD-A9CE-8EE29745354E}">
          <p14:sldIdLst>
            <p14:sldId id="257"/>
            <p14:sldId id="258"/>
            <p14:sldId id="259"/>
            <p14:sldId id="260"/>
            <p14:sldId id="261"/>
          </p14:sldIdLst>
        </p14:section>
        <p14:section name="Logit models" id="{14412BBF-5188-4BE9-8FA3-A11DCD0A14D2}">
          <p14:sldIdLst>
            <p14:sldId id="273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</p14:sldIdLst>
        </p14:section>
        <p14:section name="Ordinal variables" id="{2A7D7007-20E2-4560-9AFF-8CA0C893490C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312"/>
            <p14:sldId id="313"/>
            <p14:sldId id="285"/>
            <p14:sldId id="286"/>
            <p14:sldId id="287"/>
            <p14:sldId id="294"/>
            <p14:sldId id="288"/>
            <p14:sldId id="289"/>
            <p14:sldId id="290"/>
            <p14:sldId id="291"/>
            <p14:sldId id="292"/>
            <p14:sldId id="293"/>
            <p14:sldId id="295"/>
            <p14:sldId id="296"/>
            <p14:sldId id="297"/>
          </p14:sldIdLst>
        </p14:section>
        <p14:section name="Square tables" id="{92009D68-3D64-406D-8970-47D4181D0532}">
          <p14:sldIdLst>
            <p14:sldId id="298"/>
            <p14:sldId id="299"/>
            <p14:sldId id="300"/>
            <p14:sldId id="301"/>
            <p14:sldId id="303"/>
            <p14:sldId id="304"/>
            <p14:sldId id="305"/>
            <p14:sldId id="330"/>
            <p14:sldId id="326"/>
            <p14:sldId id="327"/>
            <p14:sldId id="328"/>
            <p14:sldId id="329"/>
          </p14:sldIdLst>
        </p14:section>
        <p14:section name="More complex models" id="{AFB453DE-12DA-4F2D-A6D6-57741C37A5AC}">
          <p14:sldIdLst>
            <p14:sldId id="306"/>
            <p14:sldId id="307"/>
            <p14:sldId id="308"/>
            <p14:sldId id="309"/>
            <p14:sldId id="310"/>
            <p14:sldId id="311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21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2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3.fntdata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1.fntdata"/><Relationship Id="rId8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FE993-EADB-4F9C-A20B-913B18CC706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EFF3A-3A85-4CC0-83F4-D1B8CE43A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0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EFF3A-3A85-4CC0-83F4-D1B8CE43A9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72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Square tables with ordered categories are what we studied when I took up </a:t>
            </a:r>
            <a:r>
              <a:rPr lang="en-CA" dirty="0" err="1"/>
              <a:t>Coken’s</a:t>
            </a:r>
            <a:r>
              <a:rPr lang="en-CA" dirty="0"/>
              <a:t> kappa. </a:t>
            </a:r>
          </a:p>
          <a:p>
            <a:endParaRPr lang="en-CA" dirty="0"/>
          </a:p>
          <a:p>
            <a:r>
              <a:rPr lang="en-CA" dirty="0"/>
              <a:t>But there the only question was the degree of agreement and whether it was significant.</a:t>
            </a:r>
          </a:p>
          <a:p>
            <a:endParaRPr lang="en-CA" dirty="0"/>
          </a:p>
          <a:p>
            <a:r>
              <a:rPr lang="en-CA" dirty="0"/>
              <a:t>Here, the emphasis is on the nature of association.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EFF3A-3A85-4CC0-83F4-D1B8CE43A9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14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29000"/>
            <a:ext cx="7772400" cy="708025"/>
          </a:xfrm>
        </p:spPr>
        <p:txBody>
          <a:bodyPr>
            <a:normAutofit fontScale="90000"/>
          </a:bodyPr>
          <a:lstStyle/>
          <a:p>
            <a:r>
              <a:rPr lang="en-US" dirty="0"/>
              <a:t>Extending loglinear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http://friendly.github.io/psy6136 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5D465FD-F1E7-4DD7-A16E-F94296DB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2E36437-FB1B-4935-AF18-CE18C68F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578350"/>
            <a:ext cx="1495928" cy="173089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58CC312-6ACB-4C9A-ADB6-AB38BED72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6552"/>
            <a:ext cx="2651760" cy="2651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967CAA-7644-4734-B3EF-A441F03A2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287" y="356552"/>
            <a:ext cx="2659425" cy="265176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402C59E2-55A8-428F-945B-D2B86D9EDB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39" y="356552"/>
            <a:ext cx="2433057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D5D4-B18C-76FB-6ADB-91DB5E53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Logit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800732-4157-CA52-466E-6EE6297B1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1C9CC-10F1-BC5F-228B-92533A018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73" y="1219476"/>
            <a:ext cx="8171428" cy="2209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9C9788-2BBF-D2F1-8458-E03D4DFF3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68" y="3635532"/>
            <a:ext cx="8171428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1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A786-BB7B-4A5C-2C54-A90E08AF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Logit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5707D-22EE-1679-F03C-092F22D64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00200"/>
          </a:xfrm>
        </p:spPr>
        <p:txBody>
          <a:bodyPr>
            <a:normAutofit/>
          </a:bodyPr>
          <a:lstStyle/>
          <a:p>
            <a:r>
              <a:rPr lang="en-CA" sz="2400" dirty="0"/>
              <a:t>Each logit model for a binary response, C, ≡ a loglinear model</a:t>
            </a:r>
          </a:p>
          <a:p>
            <a:pPr lvl="1"/>
            <a:r>
              <a:rPr lang="en-CA" sz="2000" dirty="0"/>
              <a:t>The </a:t>
            </a:r>
            <a:r>
              <a:rPr lang="en-CA" sz="2000" dirty="0" err="1"/>
              <a:t>loglin</a:t>
            </a:r>
            <a:r>
              <a:rPr lang="en-CA" sz="2000" dirty="0"/>
              <a:t> model must include the [AB] association of predictors</a:t>
            </a:r>
          </a:p>
          <a:p>
            <a:pPr lvl="1"/>
            <a:r>
              <a:rPr lang="en-CA" sz="2000" dirty="0"/>
              <a:t>When the response, C, has </a:t>
            </a:r>
            <a:r>
              <a:rPr lang="en-CA" sz="2000" i="1" dirty="0"/>
              <a:t>m</a:t>
            </a:r>
            <a:r>
              <a:rPr lang="en-CA" sz="2000" dirty="0"/>
              <a:t>&gt;2 levels, multinomial models have equivalent loglinear form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055D0C-BDBD-ADDD-0A25-CF4A0D87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C1032-FB9F-574F-438D-D13F7DB00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72" y="3052633"/>
            <a:ext cx="8171428" cy="2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96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64E30-315E-1CC4-376B-563696F5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Berkeley data: loglinear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B8641-B77F-0A3A-B488-CA69FF7A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4D0E7C-7A3D-A1DB-649A-9F2F3B839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71600"/>
            <a:ext cx="8171428" cy="3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37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14A2-E6E5-E531-6719-57DF73E5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Berkeley data: </a:t>
            </a:r>
            <a:r>
              <a:rPr lang="en-CA" dirty="0" err="1"/>
              <a:t>glm</a:t>
            </a:r>
            <a:r>
              <a:rPr lang="en-CA" dirty="0"/>
              <a:t>() 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B73434-AB0A-C915-3462-02AE0242A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CB92D-A2CE-30E4-6FF4-FE9E86D8175F}"/>
              </a:ext>
            </a:extLst>
          </p:cNvPr>
          <p:cNvSpPr txBox="1"/>
          <p:nvPr/>
        </p:nvSpPr>
        <p:spPr>
          <a:xfrm>
            <a:off x="457200" y="13716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GLM approach, using </a:t>
            </a:r>
            <a:r>
              <a:rPr lang="en-CA" sz="2400" dirty="0" err="1"/>
              <a:t>glm</a:t>
            </a:r>
            <a:r>
              <a:rPr lang="en-CA" sz="2400" dirty="0"/>
              <a:t>()</a:t>
            </a:r>
          </a:p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CA" sz="2400" dirty="0"/>
              <a:t>Convert 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CA" sz="2400" dirty="0"/>
              <a:t> to a frequency data frame</a:t>
            </a:r>
          </a:p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CA" sz="2400" dirty="0"/>
              <a:t>The 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CA" sz="2400" dirty="0"/>
              <a:t> variable is used at the response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B5579-3AB4-BCEA-248D-F5084C730005}"/>
              </a:ext>
            </a:extLst>
          </p:cNvPr>
          <p:cNvSpPr txBox="1"/>
          <p:nvPr/>
        </p:nvSpPr>
        <p:spPr>
          <a:xfrm>
            <a:off x="457200" y="2952929"/>
            <a:ext cx="82296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berkeley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berkeley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Admit Gender Dept Freq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Admitted   Male    A  512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Rejected   Male    A  313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Admitted Female    A   89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Rejected Female    A   19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Admitted   Male    B  353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Rejected   Male    B  207</a:t>
            </a:r>
          </a:p>
        </p:txBody>
      </p:sp>
    </p:spTree>
    <p:extLst>
      <p:ext uri="{BB962C8B-B14F-4D97-AF65-F5344CB8AC3E}">
        <p14:creationId xmlns:p14="http://schemas.microsoft.com/office/powerpoint/2010/main" val="2341480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DF11-127E-3DD0-44A0-A6A30023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Berkeley data: </a:t>
            </a:r>
            <a:r>
              <a:rPr lang="en-CA" dirty="0" err="1"/>
              <a:t>glm</a:t>
            </a:r>
            <a:r>
              <a:rPr lang="en-CA" dirty="0"/>
              <a:t>() 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8F8D1C-FBDE-3B35-3F47-155FB833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36FB6-C5D9-197F-41ED-B1BA13976F72}"/>
              </a:ext>
            </a:extLst>
          </p:cNvPr>
          <p:cNvSpPr txBox="1"/>
          <p:nvPr/>
        </p:nvSpPr>
        <p:spPr>
          <a:xfrm>
            <a:off x="457200" y="13716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GLM approach, using </a:t>
            </a:r>
            <a:r>
              <a:rPr lang="en-CA" sz="2400" dirty="0" err="1"/>
              <a:t>glm</a:t>
            </a:r>
            <a:r>
              <a:rPr lang="en-CA" sz="2400" dirty="0"/>
              <a:t>()</a:t>
            </a:r>
          </a:p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CA" sz="2400" dirty="0"/>
              <a:t>Fit the same model of </a:t>
            </a:r>
            <a:r>
              <a:rPr lang="en-CA" sz="2400" dirty="0">
                <a:solidFill>
                  <a:srgbClr val="0070C0"/>
                </a:solidFill>
              </a:rPr>
              <a:t>conditional</a:t>
            </a:r>
            <a:r>
              <a:rPr lang="en-CA" sz="2400" dirty="0"/>
              <a:t> independence, [AD][GD]</a:t>
            </a:r>
          </a:p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CA" sz="2400" dirty="0"/>
              <a:t>This uses family = </a:t>
            </a:r>
            <a:r>
              <a:rPr lang="en-CA" sz="2400" dirty="0">
                <a:solidFill>
                  <a:srgbClr val="0070C0"/>
                </a:solidFill>
              </a:rPr>
              <a:t>“</a:t>
            </a:r>
            <a:r>
              <a:rPr lang="en-CA" sz="2400" dirty="0" err="1">
                <a:solidFill>
                  <a:srgbClr val="0070C0"/>
                </a:solidFill>
              </a:rPr>
              <a:t>poisson</a:t>
            </a:r>
            <a:r>
              <a:rPr lang="en-CA" sz="2400" dirty="0">
                <a:solidFill>
                  <a:srgbClr val="0070C0"/>
                </a:solidFill>
              </a:rPr>
              <a:t>” </a:t>
            </a:r>
            <a:r>
              <a:rPr lang="en-CA" sz="2400" dirty="0"/>
              <a:t>to give model for log(Freq)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147A6-9A7D-BEA0-D60D-124ACE498D69}"/>
              </a:ext>
            </a:extLst>
          </p:cNvPr>
          <p:cNvSpPr txBox="1"/>
          <p:nvPr/>
        </p:nvSpPr>
        <p:spPr>
          <a:xfrm>
            <a:off x="457200" y="3048000"/>
            <a:ext cx="82296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berk.glm1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Dept * 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Gender+Admit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berkeley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family="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(berk.glm1)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AIC BIC LR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berk.glm1 217 238     21.7  6     0.0014 **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E81474-17AC-7EB8-C39C-1BEC849EFEF6}"/>
              </a:ext>
            </a:extLst>
          </p:cNvPr>
          <p:cNvSpPr txBox="1"/>
          <p:nvPr/>
        </p:nvSpPr>
        <p:spPr>
          <a:xfrm>
            <a:off x="533400" y="56388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Hmm, doesn’t look like a very good fit!</a:t>
            </a:r>
          </a:p>
        </p:txBody>
      </p:sp>
    </p:spTree>
    <p:extLst>
      <p:ext uri="{BB962C8B-B14F-4D97-AF65-F5344CB8AC3E}">
        <p14:creationId xmlns:p14="http://schemas.microsoft.com/office/powerpoint/2010/main" val="3622522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D604AD-DDA3-DA21-30C6-D841961E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DEF9D-6804-C0A5-55CD-06BCF0C85C4D}"/>
              </a:ext>
            </a:extLst>
          </p:cNvPr>
          <p:cNvSpPr txBox="1"/>
          <p:nvPr/>
        </p:nvSpPr>
        <p:spPr>
          <a:xfrm>
            <a:off x="609600" y="6096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What does the mosaic plot tell us?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D3EFB-FE46-1A8F-D69B-41932D370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19200"/>
            <a:ext cx="8171428" cy="885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DF0184-F805-C4BF-708A-9590BACBD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10" y="2359203"/>
            <a:ext cx="4076190" cy="37428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E37A67-8595-DB48-C5A9-B1658C2329D5}"/>
              </a:ext>
            </a:extLst>
          </p:cNvPr>
          <p:cNvSpPr txBox="1"/>
          <p:nvPr/>
        </p:nvSpPr>
        <p:spPr>
          <a:xfrm>
            <a:off x="5029200" y="2949673"/>
            <a:ext cx="365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For a </a:t>
            </a:r>
            <a:r>
              <a:rPr lang="en-CA" dirty="0" err="1"/>
              <a:t>glm</a:t>
            </a:r>
            <a:r>
              <a:rPr lang="en-CA" dirty="0"/>
              <a:t>() model, mosaic() uses residuals from that model</a:t>
            </a:r>
          </a:p>
          <a:p>
            <a:endParaRPr lang="en-CA" dirty="0"/>
          </a:p>
          <a:p>
            <a:r>
              <a:rPr lang="en-CA" dirty="0"/>
              <a:t>Standardized residuals (“</a:t>
            </a:r>
            <a:r>
              <a:rPr lang="en-CA" dirty="0" err="1"/>
              <a:t>rstandard</a:t>
            </a:r>
            <a:r>
              <a:rPr lang="en-CA" dirty="0"/>
              <a:t>”) have better statistical properties</a:t>
            </a:r>
          </a:p>
          <a:p>
            <a:endParaRPr lang="en-CA" dirty="0"/>
          </a:p>
          <a:p>
            <a:r>
              <a:rPr lang="en-CA" dirty="0"/>
              <a:t>Here, we see that the lack of fit is confined to Dept A</a:t>
            </a:r>
          </a:p>
        </p:txBody>
      </p:sp>
    </p:spTree>
    <p:extLst>
      <p:ext uri="{BB962C8B-B14F-4D97-AF65-F5344CB8AC3E}">
        <p14:creationId xmlns:p14="http://schemas.microsoft.com/office/powerpoint/2010/main" val="3130937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B57EAB-5B0C-1EBE-32C4-C6EC94D9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Berkeley data: Logit approach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D622DD-FB04-328C-DCB0-291B1B92F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5FDF5-5EDE-76CA-B4B8-D6D25D1B5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4" y="1256415"/>
            <a:ext cx="8171428" cy="15523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BDCD1-F8A8-9B22-C384-A036D20409A1}"/>
              </a:ext>
            </a:extLst>
          </p:cNvPr>
          <p:cNvSpPr txBox="1"/>
          <p:nvPr/>
        </p:nvSpPr>
        <p:spPr>
          <a:xfrm>
            <a:off x="533400" y="3146324"/>
            <a:ext cx="8153400" cy="304698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berk.logit2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(Admit=="Admitted" ~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Dept+Gender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berkeley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weights=Freq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family="binomial")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(berk.logit2, test="Wald")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Admit == "Admitted"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Dept    5 534.71     &lt;2e-16 ***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  1   1.53       0.22   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2235200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C9DC-DF9A-2DEC-9C6C-BA2564CE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Plots for logit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5D49A2-88E8-7A40-6532-904725C5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DE44-24D9-84D4-EC5C-379E4C2EA956}"/>
              </a:ext>
            </a:extLst>
          </p:cNvPr>
          <p:cNvSpPr txBox="1"/>
          <p:nvPr/>
        </p:nvSpPr>
        <p:spPr>
          <a:xfrm>
            <a:off x="457200" y="12954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Logit models are easier to interpret because there are fewer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Easiest to interpret from plots of the fitted &amp; observed odds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Get these using the </a:t>
            </a:r>
            <a:r>
              <a:rPr lang="en-CA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predict() </a:t>
            </a:r>
            <a:r>
              <a:rPr lang="en-CA" sz="2000" dirty="0"/>
              <a:t>method for the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0198B-59E8-6F59-AB0A-105609DB1045}"/>
              </a:ext>
            </a:extLst>
          </p:cNvPr>
          <p:cNvSpPr txBox="1"/>
          <p:nvPr/>
        </p:nvSpPr>
        <p:spPr>
          <a:xfrm>
            <a:off x="533400" y="2667000"/>
            <a:ext cx="8153400" cy="329320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log(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[1,,] /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[2,,])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pred2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berkeley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[,1:3],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fit=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(berk.logit2))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pred2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(subset(pred2, Admit=="Admitted"), 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as.vector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head(pred2)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Admit Gender Dept   fit 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Admitted   Male    A  0.58  0.49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 Admitted Female    A  0.68  1.54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 Admitted   Male    B  0.54  0.53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  Admitted Female    B  0.64  0.75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  Admitted   Male    C -0.68 -0.54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 Admitted Female    C -0.58 -0.66</a:t>
            </a:r>
          </a:p>
        </p:txBody>
      </p:sp>
    </p:spTree>
    <p:extLst>
      <p:ext uri="{BB962C8B-B14F-4D97-AF65-F5344CB8AC3E}">
        <p14:creationId xmlns:p14="http://schemas.microsoft.com/office/powerpoint/2010/main" val="4277949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D47260-88D3-0B5E-D1F5-3180C01E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7D3D1-408D-A4B0-4926-8634ED5D7352}"/>
              </a:ext>
            </a:extLst>
          </p:cNvPr>
          <p:cNvSpPr txBox="1"/>
          <p:nvPr/>
        </p:nvSpPr>
        <p:spPr>
          <a:xfrm>
            <a:off x="457200" y="53340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(pred2,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(x=Dept, y=fit, group=Gender, color=Gender)) +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(linewidth=1.4) +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size=3) + …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E400C30-9372-3E9B-8A44-F8664B273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3121"/>
            <a:ext cx="4763165" cy="47631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41F7EC-0BB2-F718-CD0D-2B58311B51AC}"/>
              </a:ext>
            </a:extLst>
          </p:cNvPr>
          <p:cNvSpPr txBox="1"/>
          <p:nvPr/>
        </p:nvSpPr>
        <p:spPr>
          <a:xfrm>
            <a:off x="5562600" y="2514600"/>
            <a:ext cx="312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Large effect of Dept on admission</a:t>
            </a:r>
          </a:p>
          <a:p>
            <a:endParaRPr lang="en-CA" dirty="0"/>
          </a:p>
          <a:p>
            <a:r>
              <a:rPr lang="en-CA" dirty="0"/>
              <a:t>Small effect of Gender (NS)</a:t>
            </a:r>
          </a:p>
          <a:p>
            <a:endParaRPr lang="en-CA" dirty="0"/>
          </a:p>
          <a:p>
            <a:r>
              <a:rPr lang="en-CA" dirty="0"/>
              <a:t>Reason for lack of fit: Dept 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4F23F08-4BDF-CC37-2FB7-54A5D8B9A546}"/>
              </a:ext>
            </a:extLst>
          </p:cNvPr>
          <p:cNvSpPr/>
          <p:nvPr/>
        </p:nvSpPr>
        <p:spPr>
          <a:xfrm>
            <a:off x="1219200" y="1905000"/>
            <a:ext cx="457200" cy="3651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471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CADCFD-1A82-2520-EDE9-A201264D3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 better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405238-6F92-DEC3-0265-9849D2F1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CD4F8-7CB0-D158-63B9-0E73EF16C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1980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00A2F9-2AEF-B262-80A5-A37127B9B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80" y="3278251"/>
            <a:ext cx="7666667" cy="3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6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44B9-27CF-4467-A16B-0DE76139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0C164-B807-40F0-A386-6DEE89CA8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extended loglinear models</a:t>
            </a:r>
          </a:p>
          <a:p>
            <a:r>
              <a:rPr lang="en-US" dirty="0"/>
              <a:t>Logit models for response variables</a:t>
            </a:r>
          </a:p>
          <a:p>
            <a:r>
              <a:rPr lang="en-US" dirty="0"/>
              <a:t>Models for ordinal factors</a:t>
            </a:r>
          </a:p>
          <a:p>
            <a:r>
              <a:rPr lang="en-US" dirty="0"/>
              <a:t>RC models, estimating row/col scores</a:t>
            </a:r>
          </a:p>
          <a:p>
            <a:r>
              <a:rPr lang="en-US" dirty="0"/>
              <a:t>Models for square tables</a:t>
            </a:r>
          </a:p>
          <a:p>
            <a:r>
              <a:rPr lang="en-US" dirty="0"/>
              <a:t>More complex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B3B21-B8F1-4581-93A2-E8ADF9AA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53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CBA936-BD12-D468-37E3-480E1E71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58E1A-0623-F96E-0955-4CB3F486DB08}"/>
              </a:ext>
            </a:extLst>
          </p:cNvPr>
          <p:cNvSpPr txBox="1"/>
          <p:nvPr/>
        </p:nvSpPr>
        <p:spPr>
          <a:xfrm>
            <a:off x="762000" y="5334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Plot observed and fitted values from this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3AF63-C5CB-EE07-DDB8-DE45F4D03676}"/>
              </a:ext>
            </a:extLst>
          </p:cNvPr>
          <p:cNvSpPr txBox="1"/>
          <p:nvPr/>
        </p:nvSpPr>
        <p:spPr>
          <a:xfrm>
            <a:off x="5417574" y="1875215"/>
            <a:ext cx="312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Large effect of Dept on admission</a:t>
            </a:r>
          </a:p>
          <a:p>
            <a:endParaRPr lang="en-CA" dirty="0"/>
          </a:p>
          <a:p>
            <a:r>
              <a:rPr lang="en-CA" dirty="0"/>
              <a:t>No effect of Gender</a:t>
            </a:r>
          </a:p>
          <a:p>
            <a:endParaRPr lang="en-CA" dirty="0"/>
          </a:p>
          <a:p>
            <a:r>
              <a:rPr lang="en-CA" dirty="0"/>
              <a:t>Perfect fit now for Dept A (at the expense of 1 </a:t>
            </a:r>
            <a:r>
              <a:rPr lang="en-CA" dirty="0" err="1"/>
              <a:t>df</a:t>
            </a:r>
            <a:r>
              <a:rPr lang="en-CA" dirty="0"/>
              <a:t>)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E50C4D15-C711-97BD-7408-D65CC7353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3080"/>
            <a:ext cx="4763165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20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057D-FED1-6C26-8534-E4672298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Loglinear models for ordinal variables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23DD27-BB46-5B80-F175-CD1F34F9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Ordinal variables reveal themselves in different ways in exploratory plots</a:t>
            </a:r>
          </a:p>
          <a:p>
            <a:r>
              <a:rPr lang="en-CA" sz="2000" dirty="0"/>
              <a:t>In </a:t>
            </a:r>
            <a:r>
              <a:rPr lang="en-CA" sz="2000" dirty="0">
                <a:solidFill>
                  <a:srgbClr val="0070C0"/>
                </a:solidFill>
              </a:rPr>
              <a:t>correspondence analysis</a:t>
            </a:r>
            <a:r>
              <a:rPr lang="en-CA" sz="2000" dirty="0"/>
              <a:t>, one large dimension accounting for most of </a:t>
            </a:r>
            <a:r>
              <a:rPr lang="en-CA" sz="2000" dirty="0">
                <a:sym typeface="Symbol" panose="05050102010706020507" pitchFamily="18" charset="2"/>
              </a:rPr>
              <a:t></a:t>
            </a:r>
            <a:r>
              <a:rPr lang="en-CA" sz="2000" baseline="30000" dirty="0">
                <a:sym typeface="Symbol" panose="05050102010706020507" pitchFamily="18" charset="2"/>
              </a:rPr>
              <a:t>2</a:t>
            </a:r>
          </a:p>
          <a:p>
            <a:r>
              <a:rPr lang="en-CA" sz="2000" dirty="0">
                <a:sym typeface="Symbol" panose="05050102010706020507" pitchFamily="18" charset="2"/>
              </a:rPr>
              <a:t>In </a:t>
            </a:r>
            <a:r>
              <a:rPr lang="en-CA" sz="2000" dirty="0">
                <a:solidFill>
                  <a:srgbClr val="0070C0"/>
                </a:solidFill>
                <a:sym typeface="Symbol" panose="05050102010706020507" pitchFamily="18" charset="2"/>
              </a:rPr>
              <a:t>mosaic plots</a:t>
            </a:r>
            <a:r>
              <a:rPr lang="en-CA" sz="2000" dirty="0">
                <a:sym typeface="Symbol" panose="05050102010706020507" pitchFamily="18" charset="2"/>
              </a:rPr>
              <a:t>, an opposite corner pattern of residuals</a:t>
            </a:r>
            <a:endParaRPr lang="en-CA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68565C-8D88-1129-0D25-A5869A33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3C754-8D1B-146E-BC2B-E0B9B3267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42" y="3479006"/>
            <a:ext cx="4000000" cy="2447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FB3132-0A32-889D-6A0F-68776BCDC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188530"/>
            <a:ext cx="3457143" cy="3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2FD5-E3CE-EB5F-4F0C-2AA5533BD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Advantages of ordinal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23D47-72BB-1B21-FD36-1CE09EF77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More focused tests </a:t>
            </a:r>
            <a:r>
              <a:rPr lang="en-CA" dirty="0">
                <a:sym typeface="Symbol" panose="05050102010706020507" pitchFamily="18" charset="2"/>
              </a:rPr>
              <a:t> greater </a:t>
            </a:r>
            <a:r>
              <a:rPr lang="en-CA" dirty="0">
                <a:solidFill>
                  <a:srgbClr val="0070C0"/>
                </a:solidFill>
                <a:sym typeface="Symbol" panose="05050102010706020507" pitchFamily="18" charset="2"/>
              </a:rPr>
              <a:t>power</a:t>
            </a:r>
            <a:r>
              <a:rPr lang="en-CA" dirty="0">
                <a:sym typeface="Symbol" panose="05050102010706020507" pitchFamily="18" charset="2"/>
              </a:rPr>
              <a:t> to detect</a:t>
            </a:r>
          </a:p>
          <a:p>
            <a:r>
              <a:rPr lang="en-CA" dirty="0">
                <a:sym typeface="Symbol" panose="05050102010706020507" pitchFamily="18" charset="2"/>
              </a:rPr>
              <a:t>Use </a:t>
            </a:r>
            <a:r>
              <a:rPr lang="en-CA" dirty="0">
                <a:solidFill>
                  <a:srgbClr val="0070C0"/>
                </a:solidFill>
                <a:sym typeface="Symbol" panose="05050102010706020507" pitchFamily="18" charset="2"/>
              </a:rPr>
              <a:t>fewer </a:t>
            </a:r>
            <a:r>
              <a:rPr lang="en-CA" dirty="0" err="1">
                <a:solidFill>
                  <a:srgbClr val="0070C0"/>
                </a:solidFill>
                <a:sym typeface="Symbol" panose="05050102010706020507" pitchFamily="18" charset="2"/>
              </a:rPr>
              <a:t>df</a:t>
            </a:r>
            <a:r>
              <a:rPr lang="en-CA" dirty="0">
                <a:solidFill>
                  <a:srgbClr val="0070C0"/>
                </a:solidFill>
                <a:sym typeface="Symbol" panose="05050102010706020507" pitchFamily="18" charset="2"/>
              </a:rPr>
              <a:t> </a:t>
            </a:r>
            <a:r>
              <a:rPr lang="en-CA" dirty="0">
                <a:sym typeface="Symbol" panose="05050102010706020507" pitchFamily="18" charset="2"/>
              </a:rPr>
              <a:t> can fit different models between independence [A][B] and saturated [AB]</a:t>
            </a:r>
          </a:p>
          <a:p>
            <a:pPr lvl="1"/>
            <a:r>
              <a:rPr lang="en-CA" dirty="0">
                <a:sym typeface="Symbol" panose="05050102010706020507" pitchFamily="18" charset="2"/>
              </a:rPr>
              <a:t>Fewer parameters  easier interpretation</a:t>
            </a:r>
          </a:p>
          <a:p>
            <a:pPr lvl="1"/>
            <a:r>
              <a:rPr lang="en-CA" dirty="0">
                <a:sym typeface="Symbol" panose="05050102010706020507" pitchFamily="18" charset="2"/>
              </a:rPr>
              <a:t>Fewer parameters  smaller std. errors </a:t>
            </a:r>
          </a:p>
          <a:p>
            <a:endParaRPr lang="en-CA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CA" dirty="0">
                <a:sym typeface="Symbol" panose="05050102010706020507" pitchFamily="18" charset="2"/>
              </a:rPr>
              <a:t>These are similar to reasons for using:</a:t>
            </a:r>
          </a:p>
          <a:p>
            <a:r>
              <a:rPr lang="en-CA" dirty="0">
                <a:sym typeface="Symbol" panose="05050102010706020507" pitchFamily="18" charset="2"/>
              </a:rPr>
              <a:t>Cochran-Mantel-</a:t>
            </a:r>
            <a:r>
              <a:rPr lang="en-CA" dirty="0" err="1">
                <a:sym typeface="Symbol" panose="05050102010706020507" pitchFamily="18" charset="2"/>
              </a:rPr>
              <a:t>Haenzel</a:t>
            </a:r>
            <a:r>
              <a:rPr lang="en-CA" dirty="0">
                <a:sym typeface="Symbol" panose="05050102010706020507" pitchFamily="18" charset="2"/>
              </a:rPr>
              <a:t> (CMH) tests</a:t>
            </a:r>
          </a:p>
          <a:p>
            <a:r>
              <a:rPr lang="en-CA" dirty="0">
                <a:sym typeface="Symbol" panose="05050102010706020507" pitchFamily="18" charset="2"/>
              </a:rPr>
              <a:t>Testing linear (or polynomial) contrasts in ANOVA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FA356-9BC3-D482-133D-4C9160A1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09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BA809-D718-569A-D004-1E11449D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Models for ordered categories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82319-071D-979B-566E-1FC13955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452E5-B88F-7F93-D65F-7C505BD44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4735"/>
            <a:ext cx="8171428" cy="1619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5E3651-E5C0-D0BA-B4F5-56D9517B8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628" y="3200400"/>
            <a:ext cx="6828571" cy="2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43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40E7-A362-ABD4-EE97-051CFA4F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Linear x Linear Model (Uniform association)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AC6959-57BF-2824-55FF-35B41F5E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7E0309-E838-E9B9-D132-E5423F13C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72" y="1371600"/>
            <a:ext cx="8171428" cy="2533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FE8267-1BC0-F9C3-5AE9-436B6E8F1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72" y="4038600"/>
            <a:ext cx="8171428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7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9B14-6238-C514-37B9-3C227793F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Row effects &amp; column effects: R, C, R+C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8F21A0-222B-119A-40CD-0D74761C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4724B-BEB3-B745-E778-57F5F913B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71600"/>
            <a:ext cx="8171428" cy="3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10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C87C-B8DD-F2C9-32D8-D5EBC77A6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Models for ordered categories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614F3F-734F-B37D-0FD7-14E68F16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82E57F5-0786-46D1-B35D-F33C3B54D38A}"/>
              </a:ext>
            </a:extLst>
          </p:cNvPr>
          <p:cNvGrpSpPr/>
          <p:nvPr/>
        </p:nvGrpSpPr>
        <p:grpSpPr>
          <a:xfrm>
            <a:off x="491616" y="2202425"/>
            <a:ext cx="8328025" cy="3719513"/>
            <a:chOff x="491616" y="2202425"/>
            <a:chExt cx="8328025" cy="371951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1EBA6B-20B0-2CCC-1D24-08538016CD18}"/>
                </a:ext>
              </a:extLst>
            </p:cNvPr>
            <p:cNvSpPr txBox="1"/>
            <p:nvPr/>
          </p:nvSpPr>
          <p:spPr>
            <a:xfrm>
              <a:off x="1933066" y="3996300"/>
              <a:ext cx="1225550" cy="523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latin typeface="+mn-lt"/>
                </a:rPr>
                <a:t>L × L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47E62E-E24C-51B9-22E2-F5AE57A2DDF5}"/>
                </a:ext>
              </a:extLst>
            </p:cNvPr>
            <p:cNvSpPr txBox="1"/>
            <p:nvPr/>
          </p:nvSpPr>
          <p:spPr>
            <a:xfrm>
              <a:off x="3661854" y="2629463"/>
              <a:ext cx="792162" cy="5222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latin typeface="+mn-lt"/>
                </a:rPr>
                <a:t>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7F8592-ACC6-2B96-989C-CDBCB3CDBAF2}"/>
                </a:ext>
              </a:extLst>
            </p:cNvPr>
            <p:cNvSpPr txBox="1"/>
            <p:nvPr/>
          </p:nvSpPr>
          <p:spPr>
            <a:xfrm>
              <a:off x="3882516" y="4978963"/>
              <a:ext cx="792163" cy="523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latin typeface="+mn-lt"/>
                </a:rPr>
                <a:t>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DDC05D-8FB7-8D02-16A5-9CFFED794CE6}"/>
                </a:ext>
              </a:extLst>
            </p:cNvPr>
            <p:cNvSpPr txBox="1"/>
            <p:nvPr/>
          </p:nvSpPr>
          <p:spPr>
            <a:xfrm>
              <a:off x="5893879" y="2629463"/>
              <a:ext cx="1063625" cy="5222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latin typeface="+mn-lt"/>
                </a:rPr>
                <a:t>RC(1)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1FCECD-E768-725E-4447-F78650A53ED9}"/>
                </a:ext>
              </a:extLst>
            </p:cNvPr>
            <p:cNvSpPr txBox="1"/>
            <p:nvPr/>
          </p:nvSpPr>
          <p:spPr>
            <a:xfrm>
              <a:off x="7478204" y="3474013"/>
              <a:ext cx="1341437" cy="5222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latin typeface="+mn-lt"/>
                </a:rPr>
                <a:t>RC(2)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1BDE8F-DED8-3420-368E-FC573CA7DEC8}"/>
                </a:ext>
              </a:extLst>
            </p:cNvPr>
            <p:cNvSpPr/>
            <p:nvPr/>
          </p:nvSpPr>
          <p:spPr>
            <a:xfrm>
              <a:off x="6051041" y="4348725"/>
              <a:ext cx="749300" cy="523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solidFill>
                    <a:prstClr val="black"/>
                  </a:solidFill>
                  <a:latin typeface="+mn-lt"/>
                </a:rPr>
                <a:t>R+C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410ED33-C7C8-AF6E-5783-8824A3B3A494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1032954" y="4258238"/>
              <a:ext cx="900112" cy="0"/>
            </a:xfrm>
            <a:prstGeom prst="straightConnector1">
              <a:avLst/>
            </a:prstGeom>
            <a:ln w="15875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52D0CB3-6F36-C9F2-C925-083487B0F20A}"/>
                </a:ext>
              </a:extLst>
            </p:cNvPr>
            <p:cNvCxnSpPr>
              <a:stCxn id="5" idx="0"/>
              <a:endCxn id="6" idx="1"/>
            </p:cNvCxnSpPr>
            <p:nvPr/>
          </p:nvCxnSpPr>
          <p:spPr>
            <a:xfrm flipV="1">
              <a:off x="2545841" y="2889813"/>
              <a:ext cx="1116013" cy="1106487"/>
            </a:xfrm>
            <a:prstGeom prst="straightConnector1">
              <a:avLst/>
            </a:prstGeom>
            <a:ln w="15875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F7DD1DC-E68E-FF9D-1811-2963505F42A7}"/>
                </a:ext>
              </a:extLst>
            </p:cNvPr>
            <p:cNvCxnSpPr>
              <a:stCxn id="5" idx="2"/>
              <a:endCxn id="7" idx="1"/>
            </p:cNvCxnSpPr>
            <p:nvPr/>
          </p:nvCxnSpPr>
          <p:spPr>
            <a:xfrm>
              <a:off x="2545841" y="4520175"/>
              <a:ext cx="1336675" cy="720725"/>
            </a:xfrm>
            <a:prstGeom prst="straightConnector1">
              <a:avLst/>
            </a:prstGeom>
            <a:ln w="15875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3F34E76-D4BC-45BB-C480-04B525DF5614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4454016" y="2889813"/>
              <a:ext cx="1439863" cy="0"/>
            </a:xfrm>
            <a:prstGeom prst="straightConnector1">
              <a:avLst/>
            </a:prstGeom>
            <a:ln w="15875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CF3F357-B691-3B53-5F23-544B5C74D434}"/>
                </a:ext>
              </a:extLst>
            </p:cNvPr>
            <p:cNvCxnSpPr>
              <a:stCxn id="6" idx="3"/>
              <a:endCxn id="10" idx="1"/>
            </p:cNvCxnSpPr>
            <p:nvPr/>
          </p:nvCxnSpPr>
          <p:spPr>
            <a:xfrm>
              <a:off x="4454016" y="2889813"/>
              <a:ext cx="1597025" cy="1720850"/>
            </a:xfrm>
            <a:prstGeom prst="straightConnector1">
              <a:avLst/>
            </a:prstGeom>
            <a:ln w="15875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6129436-A0A0-0255-19CE-195937D8F773}"/>
                </a:ext>
              </a:extLst>
            </p:cNvPr>
            <p:cNvCxnSpPr/>
            <p:nvPr/>
          </p:nvCxnSpPr>
          <p:spPr>
            <a:xfrm flipV="1">
              <a:off x="4674679" y="4664638"/>
              <a:ext cx="1376362" cy="630237"/>
            </a:xfrm>
            <a:prstGeom prst="straightConnector1">
              <a:avLst/>
            </a:prstGeom>
            <a:ln w="15875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CABE99-3957-D307-0082-7BFBB6D5C7A9}"/>
                </a:ext>
              </a:extLst>
            </p:cNvPr>
            <p:cNvCxnSpPr>
              <a:stCxn id="7" idx="3"/>
            </p:cNvCxnSpPr>
            <p:nvPr/>
          </p:nvCxnSpPr>
          <p:spPr>
            <a:xfrm flipV="1">
              <a:off x="4674679" y="3205725"/>
              <a:ext cx="1308100" cy="2035175"/>
            </a:xfrm>
            <a:prstGeom prst="straightConnector1">
              <a:avLst/>
            </a:prstGeom>
            <a:ln w="15875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4DE6BD6-37D1-51B3-6888-DF778C4A23DE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6957504" y="2889813"/>
              <a:ext cx="520700" cy="846137"/>
            </a:xfrm>
            <a:prstGeom prst="straightConnector1">
              <a:avLst/>
            </a:prstGeom>
            <a:ln w="15875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28">
              <a:extLst>
                <a:ext uri="{FF2B5EF4-FFF2-40B4-BE49-F238E27FC236}">
                  <a16:creationId xmlns:a16="http://schemas.microsoft.com/office/drawing/2014/main" id="{E44433EF-1CBE-9B3D-E645-F03BF9B66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4216" y="4564625"/>
              <a:ext cx="650875" cy="3683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CA" altLang="en-US"/>
                <a:t>1</a:t>
              </a:r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E5E4720E-981C-7620-BE53-758296982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416" y="2202425"/>
              <a:ext cx="428625" cy="3683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CA" altLang="en-US"/>
                <a:t>I-1</a:t>
              </a:r>
            </a:p>
          </p:txBody>
        </p:sp>
        <p:sp>
          <p:nvSpPr>
            <p:cNvPr id="21" name="Rectangle 30">
              <a:extLst>
                <a:ext uri="{FF2B5EF4-FFF2-40B4-BE49-F238E27FC236}">
                  <a16:creationId xmlns:a16="http://schemas.microsoft.com/office/drawing/2014/main" id="{B864C2C5-F748-7004-2D04-6D69C4DA4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3016" y="5555225"/>
              <a:ext cx="442913" cy="366713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CA" altLang="en-US"/>
                <a:t>J-1</a:t>
              </a:r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23B6DF0C-5849-626B-CA99-BEE7DE6A7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5616" y="4945625"/>
              <a:ext cx="1206500" cy="36671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CA" altLang="en-US"/>
                <a:t>(I-1)+(J-1)</a:t>
              </a:r>
              <a:endParaRPr lang="en-US" altLang="en-US"/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8FC62FB2-9FF0-E0F1-8DA8-E17A33C67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16" y="4564625"/>
              <a:ext cx="311150" cy="36671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CA" altLang="en-US" dirty="0"/>
                <a:t>0</a:t>
              </a:r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F25C0C1E-0236-EE6F-2275-DA6CEBCF7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216" y="2202425"/>
              <a:ext cx="1409700" cy="36671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CA" altLang="en-US"/>
                <a:t>(I-1)+(J-1)-1</a:t>
              </a:r>
              <a:endParaRPr lang="en-US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8CB0DE4-5B3E-259D-E37F-77CFC785EF4E}"/>
              </a:ext>
            </a:extLst>
          </p:cNvPr>
          <p:cNvSpPr txBox="1"/>
          <p:nvPr/>
        </p:nvSpPr>
        <p:spPr>
          <a:xfrm>
            <a:off x="491616" y="1242575"/>
            <a:ext cx="8195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Nesting relations among models for ordinal variables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C60F5C-C1CF-41F6-892F-D431417B2003}"/>
              </a:ext>
            </a:extLst>
          </p:cNvPr>
          <p:cNvSpPr txBox="1"/>
          <p:nvPr/>
        </p:nvSpPr>
        <p:spPr>
          <a:xfrm>
            <a:off x="405606" y="4023257"/>
            <a:ext cx="79431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[A][B]</a:t>
            </a:r>
            <a:endParaRPr lang="en-CA" sz="2000" dirty="0"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410391-C850-4493-9295-211320AEAB15}"/>
              </a:ext>
            </a:extLst>
          </p:cNvPr>
          <p:cNvSpPr txBox="1"/>
          <p:nvPr/>
        </p:nvSpPr>
        <p:spPr>
          <a:xfrm>
            <a:off x="324136" y="5005368"/>
            <a:ext cx="90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df for association term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0FA8EA-776F-4E32-8D87-0BE342A550F1}"/>
              </a:ext>
            </a:extLst>
          </p:cNvPr>
          <p:cNvSpPr txBox="1"/>
          <p:nvPr/>
        </p:nvSpPr>
        <p:spPr>
          <a:xfrm>
            <a:off x="3592446" y="3900147"/>
            <a:ext cx="1018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integer scores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53C6B2-6CC4-4448-A225-D739198C0DD5}"/>
              </a:ext>
            </a:extLst>
          </p:cNvPr>
          <p:cNvSpPr txBox="1"/>
          <p:nvPr/>
        </p:nvSpPr>
        <p:spPr>
          <a:xfrm>
            <a:off x="7396097" y="2748252"/>
            <a:ext cx="1018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estimated scores</a:t>
            </a:r>
          </a:p>
        </p:txBody>
      </p:sp>
    </p:spTree>
    <p:extLst>
      <p:ext uri="{BB962C8B-B14F-4D97-AF65-F5344CB8AC3E}">
        <p14:creationId xmlns:p14="http://schemas.microsoft.com/office/powerpoint/2010/main" val="3603813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E05A-87EC-4306-A38E-3C8EA4A7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Mental impairment &amp; 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66BAA1-93F1-436E-82B9-F6B9EB4D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C96CA0-87E6-4AEB-81B3-B4007CF45024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on mental health status of NYC youth in relation to parents’ SES</a:t>
            </a:r>
          </a:p>
          <a:p>
            <a:r>
              <a:rPr lang="en-US" dirty="0"/>
              <a:t>Note that </a:t>
            </a:r>
            <a:r>
              <a:rPr lang="en-US" dirty="0" err="1"/>
              <a:t>ses</a:t>
            </a:r>
            <a:r>
              <a:rPr lang="en-US" dirty="0"/>
              <a:t> &amp; mental have been declared as </a:t>
            </a:r>
            <a:r>
              <a:rPr lang="en-US" dirty="0">
                <a:solidFill>
                  <a:srgbClr val="0070C0"/>
                </a:solidFill>
              </a:rPr>
              <a:t>ordered</a:t>
            </a:r>
            <a:r>
              <a:rPr lang="en-US" dirty="0"/>
              <a:t> factors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4B340-EAA2-41AC-9A77-23763C239C5A}"/>
              </a:ext>
            </a:extLst>
          </p:cNvPr>
          <p:cNvSpPr txBox="1"/>
          <p:nvPr/>
        </p:nvSpPr>
        <p:spPr>
          <a:xfrm>
            <a:off x="457200" y="4052721"/>
            <a:ext cx="82296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mental+ses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data=Mental))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mental       1   2   3   4   5   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Well      64  57  57  72  36  21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Mild      94  94 105 141  97  71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Moderate  58  54  65  77  54  54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Impaired  46  40  60  94  78  71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106D2-77B4-438E-88E4-9E41E6B4C820}"/>
              </a:ext>
            </a:extLst>
          </p:cNvPr>
          <p:cNvSpPr txBox="1"/>
          <p:nvPr/>
        </p:nvSpPr>
        <p:spPr>
          <a:xfrm>
            <a:off x="457200" y="2163642"/>
            <a:ext cx="8229600" cy="101566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str(Mental)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':	24 obs. of  3 variables: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w/ 6 levels "1"&lt;"2"&lt;"3"&lt;"4"&lt;..: 1 1 1 1 2 2 2 2 3 3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 mental: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w/ 4 levels "Well"&lt;"Mild"&lt;..: 1 2 3 4 1 2 3 4 1 2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 Freq  : int  64 94 58 46 57 94 54 40 57 105 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70656-959C-4B32-9F3E-28E460E9BCD1}"/>
              </a:ext>
            </a:extLst>
          </p:cNvPr>
          <p:cNvSpPr txBox="1"/>
          <p:nvPr/>
        </p:nvSpPr>
        <p:spPr>
          <a:xfrm>
            <a:off x="457200" y="3352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it as a 2-way table</a:t>
            </a:r>
          </a:p>
        </p:txBody>
      </p:sp>
    </p:spTree>
    <p:extLst>
      <p:ext uri="{BB962C8B-B14F-4D97-AF65-F5344CB8AC3E}">
        <p14:creationId xmlns:p14="http://schemas.microsoft.com/office/powerpoint/2010/main" val="1446376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5D7D-9507-495F-9A30-CAF1B522F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Mental impairment &amp; 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901042-8561-42DA-8825-4C3F1FFD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DCE9AF-847C-4B0A-AEE6-6989310C63B1}"/>
              </a:ext>
            </a:extLst>
          </p:cNvPr>
          <p:cNvSpPr txBox="1"/>
          <p:nvPr/>
        </p:nvSpPr>
        <p:spPr>
          <a:xfrm>
            <a:off x="457200" y="1219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Fit  and test the independence model using </a:t>
            </a:r>
            <a:r>
              <a:rPr lang="en-US" sz="2400" dirty="0" err="1"/>
              <a:t>glm</a:t>
            </a:r>
            <a:r>
              <a:rPr lang="en-US" sz="2400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F931A8-D902-44B4-B42B-7544F65EFFF2}"/>
              </a:ext>
            </a:extLst>
          </p:cNvPr>
          <p:cNvSpPr txBox="1"/>
          <p:nvPr/>
        </p:nvSpPr>
        <p:spPr>
          <a:xfrm>
            <a:off x="533400" y="2057400"/>
            <a:ext cx="81534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mental+ses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family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data = Mental)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AIC    BIC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209.59 220.19   47.418 15  3.155e-05 ***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36119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AF84-79ED-4B2D-BFF0-964118DE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Yoda: Look at the mosaic, Luke!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C961E8-D069-46BD-8596-1395719E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B7E451-CBA8-4FC7-90F6-F6DA648AF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544510"/>
            <a:ext cx="4662942" cy="4084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6A187-5ACE-4E73-9259-A6B3DEFA5215}"/>
              </a:ext>
            </a:extLst>
          </p:cNvPr>
          <p:cNvSpPr txBox="1"/>
          <p:nvPr/>
        </p:nvSpPr>
        <p:spPr>
          <a:xfrm>
            <a:off x="5334000" y="2743200"/>
            <a:ext cx="32895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Departures from independence show the classic opposite corner pattern</a:t>
            </a:r>
          </a:p>
          <a:p>
            <a:endParaRPr lang="en-US" dirty="0"/>
          </a:p>
          <a:p>
            <a:r>
              <a:rPr lang="en-US" dirty="0"/>
              <a:t>The mosaic uses </a:t>
            </a:r>
            <a:r>
              <a:rPr lang="en-US" dirty="0">
                <a:solidFill>
                  <a:srgbClr val="0070C0"/>
                </a:solidFill>
              </a:rPr>
              <a:t>discrete</a:t>
            </a:r>
            <a:r>
              <a:rPr lang="en-US" dirty="0"/>
              <a:t> shading levels, so it is useful to show residuals in the cells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932CB-BFC9-459C-85F3-457087A829B7}"/>
              </a:ext>
            </a:extLst>
          </p:cNvPr>
          <p:cNvSpPr txBox="1"/>
          <p:nvPr/>
        </p:nvSpPr>
        <p:spPr>
          <a:xfrm>
            <a:off x="457200" y="118364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mosaic(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residuals_type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rstandard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labeling=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labeling_residuals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main="Mental health data: Independence")</a:t>
            </a:r>
          </a:p>
        </p:txBody>
      </p:sp>
    </p:spTree>
    <p:extLst>
      <p:ext uri="{BB962C8B-B14F-4D97-AF65-F5344CB8AC3E}">
        <p14:creationId xmlns:p14="http://schemas.microsoft.com/office/powerpoint/2010/main" val="27490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B0FC-836E-5D71-B8EC-582E50EF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Visual overview: Models for frequency tables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07A90-159A-CD0F-DFD2-3507CBB9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80539D-1F87-6FB5-B53E-4D70EB005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371600"/>
            <a:ext cx="6019800" cy="40283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BAC1B5-B86E-5654-2AFD-20A2D43EBBA2}"/>
              </a:ext>
            </a:extLst>
          </p:cNvPr>
          <p:cNvSpPr txBox="1"/>
          <p:nvPr/>
        </p:nvSpPr>
        <p:spPr>
          <a:xfrm>
            <a:off x="685800" y="57912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Related models: logistic regression, polytomous regression, log odds models, …</a:t>
            </a:r>
          </a:p>
          <a:p>
            <a:r>
              <a:rPr lang="en-CA" dirty="0"/>
              <a:t>Goal: connect all with visualization methods</a:t>
            </a:r>
          </a:p>
        </p:txBody>
      </p:sp>
    </p:spTree>
    <p:extLst>
      <p:ext uri="{BB962C8B-B14F-4D97-AF65-F5344CB8AC3E}">
        <p14:creationId xmlns:p14="http://schemas.microsoft.com/office/powerpoint/2010/main" val="4278642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4A276-BB95-4313-9A44-D52488D6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Local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B29123-3674-468A-9890-F89B240C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EBA34-69CB-4AE8-A8F5-D0D520833F9E}"/>
              </a:ext>
            </a:extLst>
          </p:cNvPr>
          <p:cNvSpPr txBox="1"/>
          <p:nvPr/>
        </p:nvSpPr>
        <p:spPr>
          <a:xfrm>
            <a:off x="457200" y="1295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ordered tables, useful to examine the </a:t>
            </a:r>
            <a:r>
              <a:rPr lang="en-US" dirty="0">
                <a:solidFill>
                  <a:srgbClr val="0070C0"/>
                </a:solidFill>
              </a:rPr>
              <a:t>local log odds ratios </a:t>
            </a:r>
            <a:r>
              <a:rPr lang="en-US" dirty="0"/>
              <a:t>for successive 2 x 2 sub-tables</a:t>
            </a:r>
          </a:p>
          <a:p>
            <a:r>
              <a:rPr lang="en-US" dirty="0"/>
              <a:t>These would all be </a:t>
            </a:r>
            <a:r>
              <a:rPr lang="en-US" dirty="0">
                <a:sym typeface="Symbol" panose="05050102010706020507" pitchFamily="18" charset="2"/>
              </a:rPr>
              <a:t> 0 under independence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F8C46D-3D3D-4001-81A1-FD0C086D59BC}"/>
              </a:ext>
            </a:extLst>
          </p:cNvPr>
          <p:cNvSpPr txBox="1"/>
          <p:nvPr/>
        </p:nvSpPr>
        <p:spPr>
          <a:xfrm>
            <a:off x="457200" y="2448826"/>
            <a:ext cx="8229600" cy="289310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(LMT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 odds ratios for mental 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mental                  1:2    2:3     3:4    4:5    5:6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Well:Mild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0.1158 0.1107  0.0612 0.3191  0.227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Mild:Moderate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-0.0715 0.0747 -0.1254 0.0192  0.312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Moderate:Impaired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-0.0683 0.2201  0.2795 0.1682 -0.094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mean(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LMT$coefficients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0.103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mean(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LMT$coefficients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|&gt; exp()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1.11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BEE6EA-29F9-4280-83B4-64A2C2A835F5}"/>
              </a:ext>
            </a:extLst>
          </p:cNvPr>
          <p:cNvSpPr txBox="1"/>
          <p:nvPr/>
        </p:nvSpPr>
        <p:spPr>
          <a:xfrm>
            <a:off x="533400" y="55626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average, a one-unit step down the SES scale multiplies the odds of one worse mental health classification by exp(0.103) = 1.11 (11% increase)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2D6801-A7A3-40AA-BEFB-14271A83C22F}"/>
              </a:ext>
            </a:extLst>
          </p:cNvPr>
          <p:cNvSpPr/>
          <p:nvPr/>
        </p:nvSpPr>
        <p:spPr>
          <a:xfrm>
            <a:off x="838200" y="5034483"/>
            <a:ext cx="762000" cy="307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F14864-90E9-4F01-9DD5-D5E9B5950CD6}"/>
              </a:ext>
            </a:extLst>
          </p:cNvPr>
          <p:cNvSpPr/>
          <p:nvPr/>
        </p:nvSpPr>
        <p:spPr>
          <a:xfrm>
            <a:off x="838200" y="4579620"/>
            <a:ext cx="762000" cy="307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5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36E1-9DCC-4718-B87E-48F2B87C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Local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300365-3F34-4387-B20A-A8116CBB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 descr="Shape, square&#10;&#10;Description automatically generated">
            <a:extLst>
              <a:ext uri="{FF2B5EF4-FFF2-40B4-BE49-F238E27FC236}">
                <a16:creationId xmlns:a16="http://schemas.microsoft.com/office/drawing/2014/main" id="{DBA72704-E3B3-4040-A5E9-A3FFBDF7E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00" y="2590800"/>
            <a:ext cx="7600000" cy="3704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476FB3-A7ED-41E3-9BA0-CC3918F9E25F}"/>
              </a:ext>
            </a:extLst>
          </p:cNvPr>
          <p:cNvSpPr txBox="1"/>
          <p:nvPr/>
        </p:nvSpPr>
        <p:spPr>
          <a:xfrm>
            <a:off x="457200" y="1143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plot these as area- and color-proportional shaded squares using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corrplot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FADD28-C8D2-40B4-A5AF-B4293A53AAB5}"/>
              </a:ext>
            </a:extLst>
          </p:cNvPr>
          <p:cNvSpPr txBox="1"/>
          <p:nvPr/>
        </p:nvSpPr>
        <p:spPr>
          <a:xfrm>
            <a:off x="457200" y="1600200"/>
            <a:ext cx="81534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(LMT), method="square",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is.corr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tl.col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"black",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tl.srt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tl.offset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</p:txBody>
      </p:sp>
    </p:spTree>
    <p:extLst>
      <p:ext uri="{BB962C8B-B14F-4D97-AF65-F5344CB8AC3E}">
        <p14:creationId xmlns:p14="http://schemas.microsoft.com/office/powerpoint/2010/main" val="4255296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6FAD-3AA2-46BB-BB01-44FC1253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ordinal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EBF257-82F2-4FFB-A3CE-96D7C5CC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75C46E-2C6E-4A0E-AA6C-FFE2FBAB2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8171428" cy="1333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5AA89F-7593-47EE-8628-085F71787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76600"/>
            <a:ext cx="8171428" cy="1266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E5E18E-5B1A-41F3-BB02-932E33C01539}"/>
              </a:ext>
            </a:extLst>
          </p:cNvPr>
          <p:cNvSpPr txBox="1"/>
          <p:nvPr/>
        </p:nvSpPr>
        <p:spPr>
          <a:xfrm>
            <a:off x="457200" y="5029200"/>
            <a:ext cx="8077200" cy="923330"/>
          </a:xfrm>
          <a:custGeom>
            <a:avLst/>
            <a:gdLst>
              <a:gd name="connsiteX0" fmla="*/ 0 w 8077200"/>
              <a:gd name="connsiteY0" fmla="*/ 0 h 923330"/>
              <a:gd name="connsiteX1" fmla="*/ 496171 w 8077200"/>
              <a:gd name="connsiteY1" fmla="*/ 0 h 923330"/>
              <a:gd name="connsiteX2" fmla="*/ 830798 w 8077200"/>
              <a:gd name="connsiteY2" fmla="*/ 0 h 923330"/>
              <a:gd name="connsiteX3" fmla="*/ 1569285 w 8077200"/>
              <a:gd name="connsiteY3" fmla="*/ 0 h 923330"/>
              <a:gd name="connsiteX4" fmla="*/ 2065455 w 8077200"/>
              <a:gd name="connsiteY4" fmla="*/ 0 h 923330"/>
              <a:gd name="connsiteX5" fmla="*/ 2561626 w 8077200"/>
              <a:gd name="connsiteY5" fmla="*/ 0 h 923330"/>
              <a:gd name="connsiteX6" fmla="*/ 3300113 w 8077200"/>
              <a:gd name="connsiteY6" fmla="*/ 0 h 923330"/>
              <a:gd name="connsiteX7" fmla="*/ 3715512 w 8077200"/>
              <a:gd name="connsiteY7" fmla="*/ 0 h 923330"/>
              <a:gd name="connsiteX8" fmla="*/ 4453999 w 8077200"/>
              <a:gd name="connsiteY8" fmla="*/ 0 h 923330"/>
              <a:gd name="connsiteX9" fmla="*/ 5192486 w 8077200"/>
              <a:gd name="connsiteY9" fmla="*/ 0 h 923330"/>
              <a:gd name="connsiteX10" fmla="*/ 5769429 w 8077200"/>
              <a:gd name="connsiteY10" fmla="*/ 0 h 923330"/>
              <a:gd name="connsiteX11" fmla="*/ 6507915 w 8077200"/>
              <a:gd name="connsiteY11" fmla="*/ 0 h 923330"/>
              <a:gd name="connsiteX12" fmla="*/ 7004086 w 8077200"/>
              <a:gd name="connsiteY12" fmla="*/ 0 h 923330"/>
              <a:gd name="connsiteX13" fmla="*/ 7500257 w 8077200"/>
              <a:gd name="connsiteY13" fmla="*/ 0 h 923330"/>
              <a:gd name="connsiteX14" fmla="*/ 8077200 w 8077200"/>
              <a:gd name="connsiteY14" fmla="*/ 0 h 923330"/>
              <a:gd name="connsiteX15" fmla="*/ 8077200 w 8077200"/>
              <a:gd name="connsiteY15" fmla="*/ 452432 h 923330"/>
              <a:gd name="connsiteX16" fmla="*/ 8077200 w 8077200"/>
              <a:gd name="connsiteY16" fmla="*/ 923330 h 923330"/>
              <a:gd name="connsiteX17" fmla="*/ 7419485 w 8077200"/>
              <a:gd name="connsiteY17" fmla="*/ 923330 h 923330"/>
              <a:gd name="connsiteX18" fmla="*/ 6842542 w 8077200"/>
              <a:gd name="connsiteY18" fmla="*/ 923330 h 923330"/>
              <a:gd name="connsiteX19" fmla="*/ 6507915 w 8077200"/>
              <a:gd name="connsiteY19" fmla="*/ 923330 h 923330"/>
              <a:gd name="connsiteX20" fmla="*/ 6092517 w 8077200"/>
              <a:gd name="connsiteY20" fmla="*/ 923330 h 923330"/>
              <a:gd name="connsiteX21" fmla="*/ 5354030 w 8077200"/>
              <a:gd name="connsiteY21" fmla="*/ 923330 h 923330"/>
              <a:gd name="connsiteX22" fmla="*/ 4777087 w 8077200"/>
              <a:gd name="connsiteY22" fmla="*/ 923330 h 923330"/>
              <a:gd name="connsiteX23" fmla="*/ 4361688 w 8077200"/>
              <a:gd name="connsiteY23" fmla="*/ 923330 h 923330"/>
              <a:gd name="connsiteX24" fmla="*/ 3784745 w 8077200"/>
              <a:gd name="connsiteY24" fmla="*/ 923330 h 923330"/>
              <a:gd name="connsiteX25" fmla="*/ 3450118 w 8077200"/>
              <a:gd name="connsiteY25" fmla="*/ 923330 h 923330"/>
              <a:gd name="connsiteX26" fmla="*/ 3115491 w 8077200"/>
              <a:gd name="connsiteY26" fmla="*/ 923330 h 923330"/>
              <a:gd name="connsiteX27" fmla="*/ 2538549 w 8077200"/>
              <a:gd name="connsiteY27" fmla="*/ 923330 h 923330"/>
              <a:gd name="connsiteX28" fmla="*/ 2123150 w 8077200"/>
              <a:gd name="connsiteY28" fmla="*/ 923330 h 923330"/>
              <a:gd name="connsiteX29" fmla="*/ 1465435 w 8077200"/>
              <a:gd name="connsiteY29" fmla="*/ 923330 h 923330"/>
              <a:gd name="connsiteX30" fmla="*/ 1050036 w 8077200"/>
              <a:gd name="connsiteY30" fmla="*/ 923330 h 923330"/>
              <a:gd name="connsiteX31" fmla="*/ 0 w 8077200"/>
              <a:gd name="connsiteY31" fmla="*/ 923330 h 923330"/>
              <a:gd name="connsiteX32" fmla="*/ 0 w 8077200"/>
              <a:gd name="connsiteY32" fmla="*/ 489365 h 923330"/>
              <a:gd name="connsiteX33" fmla="*/ 0 w 8077200"/>
              <a:gd name="connsiteY33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077200" h="923330" extrusionOk="0">
                <a:moveTo>
                  <a:pt x="0" y="0"/>
                </a:moveTo>
                <a:cubicBezTo>
                  <a:pt x="167901" y="-57789"/>
                  <a:pt x="271892" y="53616"/>
                  <a:pt x="496171" y="0"/>
                </a:cubicBezTo>
                <a:cubicBezTo>
                  <a:pt x="720450" y="-53616"/>
                  <a:pt x="720963" y="30330"/>
                  <a:pt x="830798" y="0"/>
                </a:cubicBezTo>
                <a:cubicBezTo>
                  <a:pt x="940633" y="-30330"/>
                  <a:pt x="1246528" y="76603"/>
                  <a:pt x="1569285" y="0"/>
                </a:cubicBezTo>
                <a:cubicBezTo>
                  <a:pt x="1892042" y="-76603"/>
                  <a:pt x="1822831" y="32081"/>
                  <a:pt x="2065455" y="0"/>
                </a:cubicBezTo>
                <a:cubicBezTo>
                  <a:pt x="2308079" y="-32081"/>
                  <a:pt x="2415430" y="8907"/>
                  <a:pt x="2561626" y="0"/>
                </a:cubicBezTo>
                <a:cubicBezTo>
                  <a:pt x="2707822" y="-8907"/>
                  <a:pt x="2971095" y="45026"/>
                  <a:pt x="3300113" y="0"/>
                </a:cubicBezTo>
                <a:cubicBezTo>
                  <a:pt x="3629131" y="-45026"/>
                  <a:pt x="3587007" y="2867"/>
                  <a:pt x="3715512" y="0"/>
                </a:cubicBezTo>
                <a:cubicBezTo>
                  <a:pt x="3844017" y="-2867"/>
                  <a:pt x="4208274" y="58486"/>
                  <a:pt x="4453999" y="0"/>
                </a:cubicBezTo>
                <a:cubicBezTo>
                  <a:pt x="4699724" y="-58486"/>
                  <a:pt x="5043655" y="52905"/>
                  <a:pt x="5192486" y="0"/>
                </a:cubicBezTo>
                <a:cubicBezTo>
                  <a:pt x="5341317" y="-52905"/>
                  <a:pt x="5548218" y="65309"/>
                  <a:pt x="5769429" y="0"/>
                </a:cubicBezTo>
                <a:cubicBezTo>
                  <a:pt x="5990640" y="-65309"/>
                  <a:pt x="6335969" y="61873"/>
                  <a:pt x="6507915" y="0"/>
                </a:cubicBezTo>
                <a:cubicBezTo>
                  <a:pt x="6679861" y="-61873"/>
                  <a:pt x="6775020" y="10851"/>
                  <a:pt x="7004086" y="0"/>
                </a:cubicBezTo>
                <a:cubicBezTo>
                  <a:pt x="7233152" y="-10851"/>
                  <a:pt x="7360327" y="52790"/>
                  <a:pt x="7500257" y="0"/>
                </a:cubicBezTo>
                <a:cubicBezTo>
                  <a:pt x="7640187" y="-52790"/>
                  <a:pt x="7869026" y="18661"/>
                  <a:pt x="8077200" y="0"/>
                </a:cubicBezTo>
                <a:cubicBezTo>
                  <a:pt x="8120703" y="102521"/>
                  <a:pt x="8072724" y="304944"/>
                  <a:pt x="8077200" y="452432"/>
                </a:cubicBezTo>
                <a:cubicBezTo>
                  <a:pt x="8081676" y="599920"/>
                  <a:pt x="8067710" y="716220"/>
                  <a:pt x="8077200" y="923330"/>
                </a:cubicBezTo>
                <a:cubicBezTo>
                  <a:pt x="7898824" y="925146"/>
                  <a:pt x="7560267" y="873234"/>
                  <a:pt x="7419485" y="923330"/>
                </a:cubicBezTo>
                <a:cubicBezTo>
                  <a:pt x="7278704" y="973426"/>
                  <a:pt x="6985817" y="876227"/>
                  <a:pt x="6842542" y="923330"/>
                </a:cubicBezTo>
                <a:cubicBezTo>
                  <a:pt x="6699267" y="970433"/>
                  <a:pt x="6630476" y="891574"/>
                  <a:pt x="6507915" y="923330"/>
                </a:cubicBezTo>
                <a:cubicBezTo>
                  <a:pt x="6385354" y="955086"/>
                  <a:pt x="6222924" y="882915"/>
                  <a:pt x="6092517" y="923330"/>
                </a:cubicBezTo>
                <a:cubicBezTo>
                  <a:pt x="5962110" y="963745"/>
                  <a:pt x="5661784" y="844094"/>
                  <a:pt x="5354030" y="923330"/>
                </a:cubicBezTo>
                <a:cubicBezTo>
                  <a:pt x="5046276" y="1002566"/>
                  <a:pt x="5053874" y="913225"/>
                  <a:pt x="4777087" y="923330"/>
                </a:cubicBezTo>
                <a:cubicBezTo>
                  <a:pt x="4500300" y="933435"/>
                  <a:pt x="4492059" y="904206"/>
                  <a:pt x="4361688" y="923330"/>
                </a:cubicBezTo>
                <a:cubicBezTo>
                  <a:pt x="4231317" y="942454"/>
                  <a:pt x="3944477" y="885247"/>
                  <a:pt x="3784745" y="923330"/>
                </a:cubicBezTo>
                <a:cubicBezTo>
                  <a:pt x="3625013" y="961413"/>
                  <a:pt x="3593839" y="898052"/>
                  <a:pt x="3450118" y="923330"/>
                </a:cubicBezTo>
                <a:cubicBezTo>
                  <a:pt x="3306397" y="948608"/>
                  <a:pt x="3232741" y="897125"/>
                  <a:pt x="3115491" y="923330"/>
                </a:cubicBezTo>
                <a:cubicBezTo>
                  <a:pt x="2998241" y="949535"/>
                  <a:pt x="2718415" y="910315"/>
                  <a:pt x="2538549" y="923330"/>
                </a:cubicBezTo>
                <a:cubicBezTo>
                  <a:pt x="2358683" y="936345"/>
                  <a:pt x="2271701" y="897403"/>
                  <a:pt x="2123150" y="923330"/>
                </a:cubicBezTo>
                <a:cubicBezTo>
                  <a:pt x="1974599" y="949257"/>
                  <a:pt x="1658981" y="882936"/>
                  <a:pt x="1465435" y="923330"/>
                </a:cubicBezTo>
                <a:cubicBezTo>
                  <a:pt x="1271889" y="963724"/>
                  <a:pt x="1194013" y="916757"/>
                  <a:pt x="1050036" y="923330"/>
                </a:cubicBezTo>
                <a:cubicBezTo>
                  <a:pt x="906059" y="929903"/>
                  <a:pt x="251531" y="915568"/>
                  <a:pt x="0" y="923330"/>
                </a:cubicBezTo>
                <a:cubicBezTo>
                  <a:pt x="-33552" y="793396"/>
                  <a:pt x="3563" y="583318"/>
                  <a:pt x="0" y="489365"/>
                </a:cubicBezTo>
                <a:cubicBezTo>
                  <a:pt x="-3563" y="395413"/>
                  <a:pt x="25826" y="181492"/>
                  <a:pt x="0" y="0"/>
                </a:cubicBezTo>
                <a:close/>
              </a:path>
            </a:pathLst>
          </a:custGeom>
          <a:noFill/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/>
              <a:t>Recall: in R, an interaction term,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A:B </a:t>
            </a:r>
            <a:r>
              <a:rPr lang="en-US" dirty="0"/>
              <a:t>is represented by the </a:t>
            </a:r>
            <a:r>
              <a:rPr lang="en-US" dirty="0">
                <a:solidFill>
                  <a:srgbClr val="0070C0"/>
                </a:solidFill>
              </a:rPr>
              <a:t>product</a:t>
            </a:r>
            <a:r>
              <a:rPr lang="en-US" dirty="0"/>
              <a:t>, a</a:t>
            </a:r>
            <a:r>
              <a:rPr lang="en-US" baseline="-25000" dirty="0"/>
              <a:t>i</a:t>
            </a:r>
            <a:r>
              <a:rPr lang="en-US" dirty="0"/>
              <a:t> × </a:t>
            </a:r>
            <a:r>
              <a:rPr lang="en-US" dirty="0" err="1"/>
              <a:t>b</a:t>
            </a:r>
            <a:r>
              <a:rPr lang="en-US" baseline="-25000" dirty="0" err="1"/>
              <a:t>j</a:t>
            </a:r>
            <a:r>
              <a:rPr lang="en-US" dirty="0"/>
              <a:t> of the parameters, a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b</a:t>
            </a:r>
            <a:r>
              <a:rPr lang="en-US" baseline="-25000" dirty="0" err="1"/>
              <a:t>j</a:t>
            </a:r>
            <a:r>
              <a:rPr lang="en-US" dirty="0"/>
              <a:t>,  for the factors.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Cscore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here are just </a:t>
            </a:r>
            <a:r>
              <a:rPr lang="en-US" dirty="0">
                <a:solidFill>
                  <a:srgbClr val="0070C0"/>
                </a:solidFill>
              </a:rPr>
              <a:t>numbers</a:t>
            </a:r>
            <a:r>
              <a:rPr lang="en-US" dirty="0"/>
              <a:t>, so are not estimated parameters</a:t>
            </a:r>
          </a:p>
        </p:txBody>
      </p:sp>
    </p:spTree>
    <p:extLst>
      <p:ext uri="{BB962C8B-B14F-4D97-AF65-F5344CB8AC3E}">
        <p14:creationId xmlns:p14="http://schemas.microsoft.com/office/powerpoint/2010/main" val="2242761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E48C-0061-478A-ACE0-6886FD8BA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393EEF-4C09-492B-A07B-DC50BA81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9792C-F70F-4DB6-B817-2706B805F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00" y="1219200"/>
            <a:ext cx="8200000" cy="2352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ACB0C1-51D0-4FF5-8661-B058A9E5E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" y="3733800"/>
            <a:ext cx="8171428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29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29ED-950C-485C-B64F-FD6CFCC4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A39011-9B51-45BF-8306-4D2B3AB0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9DF168-DD51-4737-A87D-BEAE49F21C0E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overall tests are unclear, you can carry out tests of nested sets of models using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giving tests of </a:t>
            </a:r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n-US" dirty="0"/>
              <a:t>G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indep</a:t>
            </a:r>
            <a:r>
              <a:rPr lang="en-US" dirty="0"/>
              <a:t>, </a:t>
            </a:r>
            <a:r>
              <a:rPr lang="en-US" dirty="0" err="1"/>
              <a:t>linlin</a:t>
            </a:r>
            <a:r>
              <a:rPr lang="en-US" dirty="0"/>
              <a:t> and row effect models are one nested set: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DF8ADC-FEE2-448D-AF86-64E4E61E7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19" y="2590800"/>
            <a:ext cx="8104762" cy="2714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14748F-BC9A-4C26-BC9F-BA7859EA7619}"/>
              </a:ext>
            </a:extLst>
          </p:cNvPr>
          <p:cNvSpPr txBox="1"/>
          <p:nvPr/>
        </p:nvSpPr>
        <p:spPr>
          <a:xfrm>
            <a:off x="519619" y="5562600"/>
            <a:ext cx="810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i="1" dirty="0"/>
              <a:t>L</a:t>
            </a:r>
            <a:r>
              <a:rPr lang="en-US" dirty="0"/>
              <a:t> × </a:t>
            </a:r>
            <a:r>
              <a:rPr lang="en-US" i="1" dirty="0"/>
              <a:t>L</a:t>
            </a:r>
            <a:r>
              <a:rPr lang="en-US" dirty="0"/>
              <a:t> model is a </a:t>
            </a:r>
            <a:r>
              <a:rPr lang="en-US" dirty="0" err="1"/>
              <a:t>signif</a:t>
            </a:r>
            <a:r>
              <a:rPr lang="en-US" dirty="0"/>
              <a:t>. improvement; the R model is not</a:t>
            </a:r>
          </a:p>
        </p:txBody>
      </p:sp>
    </p:spTree>
    <p:extLst>
      <p:ext uri="{BB962C8B-B14F-4D97-AF65-F5344CB8AC3E}">
        <p14:creationId xmlns:p14="http://schemas.microsoft.com/office/powerpoint/2010/main" val="951644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979B8-CA1E-4CB6-B8C7-961D9749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models: Mosaic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8D63FE-985D-4987-A027-C9620CE8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8A300D5C-DE85-40BC-8728-B522D935B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" y="2067560"/>
            <a:ext cx="3729240" cy="3931920"/>
          </a:xfrm>
          <a:prstGeom prst="rect">
            <a:avLst/>
          </a:prstGeom>
        </p:spPr>
      </p:pic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932505C5-7672-437B-8457-B8E069329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2067560"/>
            <a:ext cx="3729240" cy="3931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108B6D-692A-4195-98CC-20142AC851EF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Beyond statistical tests, mosaic plots show the remaining structure in the residuals, unaccounted for in a given model.</a:t>
            </a:r>
          </a:p>
        </p:txBody>
      </p:sp>
    </p:spTree>
    <p:extLst>
      <p:ext uri="{BB962C8B-B14F-4D97-AF65-F5344CB8AC3E}">
        <p14:creationId xmlns:p14="http://schemas.microsoft.com/office/powerpoint/2010/main" val="782585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FE12-D204-4185-93B2-09643142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Interpreting the </a:t>
            </a:r>
            <a:r>
              <a:rPr lang="en-US" i="1" dirty="0"/>
              <a:t>L</a:t>
            </a:r>
            <a:r>
              <a:rPr lang="en-US" dirty="0"/>
              <a:t> × </a:t>
            </a:r>
            <a:r>
              <a:rPr lang="en-US" i="1" dirty="0"/>
              <a:t>L</a:t>
            </a:r>
            <a:r>
              <a:rPr lang="en-US" dirty="0"/>
              <a:t>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BE50A8-6A77-4567-803F-9AA79193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D9B88-2312-4FE6-9DA5-203620DC9E52}"/>
              </a:ext>
            </a:extLst>
          </p:cNvPr>
          <p:cNvSpPr txBox="1"/>
          <p:nvPr/>
        </p:nvSpPr>
        <p:spPr>
          <a:xfrm>
            <a:off x="533400" y="1981200"/>
            <a:ext cx="81534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coef(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linlin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)[["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Rscore:Cscore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"]]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0.09069</a:t>
            </a:r>
          </a:p>
          <a:p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(coef(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linlin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)[["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Rscore:Cscore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"]])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1.095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A61156-D9F8-45AC-9B00-F1D18DEEF91B}"/>
              </a:ext>
            </a:extLst>
          </p:cNvPr>
          <p:cNvSpPr txBox="1"/>
          <p:nvPr/>
        </p:nvSpPr>
        <p:spPr>
          <a:xfrm>
            <a:off x="5334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</a:t>
            </a:r>
            <a:r>
              <a:rPr lang="en-US" i="1" dirty="0"/>
              <a:t>L</a:t>
            </a:r>
            <a:r>
              <a:rPr lang="en-US" dirty="0"/>
              <a:t> × </a:t>
            </a:r>
            <a:r>
              <a:rPr lang="en-US" i="1" dirty="0"/>
              <a:t>L</a:t>
            </a:r>
            <a:r>
              <a:rPr lang="en-US" dirty="0"/>
              <a:t> model, the parameter </a:t>
            </a:r>
            <a:r>
              <a:rPr lang="el-GR" dirty="0"/>
              <a:t>γ</a:t>
            </a:r>
            <a:r>
              <a:rPr lang="en-US" dirty="0"/>
              <a:t> is the constant local odds ratio. e</a:t>
            </a:r>
            <a:r>
              <a:rPr lang="el-GR" baseline="30000" dirty="0"/>
              <a:t>γ</a:t>
            </a:r>
            <a:r>
              <a:rPr lang="en-US" dirty="0"/>
              <a:t> is the multiplier of the odds for a one-step change in mental or </a:t>
            </a:r>
            <a:r>
              <a:rPr lang="en-US" dirty="0" err="1"/>
              <a:t>ses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3652D0-9C93-46BB-B615-F3BDBDFF7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10000"/>
            <a:ext cx="8171428" cy="1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18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72C5-CD90-4EDA-9A4B-0C78B06C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Log-multiplicative (RC)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3B3EB7-19BA-4BD1-BA43-B01A4134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CCD15-A446-4193-92F3-CE0FFAA75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5400"/>
            <a:ext cx="8171428" cy="2466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2C269A-1723-4CD0-A63E-DD7CA120B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922402"/>
            <a:ext cx="8171428" cy="2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2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A4F7-7633-4530-B1AF-596DD5FB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Log-multiplicative (RC)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F5052F-89E2-4688-B7ED-8EAE5284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3CCF12-489F-4475-90BD-80B638F09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5400"/>
            <a:ext cx="8171428" cy="2447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53782E-4FF4-4DE8-9658-C90B961A9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47819"/>
            <a:ext cx="8171428" cy="1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4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EF46-42FD-4E08-AD59-08CC17A1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Generalized </a:t>
            </a:r>
            <a:r>
              <a:rPr lang="en-US" i="1" dirty="0"/>
              <a:t>nonlinear</a:t>
            </a:r>
            <a:r>
              <a:rPr lang="en-US" dirty="0"/>
              <a:t>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D692BC-91DC-4868-8562-6618AD4C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A545CF-4AA5-46C3-BC1C-6F18A461B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71600"/>
            <a:ext cx="8171428" cy="3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5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1A23-0516-AC0B-968D-245764BA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Loglinear models: Perspectives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53F807-C33B-24D4-0FBB-930C6B09A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4050EE-FE08-91B2-17F7-A8A67324C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24" y="1533762"/>
            <a:ext cx="8180952" cy="3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218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C3D6-EE53-410F-8F89-2D2923C9A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Mental impairment &amp; 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0F1F3B-F890-4FF6-9F6E-019F5923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70926-F011-4DAE-B652-15F4CD1BB2F7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the RC(1) and RC(2) model by adding terms using </a:t>
            </a:r>
            <a:r>
              <a:rPr lang="en-US" dirty="0" err="1"/>
              <a:t>Mult</a:t>
            </a:r>
            <a:r>
              <a:rPr lang="en-US" dirty="0"/>
              <a:t>() to the independence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979C4-11E0-4758-8B8E-31897E7D517F}"/>
              </a:ext>
            </a:extLst>
          </p:cNvPr>
          <p:cNvSpPr txBox="1"/>
          <p:nvPr/>
        </p:nvSpPr>
        <p:spPr>
          <a:xfrm>
            <a:off x="457200" y="1828800"/>
            <a:ext cx="8229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mental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family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data = Mental, verbose=FALSE)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RC1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.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(mental,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RC2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. +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instances(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(mental,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),2))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65598-E2CA-4DBD-82E3-23B21086780B}"/>
              </a:ext>
            </a:extLst>
          </p:cNvPr>
          <p:cNvSpPr txBox="1"/>
          <p:nvPr/>
        </p:nvSpPr>
        <p:spPr>
          <a:xfrm>
            <a:off x="457200" y="3124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models with GOF tests and AIC, BIC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ED80A-6B87-4048-A1E6-BEE9D09276A6}"/>
              </a:ext>
            </a:extLst>
          </p:cNvPr>
          <p:cNvSpPr txBox="1"/>
          <p:nvPr/>
        </p:nvSpPr>
        <p:spPr>
          <a:xfrm>
            <a:off x="457200" y="3600033"/>
            <a:ext cx="82296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linlin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roweff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coleff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RC1, RC2)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AIC BIC LR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210 220     47.4 15    3.2e-05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linlin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174 186      9.9 14       0.77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roweff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174 189      6.3 12       0.90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coleff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179 196      6.8 10       0.74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RC1    180 199      3.6  8       0.89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RC2    187 211      0.5  3       0.91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4904988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5A98-AAE7-4FDB-BE07-8541FF80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1D9D2B-D5B4-4BCF-AFB7-C7D104AB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2971E-8E78-4577-94D5-CCC93C29DB93}"/>
              </a:ext>
            </a:extLst>
          </p:cNvPr>
          <p:cNvSpPr txBox="1"/>
          <p:nvPr/>
        </p:nvSpPr>
        <p:spPr>
          <a:xfrm>
            <a:off x="533400" y="2529840"/>
            <a:ext cx="81534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linlin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RC1, RC2, test="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1: Freq ~ mental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Rscore:Cscore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2: Freq ~ mental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(mental,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3: Freq ~ mental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(mental,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1) +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(mental,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Dev Df Deviance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(&gt;Chi)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1        14       9.90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2         8       3.57  6     6.32     0.39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3         3       0.52  5     3.05     0.69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D93AC-B034-472E-A83B-7688CDB9877B}"/>
              </a:ext>
            </a:extLst>
          </p:cNvPr>
          <p:cNvSpPr txBox="1"/>
          <p:nvPr/>
        </p:nvSpPr>
        <p:spPr>
          <a:xfrm>
            <a:off x="457200" y="1295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again gives tests of </a:t>
            </a:r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l-GR" dirty="0">
                <a:sym typeface="Symbol" panose="05050102010706020507" pitchFamily="18" charset="2"/>
              </a:rPr>
              <a:t>χ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for nested models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estimated RC scores better than integer scores in the L x L model?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so, do we need more than one dimension?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4AFF8-E947-4E87-8FD5-B47D8FF6C60C}"/>
              </a:ext>
            </a:extLst>
          </p:cNvPr>
          <p:cNvSpPr txBox="1"/>
          <p:nvPr/>
        </p:nvSpPr>
        <p:spPr>
          <a:xfrm>
            <a:off x="609600" y="52578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Neither RC model shows a significant advantage over the L x L model</a:t>
            </a:r>
          </a:p>
        </p:txBody>
      </p:sp>
    </p:spTree>
    <p:extLst>
      <p:ext uri="{BB962C8B-B14F-4D97-AF65-F5344CB8AC3E}">
        <p14:creationId xmlns:p14="http://schemas.microsoft.com/office/powerpoint/2010/main" val="26671459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B9ED-AD43-40A8-82B4-B37178A9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models: Mosaic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C6E468-86A1-4466-8CAD-0722FA2B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97F5A6F7-9E0A-4FF6-9DEC-F0E2F66EF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" y="2057400"/>
            <a:ext cx="3729240" cy="3931920"/>
          </a:xfrm>
          <a:prstGeom prst="rect">
            <a:avLst/>
          </a:prstGeom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909A0D89-9B69-4E2A-8F83-58ACE7BA2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57400"/>
            <a:ext cx="372924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214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D619-BF4F-462A-BF8B-B9101F59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RC scores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342B14-156E-4AA4-AAD5-EA556253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60D423-6A6A-4B32-AF29-004B6D492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12095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C9040F-7F73-4A93-A2BC-EC2CC148D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07473"/>
            <a:ext cx="4438095" cy="3419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2A3380-CC85-4CF2-B05C-D7BE019E1C38}"/>
              </a:ext>
            </a:extLst>
          </p:cNvPr>
          <p:cNvSpPr txBox="1"/>
          <p:nvPr/>
        </p:nvSpPr>
        <p:spPr>
          <a:xfrm>
            <a:off x="5410200" y="2555240"/>
            <a:ext cx="3276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mental</a:t>
            </a:r>
            <a:r>
              <a:rPr lang="en-US" dirty="0"/>
              <a:t>: mild &amp; moderate not that different, but ordered correctly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ses</a:t>
            </a:r>
            <a:r>
              <a:rPr lang="en-US" dirty="0"/>
              <a:t>: approx. linear, except for</a:t>
            </a:r>
          </a:p>
          <a:p>
            <a:r>
              <a:rPr lang="en-US" dirty="0" err="1"/>
              <a:t>ses</a:t>
            </a:r>
            <a:r>
              <a:rPr lang="en-US" dirty="0"/>
              <a:t> = (1,2), which don’t differ</a:t>
            </a:r>
          </a:p>
          <a:p>
            <a:endParaRPr lang="en-US" dirty="0"/>
          </a:p>
          <a:p>
            <a:r>
              <a:rPr lang="en-US" dirty="0"/>
              <a:t>Similar to what we saw in CA</a:t>
            </a:r>
          </a:p>
          <a:p>
            <a:endParaRPr lang="en-US" dirty="0"/>
          </a:p>
          <a:p>
            <a:r>
              <a:rPr lang="en-US" dirty="0"/>
              <a:t>When this matters, RC models provide the statistical machinery for inference</a:t>
            </a:r>
          </a:p>
        </p:txBody>
      </p:sp>
    </p:spTree>
    <p:extLst>
      <p:ext uri="{BB962C8B-B14F-4D97-AF65-F5344CB8AC3E}">
        <p14:creationId xmlns:p14="http://schemas.microsoft.com/office/powerpoint/2010/main" val="18588663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FAA6-5744-4791-A9EF-9998C1FE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RC scores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F57B03-7213-418D-8BA2-5C636CCD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AFCE7-AEDA-434D-A776-755ADF60B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2562724"/>
            <a:ext cx="8171428" cy="3990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680519-333B-463C-AACA-12BE9ED9509A}"/>
              </a:ext>
            </a:extLst>
          </p:cNvPr>
          <p:cNvSpPr txBox="1"/>
          <p:nvPr/>
        </p:nvSpPr>
        <p:spPr>
          <a:xfrm>
            <a:off x="457200" y="121920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rc2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=2, weighting="marginal", se="jackknife")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plot(rc2,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conf.ellipses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=0.68,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=1.5,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rev.axes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=c(TRUE, FALSE))</a:t>
            </a:r>
          </a:p>
        </p:txBody>
      </p:sp>
    </p:spTree>
    <p:extLst>
      <p:ext uri="{BB962C8B-B14F-4D97-AF65-F5344CB8AC3E}">
        <p14:creationId xmlns:p14="http://schemas.microsoft.com/office/powerpoint/2010/main" val="26291853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C24B-D147-4CDE-833A-F166CFC0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Square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832139-D487-482F-8AAA-4091D073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30777-A2B4-4AD9-B1F3-0E766A741746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Square tables arise when the row and column variables have the </a:t>
            </a:r>
            <a:r>
              <a:rPr lang="en-US" dirty="0">
                <a:solidFill>
                  <a:srgbClr val="0070C0"/>
                </a:solidFill>
              </a:rPr>
              <a:t>same</a:t>
            </a:r>
            <a:r>
              <a:rPr lang="en-US" dirty="0"/>
              <a:t> categories, often </a:t>
            </a:r>
            <a:r>
              <a:rPr lang="en-US" dirty="0">
                <a:solidFill>
                  <a:srgbClr val="0070C0"/>
                </a:solidFill>
              </a:rPr>
              <a:t>ordered</a:t>
            </a:r>
          </a:p>
          <a:p>
            <a:r>
              <a:rPr lang="en-US" dirty="0"/>
              <a:t>Special loglinear models allow us to tease apart different </a:t>
            </a:r>
            <a:r>
              <a:rPr lang="en-US" dirty="0">
                <a:solidFill>
                  <a:srgbClr val="0070C0"/>
                </a:solidFill>
              </a:rPr>
              <a:t>reasons</a:t>
            </a:r>
            <a:r>
              <a:rPr lang="en-US" dirty="0"/>
              <a:t> for association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647F5-B547-4EA2-8AB3-961C6F275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599949"/>
            <a:ext cx="7942857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0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39D6-04D8-41DA-9324-6E3516E9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Square tables: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CC92F0-F0A8-4598-BC0A-18128610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F4404-58C7-4F15-BD22-3A9898F16190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such cases, general association is a given, because of the diagonal cells</a:t>
            </a:r>
          </a:p>
          <a:p>
            <a:r>
              <a:rPr lang="en-US" dirty="0"/>
              <a:t>More interesting models concern the nature of association in off-diagonal cells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8E176-6930-498B-9437-82C7E63F8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2124267"/>
            <a:ext cx="8171428" cy="1533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E3043C-A99D-4299-92F6-D93260F0C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789066"/>
            <a:ext cx="8171428" cy="2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7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048F-37F9-4887-9C64-7DD5A9AC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Square tables: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6D4CC-45CC-4B07-A4ED-0C446D71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5C4DF-0758-4331-851B-A24F26DA4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19200"/>
            <a:ext cx="8171428" cy="18571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1D882B-56BD-49AD-9559-DBBECA5A009A}"/>
              </a:ext>
            </a:extLst>
          </p:cNvPr>
          <p:cNvSpPr txBox="1"/>
          <p:nvPr/>
        </p:nvSpPr>
        <p:spPr>
          <a:xfrm>
            <a:off x="457200" y="33528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Diag</a:t>
            </a:r>
            <a:r>
              <a:rPr lang="en-US" dirty="0"/>
              <a:t> adds </a:t>
            </a:r>
            <a:r>
              <a:rPr lang="en-US" i="1" dirty="0"/>
              <a:t>k</a:t>
            </a:r>
            <a:r>
              <a:rPr lang="en-US" dirty="0"/>
              <a:t> parameters to fit </a:t>
            </a:r>
            <a:r>
              <a:rPr lang="en-US" dirty="0">
                <a:solidFill>
                  <a:srgbClr val="0070C0"/>
                </a:solidFill>
              </a:rPr>
              <a:t>diagonal cells</a:t>
            </a:r>
            <a:r>
              <a:rPr lang="en-US" dirty="0"/>
              <a:t>, beyond independence</a:t>
            </a:r>
          </a:p>
          <a:p>
            <a:r>
              <a:rPr lang="en-US" dirty="0" err="1"/>
              <a:t>Symm</a:t>
            </a:r>
            <a:r>
              <a:rPr lang="en-US" dirty="0"/>
              <a:t> adds k x (k+1) parameters to fit a </a:t>
            </a:r>
            <a:r>
              <a:rPr lang="en-US" dirty="0">
                <a:solidFill>
                  <a:srgbClr val="0070C0"/>
                </a:solidFill>
              </a:rPr>
              <a:t>symmetric pattern </a:t>
            </a:r>
            <a:r>
              <a:rPr lang="en-US" dirty="0"/>
              <a:t>of association</a:t>
            </a:r>
          </a:p>
          <a:p>
            <a:endParaRPr lang="en-US" dirty="0"/>
          </a:p>
          <a:p>
            <a:r>
              <a:rPr lang="en-US" dirty="0"/>
              <a:t>More general </a:t>
            </a:r>
            <a:r>
              <a:rPr lang="en-US" dirty="0">
                <a:solidFill>
                  <a:srgbClr val="0070C0"/>
                </a:solidFill>
              </a:rPr>
              <a:t>topological</a:t>
            </a:r>
            <a:r>
              <a:rPr lang="en-US" dirty="0"/>
              <a:t> models allow an </a:t>
            </a:r>
            <a:r>
              <a:rPr lang="en-US" dirty="0">
                <a:solidFill>
                  <a:srgbClr val="0070C0"/>
                </a:solidFill>
              </a:rPr>
              <a:t>arbitrary </a:t>
            </a:r>
            <a:r>
              <a:rPr lang="en-US" dirty="0"/>
              <a:t>pattern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of association, but more parsimonious than the independence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3AFCC-28DE-4EA2-B520-5D7C498C9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809" y="5070636"/>
            <a:ext cx="2952381" cy="1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C142C-79B4-42FF-8616-CD6FCE18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Square tables: Using </a:t>
            </a:r>
            <a:r>
              <a:rPr lang="en-US" dirty="0" err="1"/>
              <a:t>gnm</a:t>
            </a:r>
            <a:r>
              <a:rPr lang="en-US" dirty="0"/>
              <a:t>()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B0A5C5-E250-4364-9E23-65E8ED0D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6494F-5D78-4806-943C-36F7373F7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71428" cy="18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C60CD2-1F20-426A-A890-9B679E7D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24505"/>
            <a:ext cx="8171428" cy="2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9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EA08-A1A4-4F67-A21D-A87EE711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Visual acuity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9EA52D-2D5E-4F9B-AA6F-E38D9EA1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54943-1514-48BE-866F-3BDCDE863E22}"/>
              </a:ext>
            </a:extLst>
          </p:cNvPr>
          <p:cNvSpPr txBox="1"/>
          <p:nvPr/>
        </p:nvSpPr>
        <p:spPr>
          <a:xfrm>
            <a:off x="457200" y="1295400"/>
            <a:ext cx="82296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VisualAcuity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package="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women &lt;- subset(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VisualAcuity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gender=="female", select=-gender)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sieve(Freq ~ right + left, data=women, shade = TRUE,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main = "Unaided distance vision data")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D945C561-A47A-4D38-A28C-7ABCCB585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" y="2543176"/>
            <a:ext cx="3607637" cy="3931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B3732D-186F-4B9B-B451-23D2FD774E83}"/>
              </a:ext>
            </a:extLst>
          </p:cNvPr>
          <p:cNvSpPr txBox="1"/>
          <p:nvPr/>
        </p:nvSpPr>
        <p:spPr>
          <a:xfrm>
            <a:off x="4800600" y="3276600"/>
            <a:ext cx="388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Diagonal cells clearly dominate</a:t>
            </a:r>
          </a:p>
          <a:p>
            <a:endParaRPr lang="en-US" dirty="0"/>
          </a:p>
          <a:p>
            <a:r>
              <a:rPr lang="en-US" dirty="0"/>
              <a:t>What associations remain, ignoring these?</a:t>
            </a:r>
          </a:p>
          <a:p>
            <a:endParaRPr lang="en-US" dirty="0"/>
          </a:p>
          <a:p>
            <a:r>
              <a:rPr lang="en-US" dirty="0"/>
              <a:t>Is there evidence for quasi-symmetry?</a:t>
            </a:r>
          </a:p>
          <a:p>
            <a:endParaRPr lang="en-US" dirty="0"/>
          </a:p>
          <a:p>
            <a:r>
              <a:rPr lang="en-US" dirty="0"/>
              <a:t>A more complete analysis could examine gender in relation to these</a:t>
            </a:r>
          </a:p>
          <a:p>
            <a:r>
              <a:rPr lang="en-US" dirty="0"/>
              <a:t>associations</a:t>
            </a:r>
          </a:p>
        </p:txBody>
      </p:sp>
    </p:spTree>
    <p:extLst>
      <p:ext uri="{BB962C8B-B14F-4D97-AF65-F5344CB8AC3E}">
        <p14:creationId xmlns:p14="http://schemas.microsoft.com/office/powerpoint/2010/main" val="408629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FF28-5829-66FF-85D8-20123CCC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Extending loglinear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E7B84-1F33-4AD9-3161-6045A0048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Loglinear models can be extended in a variety of ways</a:t>
            </a:r>
          </a:p>
          <a:p>
            <a:r>
              <a:rPr lang="en-CA" sz="2400" dirty="0"/>
              <a:t>Models for </a:t>
            </a:r>
            <a:r>
              <a:rPr lang="en-CA" sz="2400" dirty="0">
                <a:solidFill>
                  <a:srgbClr val="0070C0"/>
                </a:solidFill>
              </a:rPr>
              <a:t>ordinal</a:t>
            </a:r>
            <a:r>
              <a:rPr lang="en-CA" sz="2400" dirty="0"/>
              <a:t> factors allow a more parsimonious description of association (linear association)</a:t>
            </a:r>
          </a:p>
          <a:p>
            <a:r>
              <a:rPr lang="en-CA" sz="2400" dirty="0"/>
              <a:t>Specialized models for </a:t>
            </a:r>
            <a:r>
              <a:rPr lang="en-CA" sz="2400" dirty="0">
                <a:solidFill>
                  <a:srgbClr val="0070C0"/>
                </a:solidFill>
              </a:rPr>
              <a:t>square tables </a:t>
            </a:r>
            <a:r>
              <a:rPr lang="en-CA" sz="2400" dirty="0"/>
              <a:t>provide more nuanced hypotheses (symmetry, quasi-symmetry)</a:t>
            </a:r>
          </a:p>
          <a:p>
            <a:r>
              <a:rPr lang="en-CA" sz="2400" dirty="0"/>
              <a:t>These ideas apply to higher-way tables</a:t>
            </a:r>
          </a:p>
          <a:p>
            <a:r>
              <a:rPr lang="en-CA" sz="2400" dirty="0"/>
              <a:t>Some of these extensions are more easily understood when loglinear models are re-cast in an equivalent but simpler or more general form (</a:t>
            </a:r>
            <a:r>
              <a:rPr lang="en-CA" sz="2400" dirty="0">
                <a:solidFill>
                  <a:srgbClr val="0070C0"/>
                </a:solidFill>
              </a:rPr>
              <a:t>logit models</a:t>
            </a:r>
            <a:r>
              <a:rPr lang="en-CA" sz="2400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9712EF-0D2F-7089-9D22-01592207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1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29F1-1E53-4E10-A4EF-EE5B80EF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CC2138-5C29-4AF2-A8DD-11940543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FB36F-3724-4D1D-AAD9-F8054788DC34}"/>
              </a:ext>
            </a:extLst>
          </p:cNvPr>
          <p:cNvSpPr txBox="1"/>
          <p:nvPr/>
        </p:nvSpPr>
        <p:spPr>
          <a:xfrm>
            <a:off x="457200" y="1649849"/>
            <a:ext cx="8229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right + left,  data = women, family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quasi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.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(right, left))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(right, left), data = women, family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right + left + 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D993D-03ED-4629-8B0B-0A0B67E136E1}"/>
              </a:ext>
            </a:extLst>
          </p:cNvPr>
          <p:cNvSpPr txBox="1"/>
          <p:nvPr/>
        </p:nvSpPr>
        <p:spPr>
          <a:xfrm>
            <a:off x="457200" y="3911600"/>
            <a:ext cx="82296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quasi,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AIC  BIC LR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6803 6808     6672  9     &lt;2e-16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quasi  338  347      199  5     &lt;2e-16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157  164       19  6     0.0038 **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151  161        7  3     0.0638 .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701FB5-3824-49C2-AF90-22E3224597FD}"/>
              </a:ext>
            </a:extLst>
          </p:cNvPr>
          <p:cNvSpPr txBox="1"/>
          <p:nvPr/>
        </p:nvSpPr>
        <p:spPr>
          <a:xfrm>
            <a:off x="457200" y="116907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with the independence model, then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update() </a:t>
            </a:r>
            <a:r>
              <a:rPr lang="en-US" dirty="0"/>
              <a:t>to add other terms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ABC4DF-8270-4695-97AB-C91ECA88A69D}"/>
              </a:ext>
            </a:extLst>
          </p:cNvPr>
          <p:cNvSpPr txBox="1"/>
          <p:nvPr/>
        </p:nvSpPr>
        <p:spPr>
          <a:xfrm>
            <a:off x="457200" y="3048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quasi-symmetry model (</a:t>
            </a:r>
            <a:r>
              <a:rPr lang="en-US" dirty="0" err="1"/>
              <a:t>qsymm</a:t>
            </a:r>
            <a:r>
              <a:rPr lang="en-US" dirty="0"/>
              <a:t>) fits reasonably well; none of the others do by LR G</a:t>
            </a:r>
            <a:r>
              <a:rPr lang="en-US" baseline="30000" dirty="0"/>
              <a:t>2</a:t>
            </a:r>
            <a:r>
              <a:rPr lang="en-US" dirty="0"/>
              <a:t> tests or AIC, BIC; </a:t>
            </a:r>
            <a:r>
              <a:rPr lang="en-US" dirty="0" err="1"/>
              <a:t>qsymm</a:t>
            </a:r>
            <a:r>
              <a:rPr lang="en-US" dirty="0"/>
              <a:t> is best by AIC, BIC</a:t>
            </a:r>
          </a:p>
        </p:txBody>
      </p:sp>
    </p:spTree>
    <p:extLst>
      <p:ext uri="{BB962C8B-B14F-4D97-AF65-F5344CB8AC3E}">
        <p14:creationId xmlns:p14="http://schemas.microsoft.com/office/powerpoint/2010/main" val="428447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B36A-F4A5-4F8C-8135-C237725A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model fits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485D9D-EEDB-4DD1-AC0F-03A43A68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51</a:t>
            </a:fld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6686F1D-63ED-463C-95C6-AEF4D88ED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63685"/>
            <a:ext cx="4114800" cy="424474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F7FDAC3-9A2C-480D-BB45-F58305604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290" y="2163685"/>
            <a:ext cx="4114800" cy="4289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CDB4B3-01D4-4376-B4AE-1135502DB3A7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Quasi-independence</a:t>
            </a:r>
            <a:r>
              <a:rPr lang="en-US" dirty="0"/>
              <a:t>: The diagonal cells are forced to fit </a:t>
            </a:r>
            <a:r>
              <a:rPr lang="en-US" dirty="0">
                <a:solidFill>
                  <a:srgbClr val="0070C0"/>
                </a:solidFill>
              </a:rPr>
              <a:t>exactly</a:t>
            </a:r>
            <a:r>
              <a:rPr lang="en-US" dirty="0"/>
              <a:t>.  </a:t>
            </a:r>
          </a:p>
          <a:p>
            <a:r>
              <a:rPr lang="en-US" dirty="0"/>
              <a:t>Lack-of-fit appears in the </a:t>
            </a:r>
            <a:r>
              <a:rPr lang="en-US" dirty="0">
                <a:solidFill>
                  <a:srgbClr val="0070C0"/>
                </a:solidFill>
              </a:rPr>
              <a:t>symmetrically opposite </a:t>
            </a:r>
            <a:r>
              <a:rPr lang="en-US" dirty="0"/>
              <a:t>cells</a:t>
            </a:r>
          </a:p>
        </p:txBody>
      </p:sp>
    </p:spTree>
    <p:extLst>
      <p:ext uri="{BB962C8B-B14F-4D97-AF65-F5344CB8AC3E}">
        <p14:creationId xmlns:p14="http://schemas.microsoft.com/office/powerpoint/2010/main" val="20227573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F82E-3E5E-D542-6B4C-505C40FF6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Hauser79 data: Occupational mobility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3872E7-4D69-D595-1596-E7054A888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30F4A-8D26-3492-E6B7-E6F1E5ADF82F}"/>
              </a:ext>
            </a:extLst>
          </p:cNvPr>
          <p:cNvSpPr txBox="1"/>
          <p:nvPr/>
        </p:nvSpPr>
        <p:spPr>
          <a:xfrm>
            <a:off x="457200" y="1447800"/>
            <a:ext cx="2819400" cy="255454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data(Hauser79, package=“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head(Hauser79)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Son Father Freq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1414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521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302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643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Farm 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40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724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CE45A4-CF8D-33DE-8C9C-23F9271E1967}"/>
              </a:ext>
            </a:extLst>
          </p:cNvPr>
          <p:cNvSpPr txBox="1"/>
          <p:nvPr/>
        </p:nvSpPr>
        <p:spPr>
          <a:xfrm>
            <a:off x="3429000" y="1447800"/>
            <a:ext cx="52578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structable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Father+Son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data=Hauser79)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Son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Farm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Father                             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1414  521  302  643   40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724  524  254  703   48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798  648  856 1676  108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756  914  771 3325  237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Farm        409  357  441 1611 1832</a:t>
            </a:r>
          </a:p>
        </p:txBody>
      </p:sp>
    </p:spTree>
    <p:extLst>
      <p:ext uri="{BB962C8B-B14F-4D97-AF65-F5344CB8AC3E}">
        <p14:creationId xmlns:p14="http://schemas.microsoft.com/office/powerpoint/2010/main" val="21734530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CC5E-3BF3-095B-67A0-AC30F1DF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More models, more mosaics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E23F58-A702-35D9-3F75-32496D35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6EC7A-1CDF-8185-7011-5D907054401C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For the Hauser79 data on occupational mobility, there are a wide variety of models to consider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142CF-1BD8-0525-5AFF-477EE45A73D7}"/>
              </a:ext>
            </a:extLst>
          </p:cNvPr>
          <p:cNvSpPr txBox="1"/>
          <p:nvPr/>
        </p:nvSpPr>
        <p:spPr>
          <a:xfrm>
            <a:off x="609600" y="1981200"/>
            <a:ext cx="8077200" cy="378565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gnm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hauser.indep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gnm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Father + Son, 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data=Hauser79, family=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hauser.quasi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update(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hauser.indep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Father,Son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hauser.qsymm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update(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hauser.indep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Father,Son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Father,Son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numeric scores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Fscore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(Hauser79$Father)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Sscore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(Hauser79$Son)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hauser.UA     &lt;- update(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hauser.indep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Fscore:Sscore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hauser.roweff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update(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hauser.indep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Father:Sscore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hauser.UAdiag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update(hauser.UA, ~ . +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Father,Son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RC models, estimating category scores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hauser.RC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update(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hauser.indep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Mult(Father, Son), verbose=FALSE)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hauser.RCdiag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update(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hauser.RC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(Father, Son), verbose=FALSE)</a:t>
            </a:r>
          </a:p>
          <a:p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crossings models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hauser.CR &lt;- update(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hauser.indep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Crossings(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Father,Son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hauser.CRdiag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update(hauser.CR, ~ . +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Father,Son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19568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E7749-57BF-E4E1-41B9-CDA68A8AB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More models, more mosaics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C1D8C4-0392-68C3-EF1F-7F5A2231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 descr="Chart, diagram, bar chart&#10;&#10;Description automatically generated">
            <a:extLst>
              <a:ext uri="{FF2B5EF4-FFF2-40B4-BE49-F238E27FC236}">
                <a16:creationId xmlns:a16="http://schemas.microsoft.com/office/drawing/2014/main" id="{5030B194-B747-AF08-A994-950220EF5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143000"/>
            <a:ext cx="2503296" cy="2664000"/>
          </a:xfrm>
          <a:prstGeom prst="rect">
            <a:avLst/>
          </a:prstGeom>
        </p:spPr>
      </p:pic>
      <p:pic>
        <p:nvPicPr>
          <p:cNvPr id="7" name="Picture 6" descr="Chart, diagram&#10;&#10;Description automatically generated">
            <a:extLst>
              <a:ext uri="{FF2B5EF4-FFF2-40B4-BE49-F238E27FC236}">
                <a16:creationId xmlns:a16="http://schemas.microsoft.com/office/drawing/2014/main" id="{EA35160A-97FC-C1B4-F7E1-6BC4716BC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199" y="1143000"/>
            <a:ext cx="2515312" cy="266400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710A055C-AF10-B3B7-6B07-4D4DA94EAB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092144"/>
            <a:ext cx="2509117" cy="2664000"/>
          </a:xfrm>
          <a:prstGeom prst="rect">
            <a:avLst/>
          </a:prstGeom>
        </p:spPr>
      </p:pic>
      <p:pic>
        <p:nvPicPr>
          <p:cNvPr id="11" name="Picture 10" descr="Diagram&#10;&#10;Description automatically generated with low confidence">
            <a:extLst>
              <a:ext uri="{FF2B5EF4-FFF2-40B4-BE49-F238E27FC236}">
                <a16:creationId xmlns:a16="http://schemas.microsoft.com/office/drawing/2014/main" id="{E4C6AA0E-4FF5-5702-24FB-C3C27A9592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199" y="3978450"/>
            <a:ext cx="2509117" cy="2664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A49FFA-849F-4C49-9974-12E63225E247}"/>
              </a:ext>
            </a:extLst>
          </p:cNvPr>
          <p:cNvSpPr txBox="1"/>
          <p:nvPr/>
        </p:nvSpPr>
        <p:spPr>
          <a:xfrm>
            <a:off x="6248400" y="1369874"/>
            <a:ext cx="2438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Mosaic plots reveal the pattern of lack-of-fit</a:t>
            </a:r>
          </a:p>
          <a:p>
            <a:endParaRPr lang="en-CA" dirty="0"/>
          </a:p>
          <a:p>
            <a:r>
              <a:rPr lang="en-CA" dirty="0"/>
              <a:t>For more sensitive comparisons, we need model fit statistics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975DA9-BF68-272E-6385-F8D70BCF2385}"/>
              </a:ext>
            </a:extLst>
          </p:cNvPr>
          <p:cNvSpPr txBox="1"/>
          <p:nvPr/>
        </p:nvSpPr>
        <p:spPr>
          <a:xfrm>
            <a:off x="6248400" y="3429000"/>
            <a:ext cx="24383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Q: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How to interpret  quasi-independence?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Quasi-symmetry?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RC?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err="1"/>
              <a:t>RC+Diag</a:t>
            </a:r>
            <a:r>
              <a:rPr lang="en-CA" sz="1600" dirty="0"/>
              <a:t>()?</a:t>
            </a:r>
          </a:p>
        </p:txBody>
      </p:sp>
    </p:spTree>
    <p:extLst>
      <p:ext uri="{BB962C8B-B14F-4D97-AF65-F5344CB8AC3E}">
        <p14:creationId xmlns:p14="http://schemas.microsoft.com/office/powerpoint/2010/main" val="17593829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9170-4FB9-D3BB-00CE-5508BBD1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 comparisons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3C018E-3E45-2DCB-0CF7-D783E84F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E6E595-8133-5D86-9FD4-57F9DC9EDE44}"/>
              </a:ext>
            </a:extLst>
          </p:cNvPr>
          <p:cNvSpPr txBox="1"/>
          <p:nvPr/>
        </p:nvSpPr>
        <p:spPr>
          <a:xfrm>
            <a:off x="457200" y="1573649"/>
            <a:ext cx="8229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modlist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glmlist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hauser.indep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hauser.roweff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hauser.UA,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hauser.UAdiag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hauser.quasi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hauser.qsymm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hauser.topo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hauser.RC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hauser.CR,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hauser.CRdiag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modlist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"BIC")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8CC8F-F24B-9911-7ADB-6B7FBF167EE8}"/>
              </a:ext>
            </a:extLst>
          </p:cNvPr>
          <p:cNvSpPr txBox="1"/>
          <p:nvPr/>
        </p:nvSpPr>
        <p:spPr>
          <a:xfrm>
            <a:off x="533400" y="3342144"/>
            <a:ext cx="81534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AIC    BIC LR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hauser.indep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6390.8 6401.8   6170.1 16  &lt; 2.2e-16 ***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hauser.UA     2503.4 2515.6   2280.7 15  &lt; 2.2e-16 ***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hauser.roweff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2308.9 2324.7   2080.2 12  &lt; 2.2e-16 ***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hauser.RC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920.2  939.7    685.4  9  &lt; 2.2e-16 ***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hauser.quasi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914.1  931.1    683.3 11  &lt; 2.2e-16 ***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hauser.CR      318.6  334.5     89.9 12  5.131e-14 ***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hauser.UAdiag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305.7  324.0     73.0 10  1.161e-11 ***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hauser.CRdiag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298.9  318.5     64.2  9  2.030e-10 ***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hauser.topo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295.3  311.1     66.6 12  1.397e-09 ***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hauser.qsymm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268.2  291.3     27.4  6  0.0001193 ***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E00E77-7CF3-DE6F-269D-38CFE5CBE5DE}"/>
              </a:ext>
            </a:extLst>
          </p:cNvPr>
          <p:cNvSpPr txBox="1"/>
          <p:nvPr/>
        </p:nvSpPr>
        <p:spPr>
          <a:xfrm>
            <a:off x="457200" y="1066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Collect the models in a </a:t>
            </a:r>
            <a:r>
              <a:rPr lang="en-CA" dirty="0" err="1"/>
              <a:t>glmlist</a:t>
            </a:r>
            <a:r>
              <a:rPr lang="en-CA" dirty="0"/>
              <a:t>() and compare them using </a:t>
            </a:r>
            <a:r>
              <a:rPr lang="en-CA" dirty="0" err="1"/>
              <a:t>LRstats</a:t>
            </a:r>
            <a:r>
              <a:rPr lang="en-CA" dirty="0"/>
              <a:t>():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0B5C9F-D7D4-5015-79FA-08ECBE6C88F4}"/>
              </a:ext>
            </a:extLst>
          </p:cNvPr>
          <p:cNvSpPr txBox="1"/>
          <p:nvPr/>
        </p:nvSpPr>
        <p:spPr>
          <a:xfrm>
            <a:off x="457200" y="2880717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Sorting by BIC shows the best models at the bottom: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877787-2464-105D-D2BC-D37A54656C6F}"/>
              </a:ext>
            </a:extLst>
          </p:cNvPr>
          <p:cNvSpPr txBox="1"/>
          <p:nvPr/>
        </p:nvSpPr>
        <p:spPr>
          <a:xfrm>
            <a:off x="457200" y="6111895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quasi-symmetry model is best, but still shows some lack of fit</a:t>
            </a:r>
          </a:p>
        </p:txBody>
      </p:sp>
    </p:spTree>
    <p:extLst>
      <p:ext uri="{BB962C8B-B14F-4D97-AF65-F5344CB8AC3E}">
        <p14:creationId xmlns:p14="http://schemas.microsoft.com/office/powerpoint/2010/main" val="29220681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E5A4-FBA6-7897-B62D-0C9DC420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 comparison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4DBC9E-691F-158F-4FB1-00FA4EAC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56</a:t>
            </a:fld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ED45C43-3298-4C95-4630-DFDE5DD85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5186"/>
            <a:ext cx="5809695" cy="4488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EE09E3-18CE-4A78-1F7D-F159359B2E1B}"/>
              </a:ext>
            </a:extLst>
          </p:cNvPr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When there are more than a few models, a </a:t>
            </a:r>
            <a:r>
              <a:rPr lang="en-CA" dirty="0">
                <a:solidFill>
                  <a:srgbClr val="0070C0"/>
                </a:solidFill>
              </a:rPr>
              <a:t>model comparison plot </a:t>
            </a:r>
            <a:r>
              <a:rPr lang="en-CA" dirty="0"/>
              <a:t>can show the trade-off between goodness-of-fit and parsimony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sorts the models by both </a:t>
            </a:r>
            <a:r>
              <a:rPr lang="en-CA" dirty="0">
                <a:solidFill>
                  <a:srgbClr val="0070C0"/>
                </a:solidFill>
              </a:rPr>
              <a:t>fit</a:t>
            </a:r>
            <a:r>
              <a:rPr lang="en-CA" dirty="0"/>
              <a:t> &amp; </a:t>
            </a:r>
            <a:r>
              <a:rPr lang="en-CA" dirty="0">
                <a:solidFill>
                  <a:srgbClr val="0070C0"/>
                </a:solidFill>
              </a:rPr>
              <a:t>complexity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C1537C-2A51-11F8-9812-18ADF4C8FF4C}"/>
              </a:ext>
            </a:extLst>
          </p:cNvPr>
          <p:cNvSpPr txBox="1"/>
          <p:nvPr/>
        </p:nvSpPr>
        <p:spPr>
          <a:xfrm>
            <a:off x="6553200" y="2133600"/>
            <a:ext cx="213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Plot BIC vs. </a:t>
            </a:r>
            <a:r>
              <a:rPr lang="en-CA" dirty="0" err="1"/>
              <a:t>df</a:t>
            </a:r>
            <a:endParaRPr lang="en-CA" dirty="0"/>
          </a:p>
          <a:p>
            <a:endParaRPr lang="en-CA" dirty="0"/>
          </a:p>
          <a:p>
            <a:r>
              <a:rPr lang="en-CA" dirty="0"/>
              <a:t>Can also use AIC, or G</a:t>
            </a:r>
            <a:r>
              <a:rPr lang="en-CA" baseline="30000" dirty="0"/>
              <a:t>2</a:t>
            </a:r>
            <a:r>
              <a:rPr lang="en-CA" dirty="0"/>
              <a:t> / </a:t>
            </a:r>
            <a:r>
              <a:rPr lang="en-CA" dirty="0" err="1"/>
              <a:t>df</a:t>
            </a:r>
            <a:r>
              <a:rPr lang="en-CA" dirty="0"/>
              <a:t> in this plot</a:t>
            </a:r>
          </a:p>
          <a:p>
            <a:endParaRPr lang="en-CA" dirty="0"/>
          </a:p>
          <a:p>
            <a:r>
              <a:rPr lang="en-CA" dirty="0"/>
              <a:t>Plot on log scale to emphasize </a:t>
            </a:r>
            <a:r>
              <a:rPr lang="en-CA" dirty="0" err="1"/>
              <a:t>diff</a:t>
            </a:r>
            <a:r>
              <a:rPr lang="en-CA" baseline="30000" dirty="0" err="1"/>
              <a:t>ce</a:t>
            </a:r>
            <a:r>
              <a:rPr lang="en-CA" dirty="0"/>
              <a:t> among better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440B79-5401-31F1-836E-19793B9382F2}"/>
              </a:ext>
            </a:extLst>
          </p:cNvPr>
          <p:cNvSpPr txBox="1"/>
          <p:nvPr/>
        </p:nvSpPr>
        <p:spPr>
          <a:xfrm>
            <a:off x="6629400" y="49530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And, the winner is:</a:t>
            </a:r>
          </a:p>
          <a:p>
            <a:r>
              <a:rPr lang="en-CA" dirty="0"/>
              <a:t>Quasi-symmetry!</a:t>
            </a:r>
          </a:p>
        </p:txBody>
      </p:sp>
    </p:spTree>
    <p:extLst>
      <p:ext uri="{BB962C8B-B14F-4D97-AF65-F5344CB8AC3E}">
        <p14:creationId xmlns:p14="http://schemas.microsoft.com/office/powerpoint/2010/main" val="7732936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DDD1-6CDF-478F-98A2-FB115D1A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complex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9B372-7B43-44C6-A37B-7D04F8932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Extensions of these methods occur in a variety of contexts: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Panel surveys</a:t>
            </a:r>
            <a:r>
              <a:rPr lang="en-US" sz="2000" dirty="0"/>
              <a:t>, where attitude items are analyzed over time &amp; space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Social mobility </a:t>
            </a:r>
            <a:r>
              <a:rPr lang="en-US" sz="2000" dirty="0"/>
              <a:t>data, where occupational status of parents and children may admit subtly different models across </a:t>
            </a:r>
            <a:r>
              <a:rPr lang="en-US" sz="2000" dirty="0">
                <a:solidFill>
                  <a:srgbClr val="0070C0"/>
                </a:solidFill>
              </a:rPr>
              <a:t>strata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Migration</a:t>
            </a:r>
            <a:r>
              <a:rPr lang="en-US" sz="2000" dirty="0"/>
              <a:t> data, where geographical &amp; political factors require special treatment (e.g., mover-stayer models)</a:t>
            </a:r>
          </a:p>
          <a:p>
            <a:r>
              <a:rPr lang="en-US" sz="2400" dirty="0"/>
              <a:t>These often involve: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ordinal variables</a:t>
            </a:r>
            <a:r>
              <a:rPr lang="en-US" sz="2000" dirty="0"/>
              <a:t>: support for abortion, occupational status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square tables</a:t>
            </a:r>
            <a:r>
              <a:rPr lang="en-US" sz="2000" dirty="0"/>
              <a:t>: husbands/wives, fathers/sons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strata</a:t>
            </a:r>
            <a:r>
              <a:rPr lang="en-US" sz="2000" dirty="0"/>
              <a:t> or layers to control for other factors or analyze change over time or differences over geography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AAD476-50A9-485B-9DAD-35974BC7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8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026A-C0EC-4F41-AB3D-46B45BEE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complex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EB2CE-1BFC-40B3-A124-044EF9BC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8889E-B640-4857-B3D3-57194F9A7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05324"/>
            <a:ext cx="8171428" cy="319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77F03A-362C-4F0C-BC72-213DF55E0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24400"/>
            <a:ext cx="8171428" cy="1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986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DF5B-5DAB-4600-9B57-5098BD46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Models for stratified mobility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64D4-9338-42B1-98CC-5ED6918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A9E62-0B62-4486-A66F-F34D190A5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9619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FFB70F-8389-4CA2-9164-089D79646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2286000"/>
            <a:ext cx="8171428" cy="1038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8FB597-16CA-4FD7-BF13-24E1B7615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20" y="3573556"/>
            <a:ext cx="8171428" cy="2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23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4A39-EE63-A6C7-5DE2-72EEDD34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Loglinear models: Perspectives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5582-7D9D-1ECF-9FDB-27BCF4CD5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765DFE-D6FF-0072-75D4-647A36A6F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8171428" cy="3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858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ECD4-7892-4A9D-BBD7-EFE68E39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Example: Social mobility in US, UK &amp; Japan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0D0356-67A5-471C-A551-20BC945A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20560-1A76-4647-B679-EB0864DD0119}"/>
              </a:ext>
            </a:extLst>
          </p:cNvPr>
          <p:cNvSpPr txBox="1"/>
          <p:nvPr/>
        </p:nvSpPr>
        <p:spPr>
          <a:xfrm>
            <a:off x="457200" y="1676400"/>
            <a:ext cx="82296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data(Yamaguchi87, package="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Father + Son + Country, data=Yamaguchi87)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Country+Son~Father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[,,1:2])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Country   US                       UK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Son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Farm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Farm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Father                                                      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1275  364  274  272   17  474  129   87  124   11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1055  597  394  443   31  300  218  171  220    8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1043  587 1045  951   47  438  254  669  703   16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1159  791 1323 2046   52  601  388  932 1789   37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Farm            666  496 1031 1632  646   76   56  125  295  191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4DA6E9-2E63-4A57-9400-661DD92F36A8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from Yamaguchi (1987): Cross-national comparison of occupational mobility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CC5AAE-2BD1-4EC4-B066-3AC26E83491A}"/>
              </a:ext>
            </a:extLst>
          </p:cNvPr>
          <p:cNvSpPr txBox="1"/>
          <p:nvPr/>
        </p:nvSpPr>
        <p:spPr>
          <a:xfrm>
            <a:off x="457200" y="44958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occupational mobility the same for all countries? (No layer effects)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not, how do they differ?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simple models that describe mobility?</a:t>
            </a:r>
          </a:p>
          <a:p>
            <a:r>
              <a:rPr lang="en-US" dirty="0"/>
              <a:t>See: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demo(“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yamaguchi-xie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package=“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864CD8-FF19-D5C2-2671-7DA3C5467DA3}"/>
              </a:ext>
            </a:extLst>
          </p:cNvPr>
          <p:cNvCxnSpPr/>
          <p:nvPr/>
        </p:nvCxnSpPr>
        <p:spPr>
          <a:xfrm>
            <a:off x="4781550" y="2590800"/>
            <a:ext cx="0" cy="14478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7375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8255-F462-4E50-A0C1-3988BF6B5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Explore: Try MCA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90515A-12D0-41BC-9D67-5B5DBF435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1C3CB-9BCF-4E06-8002-276F47CCB7CB}"/>
              </a:ext>
            </a:extLst>
          </p:cNvPr>
          <p:cNvSpPr txBox="1"/>
          <p:nvPr/>
        </p:nvSpPr>
        <p:spPr>
          <a:xfrm>
            <a:off x="5803900" y="1371600"/>
            <a:ext cx="3429000" cy="98488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library(ca)</a:t>
            </a:r>
          </a:p>
          <a:p>
            <a:r>
              <a:rPr lang="en-US" sz="1400" dirty="0" err="1"/>
              <a:t>Yama.dft</a:t>
            </a:r>
            <a:r>
              <a:rPr lang="en-US" sz="1400" dirty="0"/>
              <a:t> &lt;- </a:t>
            </a:r>
            <a:r>
              <a:rPr lang="en-US" sz="1400" dirty="0" err="1"/>
              <a:t>expand.dft</a:t>
            </a:r>
            <a:r>
              <a:rPr lang="en-US" sz="1400" dirty="0"/>
              <a:t>(Yamaguchi87)</a:t>
            </a:r>
          </a:p>
          <a:p>
            <a:r>
              <a:rPr lang="en-US" sz="1400" dirty="0" err="1"/>
              <a:t>yama.mjca</a:t>
            </a:r>
            <a:r>
              <a:rPr lang="en-US" sz="1400" dirty="0"/>
              <a:t> &lt;- </a:t>
            </a:r>
            <a:r>
              <a:rPr lang="en-US" sz="1400" dirty="0" err="1"/>
              <a:t>mjca</a:t>
            </a:r>
            <a:r>
              <a:rPr lang="en-US" sz="1400" dirty="0"/>
              <a:t>(</a:t>
            </a:r>
            <a:r>
              <a:rPr lang="en-US" sz="1400" dirty="0" err="1"/>
              <a:t>Yama.dft</a:t>
            </a:r>
            <a:r>
              <a:rPr lang="en-US" sz="1400" dirty="0"/>
              <a:t>)</a:t>
            </a:r>
          </a:p>
          <a:p>
            <a:r>
              <a:rPr lang="en-US" sz="1400" dirty="0"/>
              <a:t>plot(</a:t>
            </a:r>
            <a:r>
              <a:rPr lang="en-US" sz="1400" dirty="0" err="1"/>
              <a:t>yama.mjca</a:t>
            </a:r>
            <a:r>
              <a:rPr lang="en-US" sz="1400" dirty="0"/>
              <a:t>, what=c("</a:t>
            </a:r>
            <a:r>
              <a:rPr lang="en-US" sz="1400" dirty="0" err="1"/>
              <a:t>none","all</a:t>
            </a:r>
            <a:r>
              <a:rPr lang="en-US" sz="1600" dirty="0"/>
              <a:t>"))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DA96EC8-680F-4C98-80D8-710A7DE45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47432"/>
            <a:ext cx="5609829" cy="54864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19749C-0A06-4179-9F56-CA43E57AEBDB}"/>
              </a:ext>
            </a:extLst>
          </p:cNvPr>
          <p:cNvCxnSpPr/>
          <p:nvPr/>
        </p:nvCxnSpPr>
        <p:spPr>
          <a:xfrm>
            <a:off x="990600" y="2971800"/>
            <a:ext cx="838200" cy="5334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FD48D2-B0E5-4247-BF12-FAD9C1016F8F}"/>
              </a:ext>
            </a:extLst>
          </p:cNvPr>
          <p:cNvCxnSpPr/>
          <p:nvPr/>
        </p:nvCxnSpPr>
        <p:spPr>
          <a:xfrm>
            <a:off x="1905000" y="3581400"/>
            <a:ext cx="19812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CD55EE-DEC5-4D37-BF37-6B90082F998F}"/>
              </a:ext>
            </a:extLst>
          </p:cNvPr>
          <p:cNvSpPr txBox="1"/>
          <p:nvPr/>
        </p:nvSpPr>
        <p:spPr>
          <a:xfrm>
            <a:off x="5762229" y="2895600"/>
            <a:ext cx="31531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Dimensions have reasonable interpretations</a:t>
            </a:r>
          </a:p>
          <a:p>
            <a:r>
              <a:rPr lang="en-US" sz="1600" dirty="0"/>
              <a:t>Farm differs from others</a:t>
            </a:r>
          </a:p>
          <a:p>
            <a:r>
              <a:rPr lang="en-US" sz="1600" dirty="0"/>
              <a:t>All sons seem to move up!</a:t>
            </a:r>
          </a:p>
          <a:p>
            <a:endParaRPr lang="en-US" sz="1600" dirty="0"/>
          </a:p>
          <a:p>
            <a:r>
              <a:rPr lang="en-US" sz="1600" dirty="0"/>
              <a:t>How does this relate to theories of mobility?</a:t>
            </a:r>
          </a:p>
          <a:p>
            <a:endParaRPr lang="en-US" sz="1600" dirty="0"/>
          </a:p>
          <a:p>
            <a:r>
              <a:rPr lang="en-US" sz="1600" dirty="0"/>
              <a:t>How to understand country effects?</a:t>
            </a:r>
          </a:p>
        </p:txBody>
      </p:sp>
    </p:spTree>
    <p:extLst>
      <p:ext uri="{BB962C8B-B14F-4D97-AF65-F5344CB8AC3E}">
        <p14:creationId xmlns:p14="http://schemas.microsoft.com/office/powerpoint/2010/main" val="13695954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6F4F4-633E-4020-AF09-6EBED987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Yamaguchi data: Baseline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337A0-F582-4ECD-A114-6F3B670F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17A85-E263-47A0-9285-89F6F32716E6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minimal, null model asserts Father </a:t>
            </a:r>
            <a:r>
              <a:rPr lang="en-US" dirty="0">
                <a:sym typeface="Symbol" panose="05050102010706020507" pitchFamily="18" charset="2"/>
              </a:rPr>
              <a:t></a:t>
            </a:r>
            <a:r>
              <a:rPr lang="en-US" dirty="0"/>
              <a:t>  Son | Country = [FC][SC] = (F+S)*C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FD7E0-CF32-4B3B-8365-BDCE98FE7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9972"/>
            <a:ext cx="8171428" cy="704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12FFD7-A534-4FA9-9A21-274FB60A1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43200"/>
            <a:ext cx="4076190" cy="3714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A46D64-5D17-4936-828B-93C3008DA691}"/>
              </a:ext>
            </a:extLst>
          </p:cNvPr>
          <p:cNvSpPr txBox="1"/>
          <p:nvPr/>
        </p:nvSpPr>
        <p:spPr>
          <a:xfrm>
            <a:off x="4953000" y="3048000"/>
            <a:ext cx="3675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Within country, diagonal cells for F=S dominate</a:t>
            </a:r>
          </a:p>
          <a:p>
            <a:endParaRPr lang="en-US" dirty="0"/>
          </a:p>
          <a:p>
            <a:r>
              <a:rPr lang="en-US" dirty="0"/>
              <a:t>Much more data for US; least for Japan </a:t>
            </a:r>
          </a:p>
        </p:txBody>
      </p:sp>
    </p:spTree>
    <p:extLst>
      <p:ext uri="{BB962C8B-B14F-4D97-AF65-F5344CB8AC3E}">
        <p14:creationId xmlns:p14="http://schemas.microsoft.com/office/powerpoint/2010/main" val="14430729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33F8F-5B34-4DE5-8554-FF32BFD9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Yamaguchi data: Baseline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2654F-959C-4876-AD84-3CAF2FF1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155A4-3909-44DE-8953-E087887EC157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expect F </a:t>
            </a:r>
            <a:r>
              <a:rPr lang="en-US" dirty="0">
                <a:sym typeface="Symbol" panose="05050102010706020507" pitchFamily="18" charset="2"/>
              </a:rPr>
              <a:t> S. Ignore diagonal cells with quasi-independence  Quasi-perfect mobility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8A178-FE38-4135-BB4B-801C4D4C5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00314"/>
            <a:ext cx="8171428" cy="514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59652B-56CB-4DA5-AA4D-F1B4875B1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43200"/>
            <a:ext cx="4076190" cy="37238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E670CD-8E2F-45CF-810D-CAA22EAA8C24}"/>
              </a:ext>
            </a:extLst>
          </p:cNvPr>
          <p:cNvSpPr txBox="1"/>
          <p:nvPr/>
        </p:nvSpPr>
        <p:spPr>
          <a:xfrm>
            <a:off x="4953000" y="3048000"/>
            <a:ext cx="3675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term </a:t>
            </a:r>
            <a:r>
              <a:rPr lang="en-US" dirty="0" err="1"/>
              <a:t>Diag</a:t>
            </a:r>
            <a:r>
              <a:rPr lang="en-US" dirty="0"/>
              <a:t>(F, S):Country fits diagonal cells perfectly w/in each country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9997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F0B98D-6B43-49E2-9C4C-D0560130C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57960"/>
            <a:ext cx="8085714" cy="2380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ACB69B-1E74-49BA-81CD-C0B222C81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Models for homogeneous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63B94D-D4D4-4EF4-93F9-72C93442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933942-AFCE-413C-B8D1-3524DD1845F7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gnm</a:t>
            </a:r>
            <a:r>
              <a:rPr lang="en-US" dirty="0"/>
              <a:t>(): easy to fit collections of models using update() to the </a:t>
            </a:r>
            <a:r>
              <a:rPr lang="en-US" dirty="0" err="1"/>
              <a:t>yamaDiag</a:t>
            </a:r>
            <a:r>
              <a:rPr lang="en-US" dirty="0"/>
              <a:t> model. </a:t>
            </a:r>
          </a:p>
          <a:p>
            <a:r>
              <a:rPr lang="en-US" dirty="0"/>
              <a:t>These have no Country term, so they assert same associations for all countries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A17942-C83A-43D5-B54C-B140034ACD8D}"/>
              </a:ext>
            </a:extLst>
          </p:cNvPr>
          <p:cNvSpPr txBox="1"/>
          <p:nvPr/>
        </p:nvSpPr>
        <p:spPr>
          <a:xfrm>
            <a:off x="457200" y="2094131"/>
            <a:ext cx="82296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(Yamaguchi87$Father)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(Yamaguchi87$Son)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Father:Cscore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Father:Cscore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Father,Son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14466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4610-1E2A-4FC5-BD2B-C8E280D0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Models for heterogeneous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27800B-D001-47B9-AB4F-CC4C45A2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DA2CE7-C594-46CB-AAC0-362BD565296D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combine these with models including layer (Country) effects</a:t>
            </a:r>
          </a:p>
          <a:p>
            <a:r>
              <a:rPr lang="en-US" dirty="0"/>
              <a:t>Log-multiplicative (UNIDIFF) models add a term </a:t>
            </a:r>
            <a:r>
              <a:rPr lang="en-US" dirty="0" err="1"/>
              <a:t>Mult</a:t>
            </a:r>
            <a:r>
              <a:rPr lang="en-US" dirty="0"/>
              <a:t>(…, Exp(Country))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F03A59-C249-486D-968B-5E67624F4805}"/>
              </a:ext>
            </a:extLst>
          </p:cNvPr>
          <p:cNvSpPr txBox="1"/>
          <p:nvPr/>
        </p:nvSpPr>
        <p:spPr>
          <a:xfrm>
            <a:off x="457200" y="2286000"/>
            <a:ext cx="822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Father:Cscore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Exp(Country)))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Exp(Country)))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Father:Cscore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Exp(Country)))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(Father, Son, Exp(Country)))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Exp(Country)))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1F8C0-ED77-4F42-A479-E68FE4B98DF6}"/>
              </a:ext>
            </a:extLst>
          </p:cNvPr>
          <p:cNvSpPr txBox="1"/>
          <p:nvPr/>
        </p:nvSpPr>
        <p:spPr>
          <a:xfrm>
            <a:off x="533400" y="4114800"/>
            <a:ext cx="8001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now have quite a collection of alternative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compare them?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interpret the associations they imply about Father, Son mobility across countries?</a:t>
            </a:r>
          </a:p>
        </p:txBody>
      </p:sp>
    </p:spTree>
    <p:extLst>
      <p:ext uri="{BB962C8B-B14F-4D97-AF65-F5344CB8AC3E}">
        <p14:creationId xmlns:p14="http://schemas.microsoft.com/office/powerpoint/2010/main" val="11077714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D612B-ECEE-4CF9-A071-C1129337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Yamaguchi data: 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FD87DC-9787-48A4-88CA-16EF3CD3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9B55A-044E-446E-B864-E484D6FA5907}"/>
              </a:ext>
            </a:extLst>
          </p:cNvPr>
          <p:cNvSpPr txBox="1"/>
          <p:nvPr/>
        </p:nvSpPr>
        <p:spPr>
          <a:xfrm>
            <a:off x="457200" y="1676400"/>
            <a:ext cx="8229600" cy="440120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models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yamaNull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(models)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AIC  BIC LR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yamaNull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6168 6231     5592 48    &lt; 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1943 2040     1336 33    &lt; 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771  877      156 29    &lt; 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766  877      148 27    &lt; 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682  789       68 29    6.1e-05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677  789       59 27    0.00038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659  773       39 26    0.05089 .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658  776       33 24    0.10341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658  772       38 26    0.06423 .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657  775       32 24    0.12399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665  788       36 22    0.02878 *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664  791       31 20    0.05599 .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024DF-9C48-4D12-B9C5-4D3413A9807D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and related methods facilitate model comparisons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9A2EBD1-AFF3-4EAB-9477-767F0A56D60F}"/>
              </a:ext>
            </a:extLst>
          </p:cNvPr>
          <p:cNvSpPr/>
          <p:nvPr/>
        </p:nvSpPr>
        <p:spPr>
          <a:xfrm>
            <a:off x="5562600" y="3429000"/>
            <a:ext cx="304800" cy="76200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D21B3EDC-53F2-4E6E-A4B0-0C5FA05CDF09}"/>
              </a:ext>
            </a:extLst>
          </p:cNvPr>
          <p:cNvSpPr/>
          <p:nvPr/>
        </p:nvSpPr>
        <p:spPr>
          <a:xfrm>
            <a:off x="5562600" y="4344908"/>
            <a:ext cx="304800" cy="1141492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C647B4-4697-400C-A083-856E0E1B0C06}"/>
              </a:ext>
            </a:extLst>
          </p:cNvPr>
          <p:cNvSpPr txBox="1"/>
          <p:nvPr/>
        </p:nvSpPr>
        <p:spPr>
          <a:xfrm>
            <a:off x="6172200" y="34290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Homogeneous,</a:t>
            </a:r>
          </a:p>
          <a:p>
            <a:r>
              <a:rPr lang="en-US" dirty="0" err="1"/>
              <a:t>Father:Son</a:t>
            </a:r>
            <a:r>
              <a:rPr lang="en-US" dirty="0"/>
              <a:t>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018E3A-FE30-4D82-A485-C2EC0438806F}"/>
              </a:ext>
            </a:extLst>
          </p:cNvPr>
          <p:cNvSpPr txBox="1"/>
          <p:nvPr/>
        </p:nvSpPr>
        <p:spPr>
          <a:xfrm>
            <a:off x="6172200" y="4535269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Heteroogeneous</a:t>
            </a:r>
            <a:r>
              <a:rPr lang="en-US" dirty="0"/>
              <a:t>,</a:t>
            </a:r>
          </a:p>
          <a:p>
            <a:r>
              <a:rPr lang="en-US" dirty="0" err="1"/>
              <a:t>Father:Son</a:t>
            </a:r>
            <a:r>
              <a:rPr lang="en-US" dirty="0"/>
              <a:t> models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BD5B249D-26EA-4DFF-A983-37C816F4690C}"/>
              </a:ext>
            </a:extLst>
          </p:cNvPr>
          <p:cNvSpPr/>
          <p:nvPr/>
        </p:nvSpPr>
        <p:spPr>
          <a:xfrm>
            <a:off x="5562600" y="2974618"/>
            <a:ext cx="304800" cy="386834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5E3229-31BF-47AC-9CA2-A8069A798FBE}"/>
              </a:ext>
            </a:extLst>
          </p:cNvPr>
          <p:cNvSpPr txBox="1"/>
          <p:nvPr/>
        </p:nvSpPr>
        <p:spPr>
          <a:xfrm>
            <a:off x="6172200" y="297461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 models</a:t>
            </a:r>
          </a:p>
        </p:txBody>
      </p:sp>
    </p:spTree>
    <p:extLst>
      <p:ext uri="{BB962C8B-B14F-4D97-AF65-F5344CB8AC3E}">
        <p14:creationId xmlns:p14="http://schemas.microsoft.com/office/powerpoint/2010/main" val="2609252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FE81-181D-4B6E-9DB1-4E086947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Yamaguchi data: 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0F167-32BA-487C-AB1E-AB4C4DFC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E85CF-F914-44E1-A721-5F4AFE51AA2D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Easier to understand by plotting the criteria for these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44AE1-B3F7-4FB7-991D-BD130B16D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67" y="2560320"/>
            <a:ext cx="4666667" cy="4190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773AF0-BCBF-448F-AA51-C2717069EF54}"/>
              </a:ext>
            </a:extLst>
          </p:cNvPr>
          <p:cNvSpPr txBox="1"/>
          <p:nvPr/>
        </p:nvSpPr>
        <p:spPr>
          <a:xfrm>
            <a:off x="533400" y="1752600"/>
            <a:ext cx="81534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BIC &lt;- matrix(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(models)$BIC[-(1:2)], 5, 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(BIC, 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1DF5C5-52CA-405B-AF10-CFC4BAF23B4F}"/>
              </a:ext>
            </a:extLst>
          </p:cNvPr>
          <p:cNvSpPr txBox="1"/>
          <p:nvPr/>
        </p:nvSpPr>
        <p:spPr>
          <a:xfrm>
            <a:off x="5257800" y="3048000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BIC strongly prefers homogeneous models</a:t>
            </a:r>
          </a:p>
          <a:p>
            <a:endParaRPr lang="en-US" dirty="0"/>
          </a:p>
          <a:p>
            <a:r>
              <a:rPr lang="en-US" dirty="0"/>
              <a:t>Little </a:t>
            </a:r>
            <a:r>
              <a:rPr lang="en-US" dirty="0" err="1"/>
              <a:t>diffce</a:t>
            </a:r>
            <a:r>
              <a:rPr lang="en-US" dirty="0"/>
              <a:t> among Col, </a:t>
            </a:r>
            <a:r>
              <a:rPr lang="en-US" dirty="0" err="1"/>
              <a:t>Row+Col</a:t>
            </a:r>
            <a:r>
              <a:rPr lang="en-US" dirty="0"/>
              <a:t>, RC(1) models</a:t>
            </a:r>
          </a:p>
          <a:p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>
                <a:sym typeface="Symbol" panose="05050102010706020507" pitchFamily="18" charset="2"/>
              </a:rPr>
              <a:t>R:C association ~ Row scores (fathers’ status)</a:t>
            </a:r>
          </a:p>
          <a:p>
            <a:endParaRPr 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672517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FE81-181D-4B6E-9DB1-4E086947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Yamaguchi data: 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0F167-32BA-487C-AB1E-AB4C4DFC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E85CF-F914-44E1-A721-5F4AFE51AA2D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Easier to understand by plotting the criteria for these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ECBF89-27D5-4BF0-83B2-46DD6E2E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67" y="2560320"/>
            <a:ext cx="4666667" cy="4190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3F6524-DE03-4668-9B0A-B66B0D610A32}"/>
              </a:ext>
            </a:extLst>
          </p:cNvPr>
          <p:cNvSpPr txBox="1"/>
          <p:nvPr/>
        </p:nvSpPr>
        <p:spPr>
          <a:xfrm>
            <a:off x="533400" y="1752600"/>
            <a:ext cx="81534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AIC &lt;- matrix(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(models)$AIC[-(1:2)], 5, 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(AIC, …)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82953-F4DE-4A39-84B2-CDEEA4A11331}"/>
              </a:ext>
            </a:extLst>
          </p:cNvPr>
          <p:cNvSpPr txBox="1"/>
          <p:nvPr/>
        </p:nvSpPr>
        <p:spPr>
          <a:xfrm>
            <a:off x="5257800" y="3048000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AIC slightly prefers heterogeneous models</a:t>
            </a:r>
          </a:p>
          <a:p>
            <a:endParaRPr lang="en-US" dirty="0"/>
          </a:p>
          <a:p>
            <a:r>
              <a:rPr lang="en-US" dirty="0"/>
              <a:t>Row + Col &amp; RC(1) fit best</a:t>
            </a:r>
          </a:p>
          <a:p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>
                <a:sym typeface="Symbol" panose="05050102010706020507" pitchFamily="18" charset="2"/>
              </a:rPr>
              <a:t>R:C association ~ ordinal scores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Model summary plots make sense of multiple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527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06210-6EC3-494D-B8F3-1501853C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Interpreting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C4C6A0-E8DF-49B5-BB35-A70EECF5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55583-E8CA-47ED-8BCE-6964BC901E50}"/>
              </a:ext>
            </a:extLst>
          </p:cNvPr>
          <p:cNvSpPr txBox="1"/>
          <p:nvPr/>
        </p:nvSpPr>
        <p:spPr>
          <a:xfrm>
            <a:off x="457200" y="1879600"/>
            <a:ext cx="8153400" cy="418576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yamaUni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unidiff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Layer coefficients: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US     UK  Japan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1.000  1.206  0.931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Layer intrinsic association coefficients: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US     UK  Japan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0.412  0.497  0.383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Full two-way interaction coefficients: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Father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Farm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1.0063   0.3024  -0.4399  -0.6048  -0.4394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0.4644   0.5228  -0.2547  -0.3856  -0.5121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0.0214  -0.0268   0.2557  -0.0972  -0.5828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-0.2056  -0.1028   0.0891   0.2632  -0.6504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Farm  -0.5320  -0.3026   0.0101   0.2592   2.074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4EE54-233B-41EC-9129-B750D7D91B32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logmult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unidiff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uses </a:t>
            </a:r>
            <a:r>
              <a:rPr lang="en-US" dirty="0" err="1"/>
              <a:t>gnm</a:t>
            </a:r>
            <a:r>
              <a:rPr lang="en-US" dirty="0"/>
              <a:t>() for fitting, but makes summaries &amp; plotting easier</a:t>
            </a:r>
          </a:p>
        </p:txBody>
      </p:sp>
    </p:spTree>
    <p:extLst>
      <p:ext uri="{BB962C8B-B14F-4D97-AF65-F5344CB8AC3E}">
        <p14:creationId xmlns:p14="http://schemas.microsoft.com/office/powerpoint/2010/main" val="3689978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FD31E-E758-85AA-2A99-F4CC9F6F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Loglinear models: Perspectives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ED53B3-E16B-828B-02A6-EF61C33A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F1368-3B9B-6BE1-7B4A-247BA2415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543285"/>
            <a:ext cx="8171428" cy="3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10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88F4C-9CB0-41C4-ABCF-41241C4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E88DC7-B367-4DBC-979C-A5AEE484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70</a:t>
            </a:fld>
            <a:endParaRPr lang="en-US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1B95D60-2B12-402F-B4E0-A36FCF20F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2349057"/>
            <a:ext cx="5669280" cy="38820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ED4A0A-3AC4-4CE6-837A-6C307782A27C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the </a:t>
            </a:r>
            <a:r>
              <a:rPr lang="en-US" dirty="0" err="1"/>
              <a:t>unidiff</a:t>
            </a:r>
            <a:r>
              <a:rPr lang="en-US" dirty="0"/>
              <a:t> object plots the layer association coefficients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66922-3B00-41AC-8F56-B0DD1F322BC6}"/>
              </a:ext>
            </a:extLst>
          </p:cNvPr>
          <p:cNvSpPr txBox="1"/>
          <p:nvPr/>
        </p:nvSpPr>
        <p:spPr>
          <a:xfrm>
            <a:off x="533400" y="1664732"/>
            <a:ext cx="81534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plot(yamaUni, cex=3, col="red", pch=16)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B81C5C-7371-41FF-A10B-71BFD231A2E7}"/>
              </a:ext>
            </a:extLst>
          </p:cNvPr>
          <p:cNvSpPr txBox="1"/>
          <p:nvPr/>
        </p:nvSpPr>
        <p:spPr>
          <a:xfrm>
            <a:off x="6400800" y="250567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Father – Son association is ordered UK &gt; US &gt; Japan</a:t>
            </a:r>
          </a:p>
        </p:txBody>
      </p:sp>
    </p:spTree>
    <p:extLst>
      <p:ext uri="{BB962C8B-B14F-4D97-AF65-F5344CB8AC3E}">
        <p14:creationId xmlns:p14="http://schemas.microsoft.com/office/powerpoint/2010/main" val="33210087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BDD5-FB81-4BC2-9F19-370A39FC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2DE8DD-9888-42A0-9485-0E6A8ABD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66246-7C8C-475E-948F-B37A50E4961A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common association parameters, </a:t>
            </a:r>
            <a:r>
              <a:rPr lang="en-US" dirty="0">
                <a:sym typeface="Symbol" panose="05050102010706020507" pitchFamily="18" charset="2"/>
              </a:rPr>
              <a:t></a:t>
            </a:r>
            <a:r>
              <a:rPr lang="en-US" baseline="-25000" dirty="0" err="1">
                <a:sym typeface="Symbol" panose="05050102010706020507" pitchFamily="18" charset="2"/>
              </a:rPr>
              <a:t>ij</a:t>
            </a:r>
            <a:r>
              <a:rPr lang="en-US" baseline="30000" dirty="0" err="1">
                <a:sym typeface="Symbol" panose="05050102010706020507" pitchFamily="18" charset="2"/>
              </a:rPr>
              <a:t>RC</a:t>
            </a:r>
            <a:r>
              <a:rPr lang="en-US" dirty="0">
                <a:sym typeface="Symbol" panose="05050102010706020507" pitchFamily="18" charset="2"/>
              </a:rPr>
              <a:t> are contained in the </a:t>
            </a:r>
            <a:r>
              <a:rPr lang="en-US" dirty="0" err="1">
                <a:sym typeface="Symbol" panose="05050102010706020507" pitchFamily="18" charset="2"/>
              </a:rPr>
              <a:t>unidiff</a:t>
            </a:r>
            <a:r>
              <a:rPr lang="en-US" dirty="0">
                <a:sym typeface="Symbol" panose="05050102010706020507" pitchFamily="18" charset="2"/>
              </a:rPr>
              <a:t> object.</a:t>
            </a:r>
          </a:p>
          <a:p>
            <a:r>
              <a:rPr lang="en-US" dirty="0">
                <a:sym typeface="Symbol" panose="05050102010706020507" pitchFamily="18" charset="2"/>
              </a:rPr>
              <a:t>Can extract these and plot in various ways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89631-8DA6-49FC-B099-57D23CFF2BBC}"/>
              </a:ext>
            </a:extLst>
          </p:cNvPr>
          <p:cNvSpPr txBox="1"/>
          <p:nvPr/>
        </p:nvSpPr>
        <p:spPr>
          <a:xfrm>
            <a:off x="533400" y="2133600"/>
            <a:ext cx="8153400" cy="378565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inter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yamaUni$unidiff$interaction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names(inter)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"Estimate"   "Std. Error"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inter.mat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matrix(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inter$Estimate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5, 5,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)[1:2])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inter.mat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Father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Farm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1.0063  0.3024 -0.4399 -0.6048 -0.439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0.4644  0.5228 -0.2547 -0.3856 -0.512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0.0214 -0.0268  0.2557 -0.0972 -0.583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-0.2056 -0.1028  0.0891  0.2632 -0.650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Farm -0.5320 -0.3026  0.0101  0.2592  2.075</a:t>
            </a:r>
          </a:p>
        </p:txBody>
      </p:sp>
    </p:spTree>
    <p:extLst>
      <p:ext uri="{BB962C8B-B14F-4D97-AF65-F5344CB8AC3E}">
        <p14:creationId xmlns:p14="http://schemas.microsoft.com/office/powerpoint/2010/main" val="16158379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C10B-0C11-46E6-B2DE-579BA4F0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9ADEA8-2FA3-401D-99D5-E3FB98B0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BAC26-0EEF-4936-853F-06D9A62E3505}"/>
              </a:ext>
            </a:extLst>
          </p:cNvPr>
          <p:cNvSpPr txBox="1"/>
          <p:nvPr/>
        </p:nvSpPr>
        <p:spPr>
          <a:xfrm>
            <a:off x="457200" y="12192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Plot these as shaded squares using </a:t>
            </a:r>
            <a:r>
              <a:rPr lang="en-US" sz="2000" dirty="0" err="1"/>
              <a:t>corrplot</a:t>
            </a:r>
            <a:r>
              <a:rPr lang="en-US" sz="2000" dirty="0"/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EB3FB4-928B-4E13-A296-E87DDD23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52692"/>
            <a:ext cx="5319343" cy="465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990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C10B-0C11-46E6-B2DE-579BA4F0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9ADEA8-2FA3-401D-99D5-E3FB98B0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BAC26-0EEF-4936-853F-06D9A62E3505}"/>
              </a:ext>
            </a:extLst>
          </p:cNvPr>
          <p:cNvSpPr txBox="1"/>
          <p:nvPr/>
        </p:nvSpPr>
        <p:spPr>
          <a:xfrm>
            <a:off x="457200" y="12192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Plot these as a line plot using </a:t>
            </a:r>
            <a:r>
              <a:rPr lang="en-US" sz="2000" dirty="0" err="1"/>
              <a:t>matplot</a:t>
            </a:r>
            <a:r>
              <a:rPr lang="en-US" sz="2000" dirty="0"/>
              <a:t>()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2D72F11-C41D-4C58-9AEB-1624BC6BC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02844"/>
            <a:ext cx="6344620" cy="43456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F441B2-EF01-4192-8169-B629CE62F569}"/>
              </a:ext>
            </a:extLst>
          </p:cNvPr>
          <p:cNvSpPr txBox="1"/>
          <p:nvPr/>
        </p:nvSpPr>
        <p:spPr>
          <a:xfrm>
            <a:off x="533400" y="1727200"/>
            <a:ext cx="81534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inter.mat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type="b",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=15:19,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=1.5,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="n"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="Father's status",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="Association estimate" )</a:t>
            </a:r>
          </a:p>
        </p:txBody>
      </p:sp>
    </p:spTree>
    <p:extLst>
      <p:ext uri="{BB962C8B-B14F-4D97-AF65-F5344CB8AC3E}">
        <p14:creationId xmlns:p14="http://schemas.microsoft.com/office/powerpoint/2010/main" val="35887803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A37-60F6-4434-8A9C-958F1FFB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88E33-704A-4736-8639-353743DFB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Loglinear models, as originally formulated, were quite general, but treated all table variables as </a:t>
            </a:r>
            <a:r>
              <a:rPr lang="en-US" sz="2400" dirty="0">
                <a:solidFill>
                  <a:srgbClr val="0070C0"/>
                </a:solidFill>
              </a:rPr>
              <a:t>unordered</a:t>
            </a:r>
            <a:r>
              <a:rPr lang="en-US" sz="2400" dirty="0"/>
              <a:t> factors</a:t>
            </a:r>
          </a:p>
          <a:p>
            <a:pPr lvl="1"/>
            <a:r>
              <a:rPr lang="en-US" sz="2000" dirty="0"/>
              <a:t>The GLM perspective is more general, allowing quantitative predictors and handling </a:t>
            </a:r>
            <a:r>
              <a:rPr lang="en-US" sz="2000" dirty="0">
                <a:solidFill>
                  <a:srgbClr val="0070C0"/>
                </a:solidFill>
              </a:rPr>
              <a:t>ordinal factors</a:t>
            </a:r>
          </a:p>
          <a:p>
            <a:pPr lvl="1"/>
            <a:r>
              <a:rPr lang="en-US" sz="2000" dirty="0"/>
              <a:t>The logit model give a simplified approach when one variable is a </a:t>
            </a:r>
            <a:r>
              <a:rPr lang="en-US" sz="2000" dirty="0">
                <a:solidFill>
                  <a:srgbClr val="0070C0"/>
                </a:solidFill>
              </a:rPr>
              <a:t>response</a:t>
            </a:r>
          </a:p>
          <a:p>
            <a:r>
              <a:rPr lang="en-US" sz="2400" dirty="0"/>
              <a:t>Models for </a:t>
            </a:r>
            <a:r>
              <a:rPr lang="en-US" sz="2400" dirty="0">
                <a:solidFill>
                  <a:srgbClr val="0070C0"/>
                </a:solidFill>
              </a:rPr>
              <a:t>ordered factors </a:t>
            </a:r>
            <a:r>
              <a:rPr lang="en-US" sz="2400" dirty="0"/>
              <a:t>give more powerful &amp; focused tests</a:t>
            </a:r>
          </a:p>
          <a:p>
            <a:pPr lvl="1"/>
            <a:r>
              <a:rPr lang="en-US" sz="2000" dirty="0"/>
              <a:t>L × L, R, C and R+C models </a:t>
            </a:r>
            <a:r>
              <a:rPr lang="en-US" sz="2000" dirty="0">
                <a:solidFill>
                  <a:srgbClr val="0070C0"/>
                </a:solidFill>
              </a:rPr>
              <a:t>assign scores </a:t>
            </a:r>
            <a:r>
              <a:rPr lang="en-US" sz="2000" dirty="0"/>
              <a:t>to the factors</a:t>
            </a:r>
          </a:p>
          <a:p>
            <a:pPr lvl="1"/>
            <a:r>
              <a:rPr lang="en-US" sz="2000" dirty="0"/>
              <a:t>RC(1) and RC(2) models</a:t>
            </a:r>
            <a:r>
              <a:rPr lang="en-US" sz="2000" dirty="0">
                <a:solidFill>
                  <a:srgbClr val="0070C0"/>
                </a:solidFill>
              </a:rPr>
              <a:t> estimate </a:t>
            </a:r>
            <a:r>
              <a:rPr lang="en-US" sz="2000" dirty="0"/>
              <a:t>the scores from the data</a:t>
            </a:r>
          </a:p>
          <a:p>
            <a:r>
              <a:rPr lang="en-US" sz="2400" dirty="0"/>
              <a:t>Models for </a:t>
            </a:r>
            <a:r>
              <a:rPr lang="en-US" sz="2400" dirty="0">
                <a:solidFill>
                  <a:srgbClr val="0070C0"/>
                </a:solidFill>
              </a:rPr>
              <a:t>square tables </a:t>
            </a:r>
            <a:r>
              <a:rPr lang="en-US" sz="2400" dirty="0"/>
              <a:t>allow testing structured questions</a:t>
            </a:r>
          </a:p>
          <a:p>
            <a:pPr lvl="1"/>
            <a:r>
              <a:rPr lang="en-US" sz="2000" dirty="0"/>
              <a:t>Quasi-independence: ignoring diagonals</a:t>
            </a:r>
          </a:p>
          <a:p>
            <a:pPr lvl="1"/>
            <a:r>
              <a:rPr lang="en-US" sz="2000" dirty="0"/>
              <a:t>symmetry &amp; quasi-symmetry</a:t>
            </a:r>
          </a:p>
          <a:p>
            <a:pPr lvl="1"/>
            <a:r>
              <a:rPr lang="en-US" sz="2000" dirty="0"/>
              <a:t>theory-specific “topological” models</a:t>
            </a:r>
          </a:p>
          <a:p>
            <a:r>
              <a:rPr lang="en-US" sz="2400" dirty="0"/>
              <a:t>These methods can be readily combined to analyze complex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A4E862-A4EC-4C1B-A162-34D314E2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0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0795DF-49D3-A421-70F2-182F44FE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Logit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B6610-4BB8-9ECF-B946-BCB755D06C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F0560C-51EB-D3DB-11AA-15700BBC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3A3003-FF21-4D86-99E6-A661EB055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77" y="337235"/>
            <a:ext cx="3784172" cy="347472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90A6802-ED9D-46D7-9333-DB3045570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437" y="337235"/>
            <a:ext cx="347472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4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791A-293C-8E5A-2CCA-AF20B9BC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Logit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037A4B-2626-88EF-F472-55274613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F52A1-5810-2E02-4A22-37C617116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2866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C39AB0-7A0F-F984-A33F-142C98ECA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256880"/>
            <a:ext cx="8171428" cy="22476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3D4131-F5A6-B38D-44C2-845FB7037BE7}"/>
              </a:ext>
            </a:extLst>
          </p:cNvPr>
          <p:cNvSpPr/>
          <p:nvPr/>
        </p:nvSpPr>
        <p:spPr>
          <a:xfrm flipV="1">
            <a:off x="2057400" y="5369520"/>
            <a:ext cx="1028700" cy="53856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983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5732</TotalTime>
  <Words>4911</Words>
  <Application>Microsoft Office PowerPoint</Application>
  <PresentationFormat>On-screen Show (4:3)</PresentationFormat>
  <Paragraphs>653</Paragraphs>
  <Slides>74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Wingdings</vt:lpstr>
      <vt:lpstr>Symbol</vt:lpstr>
      <vt:lpstr>Courier New</vt:lpstr>
      <vt:lpstr>Calibri</vt:lpstr>
      <vt:lpstr>Arial</vt:lpstr>
      <vt:lpstr>1_Office Theme</vt:lpstr>
      <vt:lpstr>Extending loglinear models</vt:lpstr>
      <vt:lpstr>Today’s topics</vt:lpstr>
      <vt:lpstr>Visual overview: Models for frequency tables </vt:lpstr>
      <vt:lpstr>Loglinear models: Perspectives</vt:lpstr>
      <vt:lpstr>Extending loglinear models</vt:lpstr>
      <vt:lpstr>Loglinear models: Perspectives</vt:lpstr>
      <vt:lpstr>Loglinear models: Perspectives</vt:lpstr>
      <vt:lpstr>Logit models</vt:lpstr>
      <vt:lpstr>Logit models</vt:lpstr>
      <vt:lpstr>Logit models</vt:lpstr>
      <vt:lpstr>Logit models</vt:lpstr>
      <vt:lpstr>Berkeley data: loglinear approach</vt:lpstr>
      <vt:lpstr>Berkeley data: glm() approach</vt:lpstr>
      <vt:lpstr>Berkeley data: glm() approach</vt:lpstr>
      <vt:lpstr>PowerPoint Presentation</vt:lpstr>
      <vt:lpstr>Berkeley data: Logit approach</vt:lpstr>
      <vt:lpstr>Plots for logit models</vt:lpstr>
      <vt:lpstr>PowerPoint Presentation</vt:lpstr>
      <vt:lpstr>A better model</vt:lpstr>
      <vt:lpstr>PowerPoint Presentation</vt:lpstr>
      <vt:lpstr>Loglinear models for ordinal variables</vt:lpstr>
      <vt:lpstr>Advantages of ordinal models</vt:lpstr>
      <vt:lpstr>Models for ordered categories</vt:lpstr>
      <vt:lpstr>Linear x Linear Model (Uniform association)</vt:lpstr>
      <vt:lpstr>Row effects &amp; column effects: R, C, R+C</vt:lpstr>
      <vt:lpstr>Models for ordered categories</vt:lpstr>
      <vt:lpstr>Example: Mental impairment &amp; SES</vt:lpstr>
      <vt:lpstr>Example: Mental impairment &amp; SES</vt:lpstr>
      <vt:lpstr>Yoda: Look at the mosaic, Luke!</vt:lpstr>
      <vt:lpstr>Local odds ratios</vt:lpstr>
      <vt:lpstr>Local odds ratios</vt:lpstr>
      <vt:lpstr>Fitting ordinal models</vt:lpstr>
      <vt:lpstr>Comparing models</vt:lpstr>
      <vt:lpstr>Comparing models</vt:lpstr>
      <vt:lpstr>Comparing models: Mosaic plots</vt:lpstr>
      <vt:lpstr>Interpreting the L × L model</vt:lpstr>
      <vt:lpstr>Log-multiplicative (RC) models</vt:lpstr>
      <vt:lpstr>Log-multiplicative (RC) models</vt:lpstr>
      <vt:lpstr>Generalized nonlinear models</vt:lpstr>
      <vt:lpstr>Example: Mental impairment &amp; SES</vt:lpstr>
      <vt:lpstr>Comparing models</vt:lpstr>
      <vt:lpstr>Comparing models: Mosaic plots</vt:lpstr>
      <vt:lpstr>Visualizing RC scores</vt:lpstr>
      <vt:lpstr>Visualizing RC scores</vt:lpstr>
      <vt:lpstr>Square tables</vt:lpstr>
      <vt:lpstr>Square tables: Models</vt:lpstr>
      <vt:lpstr>Square tables: Models</vt:lpstr>
      <vt:lpstr>Square tables: Using gnm()</vt:lpstr>
      <vt:lpstr>Example: Visual acuity</vt:lpstr>
      <vt:lpstr>Fitting models</vt:lpstr>
      <vt:lpstr>Visualizing model fits</vt:lpstr>
      <vt:lpstr>Hauser79 data: Occupational mobility</vt:lpstr>
      <vt:lpstr>More models, more mosaics</vt:lpstr>
      <vt:lpstr>More models, more mosaics</vt:lpstr>
      <vt:lpstr>Model comparisons</vt:lpstr>
      <vt:lpstr>Model comparison plots</vt:lpstr>
      <vt:lpstr>More complex models</vt:lpstr>
      <vt:lpstr>More complex models</vt:lpstr>
      <vt:lpstr>Models for stratified mobility tables</vt:lpstr>
      <vt:lpstr>Example: Social mobility in US, UK &amp; Japan</vt:lpstr>
      <vt:lpstr>Explore: Try MCA</vt:lpstr>
      <vt:lpstr>Yamaguchi data: Baseline models</vt:lpstr>
      <vt:lpstr>Yamaguchi data: Baseline models</vt:lpstr>
      <vt:lpstr>Models for homogeneous associations</vt:lpstr>
      <vt:lpstr>Models for heterogeneous associations</vt:lpstr>
      <vt:lpstr>Yamaguchi data: Comparing models</vt:lpstr>
      <vt:lpstr>Yamaguchi data: Comparing models</vt:lpstr>
      <vt:lpstr>Yamaguchi data: Comparing models</vt:lpstr>
      <vt:lpstr>Interpreting associations</vt:lpstr>
      <vt:lpstr>Visualizing associations</vt:lpstr>
      <vt:lpstr>Visualizing associations</vt:lpstr>
      <vt:lpstr>Visualizing associations</vt:lpstr>
      <vt:lpstr>Visualizing associations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08-Loglin2</dc:title>
  <dc:creator>Michael Friendly</dc:creator>
  <cp:lastModifiedBy>Michael L Friendly</cp:lastModifiedBy>
  <cp:revision>104</cp:revision>
  <dcterms:created xsi:type="dcterms:W3CDTF">2017-10-14T20:35:56Z</dcterms:created>
  <dcterms:modified xsi:type="dcterms:W3CDTF">2023-03-14T18:18:40Z</dcterms:modified>
</cp:coreProperties>
</file>