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356" r:id="rId5"/>
    <p:sldId id="259" r:id="rId6"/>
    <p:sldId id="260" r:id="rId7"/>
    <p:sldId id="338" r:id="rId8"/>
    <p:sldId id="268" r:id="rId9"/>
    <p:sldId id="3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340" r:id="rId22"/>
    <p:sldId id="273" r:id="rId23"/>
    <p:sldId id="274" r:id="rId24"/>
    <p:sldId id="275" r:id="rId25"/>
    <p:sldId id="276" r:id="rId26"/>
    <p:sldId id="281" r:id="rId27"/>
    <p:sldId id="335" r:id="rId28"/>
    <p:sldId id="277" r:id="rId29"/>
    <p:sldId id="278" r:id="rId30"/>
    <p:sldId id="279" r:id="rId31"/>
    <p:sldId id="280" r:id="rId32"/>
    <p:sldId id="282" r:id="rId33"/>
    <p:sldId id="341" r:id="rId34"/>
    <p:sldId id="342" r:id="rId35"/>
    <p:sldId id="343" r:id="rId36"/>
    <p:sldId id="355" r:id="rId37"/>
    <p:sldId id="344" r:id="rId38"/>
    <p:sldId id="283" r:id="rId39"/>
    <p:sldId id="286" r:id="rId40"/>
    <p:sldId id="345" r:id="rId41"/>
    <p:sldId id="284" r:id="rId42"/>
    <p:sldId id="285" r:id="rId43"/>
    <p:sldId id="288" r:id="rId44"/>
    <p:sldId id="290" r:id="rId45"/>
    <p:sldId id="337" r:id="rId46"/>
    <p:sldId id="361" r:id="rId47"/>
    <p:sldId id="332" r:id="rId48"/>
    <p:sldId id="333" r:id="rId49"/>
    <p:sldId id="334" r:id="rId50"/>
    <p:sldId id="325" r:id="rId51"/>
    <p:sldId id="318" r:id="rId52"/>
    <p:sldId id="319" r:id="rId53"/>
    <p:sldId id="324" r:id="rId54"/>
    <p:sldId id="357" r:id="rId55"/>
    <p:sldId id="336" r:id="rId56"/>
    <p:sldId id="358" r:id="rId57"/>
    <p:sldId id="33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356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359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340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</p14:sldIdLst>
        </p14:section>
        <p14:section name="Graphical methods" id="{2A84C71C-4A94-45C8-A7C3-6AC447570178}">
          <p14:sldIdLst>
            <p14:sldId id="277"/>
            <p14:sldId id="278"/>
            <p14:sldId id="279"/>
            <p14:sldId id="280"/>
            <p14:sldId id="282"/>
            <p14:sldId id="341"/>
            <p14:sldId id="342"/>
            <p14:sldId id="343"/>
            <p14:sldId id="355"/>
            <p14:sldId id="344"/>
            <p14:sldId id="283"/>
            <p14:sldId id="286"/>
            <p14:sldId id="345"/>
            <p14:sldId id="284"/>
            <p14:sldId id="285"/>
            <p14:sldId id="288"/>
            <p14:sldId id="290"/>
            <p14:sldId id="337"/>
            <p14:sldId id="361"/>
            <p14:sldId id="332"/>
            <p14:sldId id="333"/>
            <p14:sldId id="334"/>
            <p14:sldId id="325"/>
            <p14:sldId id="318"/>
            <p14:sldId id="319"/>
            <p14:sldId id="324"/>
            <p14:sldId id="357"/>
            <p14:sldId id="336"/>
            <p14:sldId id="35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i.org/10.1177/15291006211051956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schedul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hyperlink" Target="http://www.aviz.fr/bertifier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schedule.html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www.taylorfrancis.com/books/mono/10.1201/b19022/discrete-data-analysis-michael-friendly-david-me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bit.ly/3Wzqv0n" TargetMode="External"/><Relationship Id="rId4" Type="http://schemas.openxmlformats.org/officeDocument/2006/relationships/hyperlink" Target="https://ddar.datavis.ca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cserv.socsci.mcmaster.ca/jfox/Books/Companion/" TargetMode="External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about.html#assign" TargetMode="External"/><Relationship Id="rId2" Type="http://schemas.openxmlformats.org/officeDocument/2006/relationships/hyperlink" Target="https://friendly.github.io/psy6136/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iendly.github.io/psy6136/about.html#evaluati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</a:t>
            </a:r>
            <a:r>
              <a:rPr lang="en-US" dirty="0">
                <a:solidFill>
                  <a:srgbClr val="0070C0"/>
                </a:solidFill>
              </a:rPr>
              <a:t>numeric</a:t>
            </a:r>
            <a:r>
              <a:rPr lang="en-US" dirty="0"/>
              <a:t>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</a:t>
            </a:r>
            <a:r>
              <a:rPr lang="en-US" dirty="0">
                <a:solidFill>
                  <a:srgbClr val="0070C0"/>
                </a:solidFill>
              </a:rPr>
              <a:t>missing categories</a:t>
            </a:r>
            <a:r>
              <a:rPr lang="en-US" dirty="0"/>
              <a:t>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>
                <a:solidFill>
                  <a:srgbClr val="0070C0"/>
                </a:solidFill>
              </a:rPr>
              <a:t>Tables</a:t>
            </a:r>
            <a:r>
              <a:rPr lang="en-US" dirty="0"/>
              <a:t>: often the result 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 </a:t>
            </a:r>
            <a:r>
              <a:rPr lang="en-US" dirty="0"/>
              <a:t>or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>
                <a:solidFill>
                  <a:srgbClr val="0070C0"/>
                </a:solidFill>
              </a:rPr>
              <a:t>Matrices</a:t>
            </a:r>
            <a:r>
              <a:rPr lang="en-US" dirty="0"/>
              <a:t>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  <a:r>
              <a:rPr lang="en-US" dirty="0"/>
              <a:t>, </a:t>
            </a:r>
            <a:r>
              <a:rPr lang="en-US" sz="2400" dirty="0"/>
              <a:t>with row &amp; col names</a:t>
            </a:r>
          </a:p>
          <a:p>
            <a:r>
              <a:rPr lang="en-US" dirty="0">
                <a:solidFill>
                  <a:srgbClr val="0070C0"/>
                </a:solidFill>
              </a:rPr>
              <a:t>Arrays</a:t>
            </a:r>
            <a:r>
              <a:rPr lang="en-US" dirty="0"/>
              <a:t>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array()</a:t>
            </a:r>
            <a:r>
              <a:rPr lang="en-US" dirty="0"/>
              <a:t>, with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EADF6-B57A-48BA-89B1-A1B264E3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085393"/>
            <a:ext cx="1423733" cy="1259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2B28A-83AD-2E20-6DCF-5BFFA3B328C0}"/>
              </a:ext>
            </a:extLst>
          </p:cNvPr>
          <p:cNvSpPr txBox="1"/>
          <p:nvPr/>
        </p:nvSpPr>
        <p:spPr>
          <a:xfrm>
            <a:off x="6553200" y="2743200"/>
            <a:ext cx="141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margins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D29A7-0CE5-7F49-558E-740F58A67261}"/>
              </a:ext>
            </a:extLst>
          </p:cNvPr>
          <p:cNvCxnSpPr>
            <a:cxnSpLocks/>
          </p:cNvCxnSpPr>
          <p:nvPr/>
        </p:nvCxnSpPr>
        <p:spPr>
          <a:xfrm flipH="1">
            <a:off x="6096000" y="2895600"/>
            <a:ext cx="4572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97AEC-6116-4128-23E4-C4728889E076}"/>
              </a:ext>
            </a:extLst>
          </p:cNvPr>
          <p:cNvCxnSpPr>
            <a:stCxn id="7" idx="1"/>
          </p:cNvCxnSpPr>
          <p:nvPr/>
        </p:nvCxnSpPr>
        <p:spPr>
          <a:xfrm flipH="1">
            <a:off x="6172200" y="2897089"/>
            <a:ext cx="381000" cy="3033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0B89A-A5A0-44E6-845C-62C6D0A3BB74}"/>
              </a:ext>
            </a:extLst>
          </p:cNvPr>
          <p:cNvSpPr/>
          <p:nvPr/>
        </p:nvSpPr>
        <p:spPr>
          <a:xfrm>
            <a:off x="2085475" y="3200399"/>
            <a:ext cx="762000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DB773-14CD-4FBE-B12B-792658596DAE}"/>
              </a:ext>
            </a:extLst>
          </p:cNvPr>
          <p:cNvSpPr/>
          <p:nvPr/>
        </p:nvSpPr>
        <p:spPr>
          <a:xfrm>
            <a:off x="3581400" y="3169782"/>
            <a:ext cx="1071212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families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tables: </a:t>
            </a:r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 ×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Eye ~ Sex + Hair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2-way </a:t>
            </a:r>
            <a:r>
              <a:rPr lang="en-US" dirty="0">
                <a:solidFill>
                  <a:srgbClr val="0070C0"/>
                </a:solidFill>
              </a:rPr>
              <a:t>margin</a:t>
            </a:r>
            <a:r>
              <a:rPr lang="en-US" dirty="0"/>
              <a:t>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formula</a:t>
            </a:r>
            <a:r>
              <a:rPr lang="en-US" dirty="0"/>
              <a:t>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 form </a:t>
            </a:r>
            <a:r>
              <a:rPr lang="en-US" dirty="0"/>
              <a:t>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dim()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dim(haireye)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(haireye)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(haireye))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prod(dim(haireye))                 </a:t>
            </a:r>
            <a:r>
              <a:rPr lang="en-US" dirty="0">
                <a:solidFill>
                  <a:srgbClr val="00B050"/>
                </a:solidFill>
              </a:rPr>
              <a:t>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sum(haireye)                           </a:t>
            </a:r>
            <a:r>
              <a:rPr lang="en-US" dirty="0">
                <a:solidFill>
                  <a:srgbClr val="00B050"/>
                </a:solidFill>
              </a:rPr>
              <a:t>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as.data.frame(haireye)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9EC2-5442-4F3D-BFF5-D6C96342BC45}"/>
              </a:ext>
            </a:extLst>
          </p:cNvPr>
          <p:cNvSpPr txBox="1"/>
          <p:nvPr/>
        </p:nvSpPr>
        <p:spPr>
          <a:xfrm>
            <a:off x="41910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dimensions of the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frequency?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(as.data.frame(haireye))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sum(haireye),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expands to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D77-D51D-4186-83B2-0AE0DED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data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DD9A-1CCA-4F97-9102-1BBEC8C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3D442E-56F3-4CB0-BA11-30A47834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41043"/>
              </p:ext>
            </p:extLst>
          </p:nvPr>
        </p:nvGraphicFramePr>
        <p:xfrm>
          <a:off x="457200" y="268732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585087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858604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537578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3712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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2624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&lt;- </a:t>
                      </a:r>
                      <a:r>
                        <a:rPr lang="en-US" dirty="0" err="1"/>
                        <a:t>xtabs</a:t>
                      </a:r>
                      <a:r>
                        <a:rPr lang="en-US" dirty="0"/>
                        <a:t>(~ A+ B)</a:t>
                      </a:r>
                    </a:p>
                    <a:p>
                      <a:r>
                        <a:rPr lang="en-US" dirty="0"/>
                        <a:t>as.data.frame(Z)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table(A,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12748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xtabs</a:t>
                      </a:r>
                      <a:r>
                        <a:rPr lang="en-US" dirty="0"/>
                        <a:t>(Freq ~ 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88924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as.data.frame(X)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3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406FD2-75D7-4A20-842C-D07E500EB9E7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functions for CDA sometimes accept only tables (matrices), or data frames, in either case for frequency form.</a:t>
            </a:r>
          </a:p>
          <a:p>
            <a:r>
              <a:rPr lang="en-US" dirty="0"/>
              <a:t>You may have to convert your data from one form to another</a:t>
            </a:r>
          </a:p>
        </p:txBody>
      </p:sp>
    </p:spTree>
    <p:extLst>
      <p:ext uri="{BB962C8B-B14F-4D97-AF65-F5344CB8AC3E}">
        <p14:creationId xmlns:p14="http://schemas.microsoft.com/office/powerpoint/2010/main" val="24664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84667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b="1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b="1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quantitative</a:t>
            </a:r>
            <a:r>
              <a:rPr lang="en-US" sz="2400" dirty="0"/>
              <a:t>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categorical</a:t>
            </a:r>
            <a:r>
              <a:rPr lang="en-US" sz="2400" dirty="0"/>
              <a:t>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data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the data stand out</a:t>
            </a:r>
          </a:p>
          <a:p>
            <a:pPr lvl="1"/>
            <a:r>
              <a:rPr lang="en-US" sz="2000" dirty="0"/>
              <a:t>Fill the data region (axes, ranges)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visually distinct </a:t>
            </a:r>
            <a:r>
              <a:rPr lang="en-US" sz="2000" dirty="0"/>
              <a:t>symbols (shape, color) for different groups</a:t>
            </a:r>
          </a:p>
          <a:p>
            <a:pPr lvl="1"/>
            <a:r>
              <a:rPr lang="en-US" sz="2000" dirty="0"/>
              <a:t>Avoid </a:t>
            </a:r>
            <a:r>
              <a:rPr lang="en-US" sz="2000" dirty="0">
                <a:solidFill>
                  <a:srgbClr val="0070C0"/>
                </a:solidFill>
              </a:rPr>
              <a:t>chart junk</a:t>
            </a:r>
            <a:r>
              <a:rPr lang="en-US" sz="2000" dirty="0"/>
              <a:t>, heavy grid lines that detract from the data</a:t>
            </a:r>
          </a:p>
          <a:p>
            <a:r>
              <a:rPr lang="en-US" sz="2800" dirty="0"/>
              <a:t>Facilitate comparison</a:t>
            </a:r>
          </a:p>
          <a:p>
            <a:pPr lvl="1"/>
            <a:r>
              <a:rPr lang="en-US" sz="2000" dirty="0"/>
              <a:t>Emphasize the important comparisons </a:t>
            </a:r>
            <a:r>
              <a:rPr lang="en-US" sz="2000" dirty="0">
                <a:solidFill>
                  <a:srgbClr val="0070C0"/>
                </a:solidFill>
              </a:rPr>
              <a:t>visually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Side-by-side</a:t>
            </a:r>
            <a:r>
              <a:rPr lang="en-US" sz="2000" dirty="0"/>
              <a:t> easier than in separate panels</a:t>
            </a:r>
          </a:p>
          <a:p>
            <a:pPr lvl="1"/>
            <a:r>
              <a:rPr lang="en-US" sz="2000" dirty="0"/>
              <a:t>“data” vs. a “standard” easier against a </a:t>
            </a:r>
            <a:r>
              <a:rPr lang="en-US" sz="2000" dirty="0">
                <a:solidFill>
                  <a:srgbClr val="0070C0"/>
                </a:solidFill>
              </a:rPr>
              <a:t>horizontal</a:t>
            </a:r>
            <a:r>
              <a:rPr lang="en-US" sz="2000" dirty="0"/>
              <a:t> line</a:t>
            </a:r>
          </a:p>
          <a:p>
            <a:pPr lvl="1"/>
            <a:r>
              <a:rPr lang="en-US" sz="2000" dirty="0"/>
              <a:t>Show </a:t>
            </a:r>
            <a:r>
              <a:rPr lang="en-US" sz="2000" dirty="0">
                <a:solidFill>
                  <a:srgbClr val="0070C0"/>
                </a:solidFill>
              </a:rPr>
              <a:t>uncertainty</a:t>
            </a:r>
            <a:r>
              <a:rPr lang="en-US" sz="2000" dirty="0"/>
              <a:t> where possible</a:t>
            </a:r>
          </a:p>
          <a:p>
            <a:r>
              <a:rPr lang="en-US" dirty="0"/>
              <a:t>Effect ordering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unordered</a:t>
            </a:r>
            <a:r>
              <a:rPr lang="en-US" sz="2000" dirty="0"/>
              <a:t> factors, arrange them according to the </a:t>
            </a:r>
            <a:r>
              <a:rPr lang="en-US" sz="2000" dirty="0">
                <a:solidFill>
                  <a:srgbClr val="FF0000"/>
                </a:solidFill>
              </a:rPr>
              <a:t>effects</a:t>
            </a:r>
            <a:r>
              <a:rPr lang="en-US" sz="2000" dirty="0"/>
              <a:t> to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FA0-17C9-4887-B142-76D18401E0C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3EF43-660A-4B53-B73B-A2D2170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Facilitate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33500"/>
            <a:ext cx="779938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8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928170-BD88-4C0A-802D-E6CCFB62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comparisons </a:t>
            </a:r>
            <a:r>
              <a:rPr lang="en-US" i="1" dirty="0"/>
              <a:t>direct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8" y="2743200"/>
            <a:ext cx="8032666" cy="264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7376" y="5943600"/>
            <a:ext cx="8382000" cy="495300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00" dirty="0"/>
              <a:t>Published in: Ian Gordon; Sue Finch; </a:t>
            </a:r>
            <a:r>
              <a:rPr lang="en-US" altLang="en-US" sz="700" i="1" dirty="0"/>
              <a:t>Journal of Computational and Graphical Statistics</a:t>
            </a:r>
            <a:r>
              <a:rPr lang="en-US" altLang="en-US" sz="700" dirty="0"/>
              <a:t> </a:t>
            </a:r>
            <a:r>
              <a:rPr lang="en-US" altLang="en-US" sz="700" b="1" dirty="0"/>
              <a:t> 2015, </a:t>
            </a:r>
            <a:r>
              <a:rPr lang="en-US" altLang="en-US" sz="700" dirty="0"/>
              <a:t>24, 1210-1229.</a:t>
            </a:r>
          </a:p>
          <a:p>
            <a:r>
              <a:rPr lang="en-US" altLang="en-US" sz="700" dirty="0"/>
              <a:t>DOI: 10.1080/10618600.2014.989324</a:t>
            </a:r>
          </a:p>
          <a:p>
            <a:r>
              <a:rPr lang="en-US" altLang="en-US" sz="700" dirty="0"/>
              <a:t>Copyright © 2015 American Statistical Association, Institute of Mathematical Statistics, and Interface Foundation of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946" y="1226403"/>
            <a:ext cx="80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0070C0"/>
                </a:solidFill>
              </a:rPr>
              <a:t>points</a:t>
            </a:r>
            <a:r>
              <a:rPr lang="en-US" sz="1600" dirty="0"/>
              <a:t> not bars (and don’t dynamite them with ineffective error bars!)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similar circumstances to be compared by </a:t>
            </a:r>
            <a:r>
              <a:rPr lang="en-US" sz="1600" dirty="0">
                <a:solidFill>
                  <a:srgbClr val="0070C0"/>
                </a:solidFill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Same panel </a:t>
            </a:r>
            <a:r>
              <a:rPr lang="en-US" sz="1600" dirty="0"/>
              <a:t>comparisons easier than different panels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6743-C239-420A-9CB2-5DBED70AB449}"/>
              </a:ext>
            </a:extLst>
          </p:cNvPr>
          <p:cNvSpPr txBox="1"/>
          <p:nvPr/>
        </p:nvSpPr>
        <p:spPr>
          <a:xfrm>
            <a:off x="631466" y="2209800"/>
            <a:ext cx="405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evidence of an interaction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40C47-9243-4998-960A-EDC1016C68F3}"/>
              </a:ext>
            </a:extLst>
          </p:cNvPr>
          <p:cNvSpPr txBox="1"/>
          <p:nvPr/>
        </p:nvSpPr>
        <p:spPr>
          <a:xfrm>
            <a:off x="2687541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4565E-8E6D-47EB-A0FC-F6142F6F5EA5}"/>
              </a:ext>
            </a:extLst>
          </p:cNvPr>
          <p:cNvSpPr/>
          <p:nvPr/>
        </p:nvSpPr>
        <p:spPr>
          <a:xfrm>
            <a:off x="6477000" y="5421868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492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3D94-AB9D-4D41-851A-459B223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labels vs. legends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573C-3EBE-4266-921F-AC7D389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B6537-EF3F-470B-8D83-791957FBFDE3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Direct labels </a:t>
            </a:r>
            <a:r>
              <a:rPr lang="en-US" dirty="0"/>
              <a:t>for points, lines and regions are usually easier and faster than </a:t>
            </a:r>
            <a:r>
              <a:rPr lang="en-US" dirty="0">
                <a:solidFill>
                  <a:srgbClr val="0070C0"/>
                </a:solidFill>
              </a:rPr>
              <a:t>legends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58CE-0B09-481F-8219-4DE6F6265447}"/>
              </a:ext>
            </a:extLst>
          </p:cNvPr>
          <p:cNvSpPr txBox="1"/>
          <p:nvPr/>
        </p:nvSpPr>
        <p:spPr>
          <a:xfrm>
            <a:off x="457200" y="1712714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Give the names of the four groups shown in the line graph at left in top-to-bottom order. (Answer: b, d, a, 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Now do so for the graphs using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>
                <a:solidFill>
                  <a:srgbClr val="0070C0"/>
                </a:solidFill>
              </a:rPr>
              <a:t>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1600" dirty="0">
                <a:solidFill>
                  <a:srgbClr val="00B050"/>
                </a:solidFill>
              </a:rPr>
              <a:t>o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1600" dirty="0"/>
              <a:t> or shape  legends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look back and forth between the graph and legend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394CA-478B-49FE-8577-96C49381EA67}"/>
              </a:ext>
            </a:extLst>
          </p:cNvPr>
          <p:cNvSpPr txBox="1"/>
          <p:nvPr/>
        </p:nvSpPr>
        <p:spPr>
          <a:xfrm>
            <a:off x="609600" y="632162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Source: </a:t>
            </a:r>
            <a:r>
              <a:rPr lang="en-US" altLang="en-US" sz="1400" dirty="0" err="1"/>
              <a:t>Franconeri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etal</a:t>
            </a:r>
            <a:r>
              <a:rPr lang="en-US" altLang="en-US" sz="1400" dirty="0"/>
              <a:t>. DOI:</a:t>
            </a:r>
            <a:r>
              <a:rPr lang="en-US" altLang="en-US" sz="1400" dirty="0">
                <a:hlinkClick r:id="rId2"/>
              </a:rPr>
              <a:t>10.1177/15291006211051956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F9962-3F28-4809-9B0F-A71A0F5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70833"/>
            <a:ext cx="2247619" cy="31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A82E4-4004-4760-B36D-5D54E234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8" y="3070832"/>
            <a:ext cx="4257143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presentation is always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time</a:t>
            </a:r>
            <a:r>
              <a:rPr lang="en-US" sz="1800" dirty="0"/>
              <a:t> or sequence (a talk or written paper)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space</a:t>
            </a:r>
            <a:r>
              <a:rPr lang="en-US" sz="1800" dirty="0"/>
              <a:t> (table or graph)</a:t>
            </a:r>
          </a:p>
          <a:p>
            <a:pPr lvl="1"/>
            <a:r>
              <a:rPr lang="en-US" sz="1800" dirty="0"/>
              <a:t>Constraints of time &amp; space are dominant– can conceal or reveal the important message</a:t>
            </a:r>
          </a:p>
          <a:p>
            <a:r>
              <a:rPr lang="en-US" dirty="0"/>
              <a:t>Effect ordering for data display</a:t>
            </a:r>
          </a:p>
          <a:p>
            <a:pPr lvl="1"/>
            <a:r>
              <a:rPr lang="en-US" sz="1800" dirty="0"/>
              <a:t>Sort the data by the </a:t>
            </a:r>
            <a:r>
              <a:rPr lang="en-US" sz="1800" dirty="0">
                <a:solidFill>
                  <a:srgbClr val="FF0000"/>
                </a:solidFill>
              </a:rPr>
              <a:t>effects to be seen</a:t>
            </a:r>
          </a:p>
          <a:p>
            <a:pPr lvl="1"/>
            <a:r>
              <a:rPr lang="en-US" sz="1800" dirty="0"/>
              <a:t>Order the data to </a:t>
            </a:r>
            <a:r>
              <a:rPr lang="en-US" sz="1800" dirty="0">
                <a:solidFill>
                  <a:srgbClr val="FF0000"/>
                </a:solidFill>
              </a:rPr>
              <a:t>facilitate the task </a:t>
            </a:r>
            <a:r>
              <a:rPr lang="en-US" sz="1800" dirty="0"/>
              <a:t>at hand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lookup</a:t>
            </a:r>
            <a:r>
              <a:rPr lang="en-US" sz="1600" dirty="0"/>
              <a:t> – find a value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comparison</a:t>
            </a:r>
            <a:r>
              <a:rPr lang="en-US" sz="1600" dirty="0"/>
              <a:t> – which is greater?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detection</a:t>
            </a:r>
            <a:r>
              <a:rPr lang="en-US" sz="1600" dirty="0"/>
              <a:t> – find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Tables are often presented with rows/cols ordered </a:t>
            </a:r>
            <a:r>
              <a:rPr lang="en-US" sz="2000" dirty="0">
                <a:solidFill>
                  <a:srgbClr val="FF0000"/>
                </a:solidFill>
              </a:rPr>
              <a:t>alphabetically</a:t>
            </a:r>
          </a:p>
          <a:p>
            <a:pPr lvl="1"/>
            <a:r>
              <a:rPr lang="en-US" sz="1800" dirty="0"/>
              <a:t>good for lookup</a:t>
            </a:r>
          </a:p>
          <a:p>
            <a:pPr lvl="1"/>
            <a:r>
              <a:rPr lang="en-US" sz="1800" dirty="0"/>
              <a:t>bad for seeing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6" y="2362200"/>
            <a:ext cx="7409524" cy="40285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C2B16-C547-4D35-927C-8BD79367358D}"/>
              </a:ext>
            </a:extLst>
          </p:cNvPr>
          <p:cNvCxnSpPr/>
          <p:nvPr/>
        </p:nvCxnSpPr>
        <p:spPr>
          <a:xfrm>
            <a:off x="2590800" y="3124200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C834E-309C-4A6B-94D3-F861ED7D17CD}"/>
              </a:ext>
            </a:extLst>
          </p:cNvPr>
          <p:cNvCxnSpPr>
            <a:cxnSpLocks/>
          </p:cNvCxnSpPr>
          <p:nvPr/>
        </p:nvCxnSpPr>
        <p:spPr>
          <a:xfrm>
            <a:off x="2362200" y="36576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607-833C-67D5-6FC6-01C7CF66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EE70-1B98-4E96-4AC1-0950820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99FCB-5F17-0F02-BE61-D014C7F6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657143" cy="45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CBFDD0-9C53-DBF8-02D2-2D8DDE3BBA1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>
                <a:hlinkClick r:id="rId3"/>
              </a:rPr>
              <a:t>schedule</a:t>
            </a:r>
            <a:r>
              <a:rPr lang="en-CA" dirty="0"/>
              <a:t> page provides links to slides, tutorials, readings &amp; R scripts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713B7-1D8F-0B75-C89D-76C8DE7C5E9C}"/>
              </a:ext>
            </a:extLst>
          </p:cNvPr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1497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Better: sort rows/cols by </a:t>
            </a:r>
            <a:r>
              <a:rPr lang="en-US" sz="2000" dirty="0">
                <a:solidFill>
                  <a:srgbClr val="0070C0"/>
                </a:solidFill>
              </a:rPr>
              <a:t>means/medians</a:t>
            </a:r>
          </a:p>
          <a:p>
            <a:r>
              <a:rPr lang="en-US" sz="2000" dirty="0"/>
              <a:t>Shade cells according to </a:t>
            </a:r>
            <a:r>
              <a:rPr lang="en-US" sz="2000" dirty="0">
                <a:solidFill>
                  <a:srgbClr val="0070C0"/>
                </a:solidFill>
              </a:rPr>
              <a:t>residual</a:t>
            </a:r>
            <a:r>
              <a:rPr lang="en-US" sz="2000" dirty="0"/>
              <a:t> from additive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57143" cy="42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6ABAC9-93EA-4E7F-935D-BDA43C72F6E5}"/>
              </a:ext>
            </a:extLst>
          </p:cNvPr>
          <p:cNvCxnSpPr/>
          <p:nvPr/>
        </p:nvCxnSpPr>
        <p:spPr>
          <a:xfrm>
            <a:off x="2590800" y="6415313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D085B-DEA4-467F-9802-A410ADDCBA82}"/>
              </a:ext>
            </a:extLst>
          </p:cNvPr>
          <p:cNvCxnSpPr>
            <a:cxnSpLocks/>
          </p:cNvCxnSpPr>
          <p:nvPr/>
        </p:nvCxnSpPr>
        <p:spPr>
          <a:xfrm>
            <a:off x="7543800" y="37338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</a:t>
            </a:r>
            <a:r>
              <a:rPr lang="en-US" dirty="0">
                <a:solidFill>
                  <a:srgbClr val="0070C0"/>
                </a:solidFill>
              </a:rPr>
              <a:t>permuted</a:t>
            </a:r>
            <a:r>
              <a:rPr lang="en-US" dirty="0"/>
              <a:t>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light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5432-FC84-C3B5-C819-5BB0B0B4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Household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E7C5B-A12B-6CDB-192F-561C81BB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E9CDB7E-4F7D-0F47-7620-3DB6C524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64008"/>
            <a:ext cx="3993037" cy="4392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A5547-1870-B327-B300-4DBCC26C0222}"/>
              </a:ext>
            </a:extLst>
          </p:cNvPr>
          <p:cNvSpPr txBox="1"/>
          <p:nvPr/>
        </p:nvSpPr>
        <p:spPr>
          <a:xfrm>
            <a:off x="457199" y="11430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Who does what in households?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F20F6-7A6C-4686-7A2F-F903DE0E9813}"/>
              </a:ext>
            </a:extLst>
          </p:cNvPr>
          <p:cNvSpPr txBox="1"/>
          <p:nvPr/>
        </p:nvSpPr>
        <p:spPr>
          <a:xfrm>
            <a:off x="4876800" y="1143000"/>
            <a:ext cx="3840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Size of symbols in a balloon plot shows the frequencies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D359-E81B-55D4-F489-322361022257}"/>
              </a:ext>
            </a:extLst>
          </p:cNvPr>
          <p:cNvSpPr txBox="1"/>
          <p:nvPr/>
        </p:nvSpPr>
        <p:spPr>
          <a:xfrm>
            <a:off x="533400" y="2209800"/>
            <a:ext cx="3993037" cy="263149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Who_does_it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Alternating Husband Jointly Wife</a:t>
            </a:r>
          </a:p>
          <a:p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Breakfeast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36      15       7   82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Dinner              11       7      13   77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Dishes              24       4      53   32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Driving             51      75       3   10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Finances            13      21      66   13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Holidays             1       6     153    0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Insurance            1      53      77    8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Laundry             14       2       4  156</a:t>
            </a:r>
          </a:p>
          <a:p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Main_meal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20       5       4  124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Official            46      23      15   12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Repairs              3     160       2    0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Shopping            23       9      55   33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Tidying             11       1      57   53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2B819-4D03-EA38-D543-E19D63F0603E}"/>
              </a:ext>
            </a:extLst>
          </p:cNvPr>
          <p:cNvSpPr txBox="1"/>
          <p:nvPr/>
        </p:nvSpPr>
        <p:spPr>
          <a:xfrm>
            <a:off x="533400" y="5181600"/>
            <a:ext cx="399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Rows and columns were permuted to show the relationship more clearly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94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6477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</a:t>
            </a:r>
            <a:r>
              <a:rPr lang="en-US" sz="1800" dirty="0">
                <a:hlinkClick r:id="rId2"/>
              </a:rPr>
              <a:t>Routledge web site </a:t>
            </a:r>
            <a:r>
              <a:rPr lang="en-US" sz="1800" dirty="0"/>
              <a:t>(code: ADC22)</a:t>
            </a:r>
          </a:p>
          <a:p>
            <a:pPr lvl="1"/>
            <a:r>
              <a:rPr lang="en-US" sz="1800" dirty="0"/>
              <a:t>Draft chapters linked in </a:t>
            </a:r>
            <a:r>
              <a:rPr lang="en-US" sz="1800" dirty="0">
                <a:hlinkClick r:id="rId3"/>
              </a:rPr>
              <a:t>Schedule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4"/>
              </a:rPr>
              <a:t>https://ddar.datavis.ca</a:t>
            </a:r>
            <a:r>
              <a:rPr lang="en-US" sz="1800" dirty="0"/>
              <a:t> </a:t>
            </a:r>
          </a:p>
          <a:p>
            <a:endParaRPr lang="en-US" sz="2200" dirty="0"/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</a:t>
            </a:r>
          </a:p>
          <a:p>
            <a:pPr lvl="1"/>
            <a:r>
              <a:rPr lang="en-US" sz="1800" dirty="0"/>
              <a:t>eBook available: </a:t>
            </a:r>
            <a:r>
              <a:rPr lang="en-US" sz="1800" dirty="0">
                <a:hlinkClick r:id="rId5"/>
              </a:rPr>
              <a:t>https://bit.ly/3Wzqv0n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908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49" y="3981422"/>
            <a:ext cx="1676400" cy="2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394D-E57B-727A-404F-F7570FB7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3E3F1-321B-D3E6-FD94-6EA5FB5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498F-B315-BE68-9EE2-2BACDCEA07D0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the focus is on the association between </a:t>
            </a:r>
            <a:r>
              <a:rPr lang="en-CA" dirty="0">
                <a:solidFill>
                  <a:srgbClr val="0070C0"/>
                </a:solidFill>
              </a:rPr>
              <a:t>gender</a:t>
            </a:r>
            <a:r>
              <a:rPr lang="en-CA" dirty="0"/>
              <a:t> and </a:t>
            </a:r>
            <a:r>
              <a:rPr lang="en-CA" dirty="0">
                <a:solidFill>
                  <a:srgbClr val="0070C0"/>
                </a:solidFill>
              </a:rPr>
              <a:t>admission</a:t>
            </a:r>
            <a:r>
              <a:rPr lang="en-CA" dirty="0"/>
              <a:t> for each department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0070C0"/>
                </a:solidFill>
              </a:rPr>
              <a:t>odds ratio</a:t>
            </a:r>
            <a:r>
              <a:rPr lang="en-CA" dirty="0"/>
              <a:t>: odds(</a:t>
            </a:r>
            <a:r>
              <a:rPr lang="en-CA" dirty="0" err="1"/>
              <a:t>Admit|Male</a:t>
            </a:r>
            <a:r>
              <a:rPr lang="en-CA" dirty="0"/>
              <a:t>) / odds(</a:t>
            </a:r>
            <a:r>
              <a:rPr lang="en-CA" dirty="0" err="1"/>
              <a:t>Admit|Female</a:t>
            </a:r>
            <a:r>
              <a:rPr lang="en-CA" dirty="0"/>
              <a:t>) is a good summary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4E1F75-C151-3880-05E1-5DF3F356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2837"/>
            <a:ext cx="4288242" cy="422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C5503-AAB2-1E7C-62B9-A7CC3DAAF9BC}"/>
              </a:ext>
            </a:extLst>
          </p:cNvPr>
          <p:cNvSpPr txBox="1"/>
          <p:nvPr/>
        </p:nvSpPr>
        <p:spPr>
          <a:xfrm>
            <a:off x="4827560" y="2379325"/>
            <a:ext cx="3783040" cy="3539430"/>
          </a:xfrm>
          <a:prstGeom prst="rect">
            <a:avLst/>
          </a:prstGeom>
          <a:pattFill prst="pct25">
            <a:fgClr>
              <a:srgbClr val="FFC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CA" sz="1600" dirty="0"/>
              <a:t>odds = </a:t>
            </a:r>
            <a:r>
              <a:rPr lang="en-CA" sz="1600" dirty="0" err="1"/>
              <a:t>Pr</a:t>
            </a:r>
            <a:r>
              <a:rPr lang="en-CA" sz="1600" dirty="0"/>
              <a:t>(Admit) / </a:t>
            </a:r>
            <a:r>
              <a:rPr lang="en-CA" sz="1600" dirty="0" err="1"/>
              <a:t>Pr</a:t>
            </a:r>
            <a:r>
              <a:rPr lang="en-CA" sz="1600" dirty="0"/>
              <a:t> (Reject)</a:t>
            </a:r>
          </a:p>
          <a:p>
            <a:r>
              <a:rPr lang="en-CA" sz="1600" dirty="0"/>
              <a:t>OR = odds(</a:t>
            </a:r>
            <a:r>
              <a:rPr lang="en-CA" sz="1600" dirty="0" err="1"/>
              <a:t>Admit|M</a:t>
            </a:r>
            <a:r>
              <a:rPr lang="en-CA" sz="1600" dirty="0"/>
              <a:t>) / odds(</a:t>
            </a:r>
            <a:r>
              <a:rPr lang="en-CA" sz="1600" dirty="0" err="1"/>
              <a:t>Admit|F</a:t>
            </a:r>
            <a:r>
              <a:rPr lang="en-CA" sz="1600" dirty="0"/>
              <a:t>)</a:t>
            </a:r>
          </a:p>
          <a:p>
            <a:endParaRPr lang="en-CA" sz="1600" dirty="0"/>
          </a:p>
          <a:p>
            <a:r>
              <a:rPr lang="en-CA" sz="1600" dirty="0"/>
              <a:t>OR = 1 </a:t>
            </a:r>
            <a:r>
              <a:rPr lang="en-CA" sz="1600" dirty="0">
                <a:sym typeface="Symbol" panose="05050102010706020507" pitchFamily="18" charset="2"/>
              </a:rPr>
              <a:t></a:t>
            </a:r>
            <a:r>
              <a:rPr lang="en-CA" sz="1600" dirty="0"/>
              <a:t> M/F equally likely admitted</a:t>
            </a:r>
          </a:p>
          <a:p>
            <a:endParaRPr lang="en-CA" sz="1600" dirty="0"/>
          </a:p>
          <a:p>
            <a:r>
              <a:rPr lang="en-CA" sz="1600" dirty="0"/>
              <a:t>LOR = log(OR): 0 </a:t>
            </a:r>
            <a:r>
              <a:rPr lang="en-CA" sz="1600" dirty="0">
                <a:sym typeface="Symbol" panose="05050102010706020507" pitchFamily="18" charset="2"/>
              </a:rPr>
              <a:t></a:t>
            </a:r>
            <a:r>
              <a:rPr lang="en-CA" sz="1600" dirty="0"/>
              <a:t> M/F equally likely admitted</a:t>
            </a:r>
          </a:p>
          <a:p>
            <a:endParaRPr lang="en-CA" sz="1600" dirty="0"/>
          </a:p>
          <a:p>
            <a:r>
              <a:rPr lang="en-CA" sz="1600" dirty="0"/>
              <a:t>Std errors &amp; CIs provide individual </a:t>
            </a:r>
            <a:r>
              <a:rPr lang="en-CA" sz="1600" dirty="0" err="1"/>
              <a:t>signif</a:t>
            </a:r>
            <a:r>
              <a:rPr lang="en-CA" sz="1600" dirty="0"/>
              <a:t> tests</a:t>
            </a:r>
          </a:p>
          <a:p>
            <a:endParaRPr lang="en-CA" sz="1600" dirty="0"/>
          </a:p>
          <a:p>
            <a:r>
              <a:rPr lang="en-CA" sz="1600" dirty="0"/>
              <a:t>Models provide a comprehensive summary</a:t>
            </a:r>
          </a:p>
          <a:p>
            <a:endParaRPr lang="en-CA" sz="1600" dirty="0"/>
          </a:p>
          <a:p>
            <a:r>
              <a:rPr lang="en-CA" sz="1600" dirty="0"/>
              <a:t>Now, we can tell the story ! </a:t>
            </a:r>
          </a:p>
        </p:txBody>
      </p:sp>
    </p:spTree>
    <p:extLst>
      <p:ext uri="{BB962C8B-B14F-4D97-AF65-F5344CB8AC3E}">
        <p14:creationId xmlns:p14="http://schemas.microsoft.com/office/powerpoint/2010/main" val="42210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F33-38DD-220B-3C91-DE72066B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Plots: Data, Model, </a:t>
            </a:r>
            <a:r>
              <a:rPr lang="en-CA" dirty="0" err="1"/>
              <a:t>Data+Model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7F6C-6F2A-7AA9-1761-A6FD0E07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b="1" dirty="0">
                <a:solidFill>
                  <a:srgbClr val="0070C0"/>
                </a:solidFill>
              </a:rPr>
              <a:t>Data plots</a:t>
            </a:r>
            <a:r>
              <a:rPr lang="en-CA" sz="2400" dirty="0"/>
              <a:t>: well-known. Help to answer:</a:t>
            </a:r>
          </a:p>
          <a:p>
            <a:pPr lvl="1"/>
            <a:r>
              <a:rPr lang="en-CA" sz="2000" b="0" i="0" u="none" strike="noStrike" baseline="0" dirty="0">
                <a:latin typeface="NimbusSanL-Regu"/>
              </a:rPr>
              <a:t>What do the data look like?</a:t>
            </a:r>
          </a:p>
          <a:p>
            <a:pPr lvl="1"/>
            <a:r>
              <a:rPr lang="en-CA" sz="2000" dirty="0"/>
              <a:t>Are there unusual features? (outliers, non-linear relations)</a:t>
            </a:r>
          </a:p>
          <a:p>
            <a:pPr lvl="1"/>
            <a:r>
              <a:rPr lang="en-CA" sz="2000" dirty="0"/>
              <a:t>What kinds of summaries would be useful?</a:t>
            </a:r>
          </a:p>
          <a:p>
            <a:r>
              <a:rPr lang="en-CA" sz="2400" b="1" dirty="0">
                <a:solidFill>
                  <a:srgbClr val="0070C0"/>
                </a:solidFill>
              </a:rPr>
              <a:t>Model plots</a:t>
            </a:r>
          </a:p>
          <a:p>
            <a:pPr lvl="1"/>
            <a:r>
              <a:rPr lang="en-CA" sz="2000" dirty="0"/>
              <a:t>What does the model look like? (plot predicted values)</a:t>
            </a:r>
          </a:p>
          <a:p>
            <a:pPr lvl="1"/>
            <a:r>
              <a:rPr lang="en-CA" sz="2000" dirty="0"/>
              <a:t>How does the model change when parameters change? (plot competing models)</a:t>
            </a:r>
          </a:p>
          <a:p>
            <a:pPr lvl="1"/>
            <a:r>
              <a:rPr lang="en-CA" sz="2000" dirty="0"/>
              <a:t>How does the model change when the data is changed? (influence plots)</a:t>
            </a:r>
          </a:p>
          <a:p>
            <a:r>
              <a:rPr lang="en-CA" sz="2400" b="1" dirty="0" err="1">
                <a:solidFill>
                  <a:srgbClr val="0070C0"/>
                </a:solidFill>
              </a:rPr>
              <a:t>Data+Model</a:t>
            </a:r>
            <a:r>
              <a:rPr lang="en-CA" sz="2400" b="1" dirty="0">
                <a:solidFill>
                  <a:srgbClr val="0070C0"/>
                </a:solidFill>
              </a:rPr>
              <a:t> plots</a:t>
            </a:r>
          </a:p>
          <a:p>
            <a:pPr lvl="1"/>
            <a:r>
              <a:rPr lang="en-CA" sz="2000" dirty="0"/>
              <a:t>How well does model fit the data? (focus on residuals)</a:t>
            </a:r>
          </a:p>
          <a:p>
            <a:pPr lvl="1"/>
            <a:r>
              <a:rPr lang="en-CA" sz="2000" dirty="0"/>
              <a:t>Does model fit uniformly good/bad, or just in some regions?</a:t>
            </a:r>
          </a:p>
          <a:p>
            <a:pPr lvl="1"/>
            <a:r>
              <a:rPr lang="en-CA" sz="2000" dirty="0"/>
              <a:t>Model uncertainty: show confidence regions</a:t>
            </a:r>
          </a:p>
          <a:p>
            <a:pPr lvl="1"/>
            <a:r>
              <a:rPr lang="en-CA" sz="2000" dirty="0"/>
              <a:t>Data support: where is data too thin to make a difference?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17650-B17A-A52E-B362-2E78785A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Counts, frequencies as outcomes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similar in matrices or arrays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pPr lvl="1"/>
            <a:r>
              <a:rPr lang="en-US" dirty="0"/>
              <a:t>Consider: graphical comparisons, effect order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Supplementary readings</a:t>
            </a:r>
          </a:p>
          <a:p>
            <a:r>
              <a:rPr lang="en-US" sz="2000" dirty="0" err="1"/>
              <a:t>Agresti</a:t>
            </a:r>
            <a:r>
              <a:rPr lang="en-US" sz="2000" dirty="0"/>
              <a:t> (2013). </a:t>
            </a:r>
            <a:r>
              <a:rPr lang="en-US" sz="2000" i="1" dirty="0"/>
              <a:t>Categorical Data Analysis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[More mathematical, but the current Bible of CDA]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000" dirty="0"/>
              <a:t>Fox (2016). </a:t>
            </a:r>
            <a:r>
              <a:rPr lang="en-US" sz="2000" i="1" dirty="0"/>
              <a:t>Applied Regression Analysis and Generalized Linear Models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Particularly: Part IV on Generalized Linear Models</a:t>
            </a:r>
          </a:p>
          <a:p>
            <a:r>
              <a:rPr lang="en-US" sz="2000" dirty="0"/>
              <a:t>Fox &amp; Weisberg (2018). </a:t>
            </a:r>
            <a:r>
              <a:rPr lang="en-US" sz="2000" i="1" dirty="0"/>
              <a:t>An R Companion to Applied Regression. </a:t>
            </a:r>
            <a:r>
              <a:rPr lang="en-US" sz="2000" dirty="0"/>
              <a:t>Also, </a:t>
            </a:r>
            <a:r>
              <a:rPr lang="en-US" sz="2000" dirty="0">
                <a:hlinkClick r:id="rId3"/>
              </a:rPr>
              <a:t>web site for the book</a:t>
            </a:r>
            <a:r>
              <a:rPr lang="en-US" sz="2000" dirty="0"/>
              <a:t>.</a:t>
            </a:r>
            <a:endParaRPr lang="en-US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4191000"/>
            <a:ext cx="160233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F20895-437A-4131-81AD-10E051A560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91000"/>
            <a:ext cx="1600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 &amp; tutorials: Please work on these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Assignments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dirty="0"/>
              <a:t>Ungraded, but please submit them when assigned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R</a:t>
            </a:r>
            <a:r>
              <a:rPr lang="en-US" dirty="0"/>
              <a:t>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4442936"/>
            <a:ext cx="3048000" cy="7386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6B7276D-37F5-4CC9-8897-11EE01E789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80" y="5158264"/>
            <a:ext cx="7889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32D3-49CE-92D3-6217-2B649C3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Categorical data analysis: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C6215-C8EF-D34D-91BE-935179DE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Categorical data analysis is a relatively recent arrival</a:t>
            </a:r>
          </a:p>
          <a:p>
            <a:pPr lvl="1"/>
            <a:r>
              <a:rPr lang="en-CA" dirty="0"/>
              <a:t>1888 – Galton introduces the concept of correlation</a:t>
            </a:r>
          </a:p>
          <a:p>
            <a:pPr lvl="1"/>
            <a:r>
              <a:rPr lang="en-CA" dirty="0"/>
              <a:t>1908 – Student's t-distribution for the mean of small samples</a:t>
            </a:r>
          </a:p>
          <a:p>
            <a:pPr lvl="1"/>
            <a:r>
              <a:rPr lang="en-CA" dirty="0"/>
              <a:t>1931 – L. L. </a:t>
            </a:r>
            <a:r>
              <a:rPr lang="en-CA" dirty="0" err="1"/>
              <a:t>Thrustone</a:t>
            </a:r>
            <a:r>
              <a:rPr lang="en-CA" dirty="0"/>
              <a:t>: Multiple factor analysis</a:t>
            </a:r>
          </a:p>
          <a:p>
            <a:pPr lvl="1"/>
            <a:r>
              <a:rPr lang="en-CA" dirty="0"/>
              <a:t>1935 – R. A. Fisher's Design of Experiments – ANOVA</a:t>
            </a:r>
          </a:p>
          <a:p>
            <a:pPr lvl="1"/>
            <a:r>
              <a:rPr lang="en-CA" dirty="0"/>
              <a:t>. . . (time passes)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1972 – </a:t>
            </a:r>
            <a:r>
              <a:rPr lang="en-CA" dirty="0" err="1"/>
              <a:t>Nelder</a:t>
            </a:r>
            <a:r>
              <a:rPr lang="en-CA" dirty="0"/>
              <a:t> &amp; Wedderburn develop the central ideas of </a:t>
            </a:r>
            <a:r>
              <a:rPr lang="en-CA" dirty="0">
                <a:solidFill>
                  <a:srgbClr val="0070C0"/>
                </a:solidFill>
              </a:rPr>
              <a:t>generalized linear models </a:t>
            </a:r>
            <a:r>
              <a:rPr lang="en-CA" dirty="0"/>
              <a:t>(logistic &amp; poison regression)</a:t>
            </a:r>
          </a:p>
          <a:p>
            <a:pPr lvl="1"/>
            <a:r>
              <a:rPr lang="en-CA" dirty="0"/>
              <a:t>1973 – J-P. </a:t>
            </a:r>
            <a:r>
              <a:rPr lang="en-CA" dirty="0" err="1"/>
              <a:t>Benzecri</a:t>
            </a:r>
            <a:r>
              <a:rPr lang="en-CA" dirty="0"/>
              <a:t>: Correspondence analysis (analysis des </a:t>
            </a:r>
            <a:r>
              <a:rPr lang="en-CA" dirty="0" err="1"/>
              <a:t>donnés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1974 – Bishop , Fienberg, Holland introduce the </a:t>
            </a:r>
            <a:r>
              <a:rPr lang="en-CA" dirty="0">
                <a:solidFill>
                  <a:srgbClr val="0070C0"/>
                </a:solidFill>
              </a:rPr>
              <a:t>loglinear model</a:t>
            </a:r>
            <a:r>
              <a:rPr lang="en-CA" dirty="0"/>
              <a:t> for discrete data, ANOVA for log(Freq)</a:t>
            </a:r>
          </a:p>
          <a:p>
            <a:pPr lvl="1"/>
            <a:r>
              <a:rPr lang="en-CA" dirty="0"/>
              <a:t>1984 – Leo Goodman enhanced loglinear models for complex data: RC models, mobility </a:t>
            </a:r>
            <a:r>
              <a:rPr lang="en-CA" dirty="0" err="1"/>
              <a:t>tables,panel</a:t>
            </a:r>
            <a:r>
              <a:rPr lang="en-CA" dirty="0"/>
              <a:t> data,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776BD-9668-B1E7-2FE8-973F2E3E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8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5916</TotalTime>
  <Words>3627</Words>
  <Application>Microsoft Office PowerPoint</Application>
  <PresentationFormat>On-screen Show (4:3)</PresentationFormat>
  <Paragraphs>564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Courier New</vt:lpstr>
      <vt:lpstr>NimbusSanL-Regu</vt:lpstr>
      <vt:lpstr>Symbol</vt:lpstr>
      <vt:lpstr>Wingdings</vt:lpstr>
      <vt:lpstr>1_Office Theme</vt:lpstr>
      <vt:lpstr>Categorical Data Analysis Course overview</vt:lpstr>
      <vt:lpstr>Course goals</vt:lpstr>
      <vt:lpstr>Course outline</vt:lpstr>
      <vt:lpstr>Course schedule</vt:lpstr>
      <vt:lpstr>Textbooks</vt:lpstr>
      <vt:lpstr>Textbooks</vt:lpstr>
      <vt:lpstr>Expectations &amp; grading</vt:lpstr>
      <vt:lpstr>The R you need</vt:lpstr>
      <vt:lpstr>Categorical data analysis: History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tables: r × c × …</vt:lpstr>
      <vt:lpstr>Table form</vt:lpstr>
      <vt:lpstr>Datasets: frequency form</vt:lpstr>
      <vt:lpstr>Datasets: case form</vt:lpstr>
      <vt:lpstr>Converting data forms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Effective data display</vt:lpstr>
      <vt:lpstr>Facilitate comparison</vt:lpstr>
      <vt:lpstr>Make comparisons direct</vt:lpstr>
      <vt:lpstr>Direct labels vs. legends</vt:lpstr>
      <vt:lpstr>Effect ordering</vt:lpstr>
      <vt:lpstr>Effect Ordering: Correlations</vt:lpstr>
      <vt:lpstr>Tabular displays: Main effect ordering</vt:lpstr>
      <vt:lpstr>Tabular displays: Main effect ordering</vt:lpstr>
      <vt:lpstr>Effect ordering: Frequency tables</vt:lpstr>
      <vt:lpstr>Effect ordering: Frequency tables</vt:lpstr>
      <vt:lpstr>Sometimes, don’t need numbers at all</vt:lpstr>
      <vt:lpstr>Visual table ideas: Heatmap shading</vt:lpstr>
      <vt:lpstr>Bertifier: Turning tables into graphs</vt:lpstr>
      <vt:lpstr>Example: Household tasks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Measures &amp; models</vt:lpstr>
      <vt:lpstr>Graphical methods for categorical data</vt:lpstr>
      <vt:lpstr>Plots: Data, Model, Data+Model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132</cp:revision>
  <dcterms:created xsi:type="dcterms:W3CDTF">2017-10-14T20:35:56Z</dcterms:created>
  <dcterms:modified xsi:type="dcterms:W3CDTF">2023-01-03T17:41:20Z</dcterms:modified>
</cp:coreProperties>
</file>