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319" r:id="rId28"/>
    <p:sldId id="318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VD" id="{9D8C2E62-6E77-4B11-8560-821B58321A4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319"/>
            <p14:sldId id="318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1/02/23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48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min(r – 1, c -1) dimensions</a:t>
            </a:r>
          </a:p>
          <a:p>
            <a:r>
              <a:rPr lang="en-CA" dirty="0"/>
              <a:t>The 2D solution here is exact,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/ 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1DE9-1900-7684-F8BA-F44AEF98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" y="1300514"/>
            <a:ext cx="81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1ADA-F512-1EBA-FBD9-4677D7C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743428" y="1226237"/>
            <a:ext cx="765714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371131"/>
            <a:ext cx="6766560" cy="37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/>
              <a:t>Principal coordinates 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scores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Singular Value Decomposition 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ym typeface="Symbol" panose="05050102010706020507" pitchFamily="18" charset="2"/>
              </a:rPr>
              <a:t>Plots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2999-557A-4296-BCF3-ED06EAD1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3" y="2958070"/>
            <a:ext cx="4509656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Nested solutions</a:t>
            </a:r>
            <a:r>
              <a:rPr lang="en-CA" sz="2000" b="1" dirty="0"/>
              <a:t>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Centroids at origin</a:t>
            </a:r>
            <a:r>
              <a:rPr lang="en-CA" sz="2000" b="1" dirty="0"/>
              <a:t>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Chi-square distances</a:t>
            </a:r>
            <a:r>
              <a:rPr lang="en-CA" sz="2000" b="1" dirty="0"/>
              <a:t>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Plotting</a:t>
            </a:r>
            <a:r>
              <a:rPr lang="en-CA" sz="2000" b="1" dirty="0"/>
              <a:t>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</a:t>
            </a:r>
            <a:r>
              <a:rPr lang="en-CA" sz="2000" dirty="0">
                <a:solidFill>
                  <a:srgbClr val="0070C0"/>
                </a:solidFill>
              </a:rPr>
              <a:t>aspect ratio = 1</a:t>
            </a:r>
            <a:r>
              <a:rPr lang="en-CA" sz="2000" dirty="0"/>
              <a:t>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dirty="0" err="1"/>
              <a:t>mjca</a:t>
            </a:r>
            <a:r>
              <a:rPr lang="en-CA" sz="2000" dirty="0"/>
              <a:t>() 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Asymmetric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optimal scaling interpretation can be used to quantify categorical variables, particularly if Dim 1 is large</a:t>
            </a:r>
          </a:p>
          <a:p>
            <a:r>
              <a:rPr lang="en-CA" sz="2400" dirty="0"/>
              <a:t>Mosaics: Permute rows / cols by Dim 1 scores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207-13F3-B4EF-D8F4-BED4258C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2E2E7-A647-36FC-1F00-80E32BA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66CAD1-6AFF-1630-0831-5BA42434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7005"/>
            <a:ext cx="6217920" cy="422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AC8AF-6D19-D291-3C02-88B081805E44}"/>
              </a:ext>
            </a:extLst>
          </p:cNvPr>
          <p:cNvSpPr txBox="1"/>
          <p:nvPr/>
        </p:nvSpPr>
        <p:spPr>
          <a:xfrm>
            <a:off x="457200" y="1143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res.ca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graph=FALSE)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fviz_ca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(res.ca, repel = TRUE,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geom.col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"text", "arrow"))  +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theme_minimal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681BC-DBDC-A478-1EF7-B1E3176D0632}"/>
              </a:ext>
            </a:extLst>
          </p:cNvPr>
          <p:cNvSpPr txBox="1"/>
          <p:nvPr/>
        </p:nvSpPr>
        <p:spPr>
          <a:xfrm>
            <a:off x="6858000" y="3886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Dim1: H vs Wife</a:t>
            </a:r>
          </a:p>
          <a:p>
            <a:endParaRPr lang="en-CA" dirty="0"/>
          </a:p>
          <a:p>
            <a:r>
              <a:rPr lang="en-CA" dirty="0"/>
              <a:t>Dim2: single vs jointly</a:t>
            </a:r>
          </a:p>
        </p:txBody>
      </p:sp>
    </p:spTree>
    <p:extLst>
      <p:ext uri="{BB962C8B-B14F-4D97-AF65-F5344CB8AC3E}">
        <p14:creationId xmlns:p14="http://schemas.microsoft.com/office/powerpoint/2010/main" val="201686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07B-BF2A-12FA-5FBF-1D073397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6BD1D-8965-6D96-F6E2-611F6CF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15CF10D-78C1-E0F9-D274-1BBC55AA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" y="2991333"/>
            <a:ext cx="4133333" cy="3866667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7FF62F-22BF-5331-41A4-401CC50D2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01" y="3010371"/>
            <a:ext cx="4000000" cy="3771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FF795-DF57-BBD7-F057-11DEAA5B8D0F}"/>
              </a:ext>
            </a:extLst>
          </p:cNvPr>
          <p:cNvSpPr txBox="1"/>
          <p:nvPr/>
        </p:nvSpPr>
        <p:spPr>
          <a:xfrm>
            <a:off x="4681301" y="1143000"/>
            <a:ext cx="4081699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library(seriation)</a:t>
            </a:r>
          </a:p>
          <a:p>
            <a:r>
              <a:rPr lang="en-CA" sz="1600" dirty="0"/>
              <a:t>order &lt;- </a:t>
            </a:r>
            <a:r>
              <a:rPr lang="en-CA" sz="1600" b="1" dirty="0"/>
              <a:t>seriate(</a:t>
            </a:r>
            <a:r>
              <a:rPr lang="en-CA" sz="1600" dirty="0" err="1"/>
              <a:t>housetasks</a:t>
            </a:r>
            <a:r>
              <a:rPr lang="en-CA" sz="1600" dirty="0"/>
              <a:t>, method = "CA")</a:t>
            </a:r>
          </a:p>
          <a:p>
            <a:r>
              <a:rPr lang="en-CA" sz="1600" dirty="0" err="1"/>
              <a:t>ht</a:t>
            </a:r>
            <a:r>
              <a:rPr lang="en-CA" sz="1600" dirty="0"/>
              <a:t> &lt;- permute(</a:t>
            </a:r>
            <a:r>
              <a:rPr lang="en-CA" sz="1600" dirty="0" err="1"/>
              <a:t>housetasks</a:t>
            </a:r>
            <a:r>
              <a:rPr lang="en-CA" sz="1600" dirty="0"/>
              <a:t>, order, margin=1)</a:t>
            </a:r>
          </a:p>
          <a:p>
            <a:r>
              <a:rPr lang="en-CA" sz="1600" dirty="0"/>
              <a:t>mosaic(</a:t>
            </a:r>
            <a:r>
              <a:rPr lang="en-CA" sz="1600" dirty="0" err="1"/>
              <a:t>ht</a:t>
            </a:r>
            <a:r>
              <a:rPr lang="en-CA" sz="1600" dirty="0"/>
              <a:t>, shade = TRUE, ...)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2710-7883-D9D6-DF75-D9501C2D8572}"/>
              </a:ext>
            </a:extLst>
          </p:cNvPr>
          <p:cNvSpPr txBox="1"/>
          <p:nvPr/>
        </p:nvSpPr>
        <p:spPr>
          <a:xfrm>
            <a:off x="457200" y="129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seriate package has a CA method to permute rows/cols of a </a:t>
            </a:r>
            <a:r>
              <a:rPr lang="en-CA" dirty="0" err="1"/>
              <a:t>df</a:t>
            </a:r>
            <a:r>
              <a:rPr lang="en-CA" dirty="0"/>
              <a:t> or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5AFEF-5217-B4CB-9AD2-02728F9D6E73}"/>
              </a:ext>
            </a:extLst>
          </p:cNvPr>
          <p:cNvSpPr txBox="1"/>
          <p:nvPr/>
        </p:nvSpPr>
        <p:spPr>
          <a:xfrm>
            <a:off x="457200" y="26024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Alpha ordered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D1B7D-3C4A-673E-3FC0-3BCE3861B53B}"/>
              </a:ext>
            </a:extLst>
          </p:cNvPr>
          <p:cNvSpPr txBox="1"/>
          <p:nvPr/>
        </p:nvSpPr>
        <p:spPr>
          <a:xfrm>
            <a:off x="4762500" y="26024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 ordered</a:t>
            </a:r>
          </a:p>
        </p:txBody>
      </p:sp>
    </p:spTree>
    <p:extLst>
      <p:ext uri="{BB962C8B-B14F-4D97-AF65-F5344CB8AC3E}">
        <p14:creationId xmlns:p14="http://schemas.microsoft.com/office/powerpoint/2010/main" val="59104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 linear scores (1-4) X1 to eye color and Y1 to hair color</a:t>
            </a:r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 – many options for graphical displays</a:t>
            </a:r>
          </a:p>
          <a:p>
            <a:pPr lvl="1"/>
            <a:r>
              <a:rPr lang="en-US" dirty="0" err="1"/>
              <a:t>fviz_ca</a:t>
            </a:r>
            <a:r>
              <a:rPr lang="en-US" dirty="0"/>
              <a:t>() – uses ggplot2; can repel point labels</a:t>
            </a:r>
          </a:p>
          <a:p>
            <a:r>
              <a:rPr lang="en-US" dirty="0"/>
              <a:t>ade4 package</a:t>
            </a:r>
          </a:p>
          <a:p>
            <a:pPr lvl="1"/>
            <a:r>
              <a:rPr lang="en-US" dirty="0" err="1"/>
              <a:t>dudi.coa</a:t>
            </a:r>
            <a:r>
              <a:rPr lang="en-US" dirty="0"/>
              <a:t>() – very nice graphics, but somewhat quirky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/>
              <a:t>Supplementary variables 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projected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685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=6:7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further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mcja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relative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979CC-FD82-570D-C584-17255D268090}"/>
              </a:ext>
            </a:extLst>
          </p:cNvPr>
          <p:cNvSpPr txBox="1"/>
          <p:nvPr/>
        </p:nvSpPr>
        <p:spPr>
          <a:xfrm>
            <a:off x="533400" y="1676400"/>
            <a:ext cx="3733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R1   R2   R3 Sum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12.5 12.5 75.0 100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14.3 71.4 14.3 100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60.0 20.0 20.0 100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75.0 25.0  0.0 100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359D5-F26D-BC37-0E3C-2BE9351877DA}"/>
              </a:ext>
            </a:extLst>
          </p:cNvPr>
          <p:cNvSpPr txBox="1"/>
          <p:nvPr/>
        </p:nvSpPr>
        <p:spPr>
          <a:xfrm>
            <a:off x="4572000" y="1676400"/>
            <a:ext cx="3733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 R1    R2    R3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 12.5  12.5  75.0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 12.5  62.5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 37.5  12.5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 37.5  12.5   0.0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     100.0 100.0 100.0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4816</Words>
  <Application>Microsoft Office PowerPoint</Application>
  <PresentationFormat>On-screen Show (4:3)</PresentationFormat>
  <Paragraphs>575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Wingdings</vt:lpstr>
      <vt:lpstr>1_Office Theme</vt:lpstr>
      <vt:lpstr>Correspondence analysis</vt:lpstr>
      <vt:lpstr>Correspondence analysis: Basic ideas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Permuting for a mosaic</vt:lpstr>
      <vt:lpstr>Permuting for a mosaic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105</cp:revision>
  <dcterms:created xsi:type="dcterms:W3CDTF">2017-10-14T20:35:56Z</dcterms:created>
  <dcterms:modified xsi:type="dcterms:W3CDTF">2023-01-03T21:30:57Z</dcterms:modified>
</cp:coreProperties>
</file>