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DF49A0-D095-4219-9CD9-3F0673EF11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Binomial" id="{29A50A7B-EE13-4D95-AC2C-94ECD8BED150}">
          <p14:sldIdLst>
            <p14:sldId id="267"/>
            <p14:sldId id="268"/>
          </p14:sldIdLst>
        </p14:section>
        <p14:section name="Poisson" id="{496C5C5C-A823-45E1-8483-211DC81BBB75}">
          <p14:sldIdLst>
            <p14:sldId id="269"/>
            <p14:sldId id="270"/>
          </p14:sldIdLst>
        </p14:section>
        <p14:section name="Negative binomial" id="{5883FE3A-0D25-4F3B-8E40-64CCFD144D5C}">
          <p14:sldIdLst>
            <p14:sldId id="271"/>
            <p14:sldId id="272"/>
          </p14:sldIdLst>
        </p14:section>
        <p14:section name="Fitting" id="{97DFD32E-116D-44EA-9BFC-E22BB3CAD8B3}">
          <p14:sldIdLst>
            <p14:sldId id="273"/>
            <p14:sldId id="274"/>
            <p14:sldId id="275"/>
            <p14:sldId id="276"/>
          </p14:sldIdLst>
        </p14:section>
        <p14:section name="Graphing discrete distns" id="{5E21118E-C643-4841-B364-CB52E3665C03}">
          <p14:sldIdLst>
            <p14:sldId id="299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Ord plots" id="{D2BC0FD9-D35A-4BCC-AC52-3C05B6B5AC9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hD pubs" id="{74595AFF-3E30-425D-ACC3-7495AFA20E39}">
          <p14:sldIdLst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2FE026C-B6BB-4882-B245-6DD335E65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021FD92-E614-410F-B023-7E710648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49580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87F0B-F53A-4D16-946B-A9550AF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5820"/>
            <a:ext cx="671428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F6B-9CC1-42EF-B293-24ED5445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0BB9-ACF1-45B2-A0B2-6BD9EFAE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Discrete distributions are characterized by a probability function, </a:t>
            </a:r>
            <a:r>
              <a:rPr lang="en-US" sz="2400" dirty="0" err="1"/>
              <a:t>Pr</a:t>
            </a:r>
            <a:r>
              <a:rPr lang="en-US" sz="2400" dirty="0"/>
              <a:t>(X = k) </a:t>
            </a:r>
            <a:r>
              <a:rPr lang="en-US" sz="2400" dirty="0">
                <a:sym typeface="Symbol MT" panose="05050102010706020507" pitchFamily="18" charset="2"/>
              </a:rPr>
              <a:t></a:t>
            </a:r>
            <a:r>
              <a:rPr lang="en-US" sz="2400" dirty="0"/>
              <a:t> p(k), that the random variable X has value k.</a:t>
            </a:r>
          </a:p>
          <a:p>
            <a:r>
              <a:rPr lang="en-US" sz="2400" dirty="0"/>
              <a:t>Common discrete distributions have the following forms: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7665A-4C02-4E7C-BD05-82CB429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A857C-9F01-4325-B87D-75C6089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6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172-62FB-468B-8ADC-96AE45B5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 functions: {d, p, q, r}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d___</a:t>
                </a:r>
                <a:r>
                  <a:rPr lang="en-US" sz="1800" dirty="0"/>
                  <a:t>    density function, </a:t>
                </a:r>
                <a:r>
                  <a:rPr lang="en-US" sz="1800" dirty="0" err="1"/>
                  <a:t>Pr</a:t>
                </a:r>
                <a:r>
                  <a:rPr lang="en-US" sz="1800" dirty="0"/>
                  <a:t>(X=k) = p(k)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p___</a:t>
                </a:r>
                <a:r>
                  <a:rPr lang="en-US" sz="1800" dirty="0"/>
                  <a:t>    cumulative probability, F(k)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q___</a:t>
                </a:r>
                <a:r>
                  <a:rPr lang="en-US" sz="1800" dirty="0"/>
                  <a:t>    quantile function, find k = F</a:t>
                </a:r>
                <a:r>
                  <a:rPr lang="en-US" sz="1800" baseline="30000" dirty="0"/>
                  <a:t>-1</a:t>
                </a:r>
                <a:r>
                  <a:rPr lang="en-US" sz="1800" dirty="0"/>
                  <a:t> (p), smallest value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r___</a:t>
                </a:r>
                <a:r>
                  <a:rPr lang="en-US" sz="1800" dirty="0"/>
                  <a:t>    random number generator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  <a:blipFill>
                <a:blip r:embed="rId2"/>
                <a:stretch>
                  <a:fillRect l="-1481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F7B1-182E-4E4F-AC64-44304C3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96D1198-CEC8-45C5-92B0-60F93D5D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8229600" cy="19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191-4B75-498D-D00E-A3129352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2000" dirty="0"/>
                  <a:t>Examples</a:t>
                </a:r>
              </a:p>
              <a:p>
                <a:r>
                  <a:rPr lang="en-CA" sz="1800" dirty="0"/>
                  <a:t>Toss 10 fair coins– how many heads?   Bin(10, ½)</a:t>
                </a:r>
              </a:p>
              <a:p>
                <a:r>
                  <a:rPr lang="en-CA" sz="1800" dirty="0"/>
                  <a:t>Toss 12 fair dice– how many 5s or 6s?  Bin(12, 1/3)</a:t>
                </a:r>
              </a:p>
              <a:p>
                <a:pPr marL="0" indent="0">
                  <a:buNone/>
                </a:pPr>
                <a:r>
                  <a:rPr lang="en-CA" sz="2000" dirty="0"/>
                  <a:t>Mean, variance, skewness:                                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Mean[X]   =   n p                           MLE from data: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           Var[X]   =  n p (1-p) = n p q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   Skew[X] = n p q (q-p)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  <a:blipFill>
                <a:blip r:embed="rId2"/>
                <a:stretch>
                  <a:fillRect l="-815" t="-2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9D82-2D52-9A40-B2DB-ABF5F90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ECD76-2D1E-4315-B6DF-02617F288968}"/>
              </a:ext>
            </a:extLst>
          </p:cNvPr>
          <p:cNvGrpSpPr/>
          <p:nvPr/>
        </p:nvGrpSpPr>
        <p:grpSpPr>
          <a:xfrm>
            <a:off x="381000" y="1425460"/>
            <a:ext cx="8247619" cy="2248014"/>
            <a:chOff x="381000" y="1425460"/>
            <a:chExt cx="8247619" cy="22480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7A4BFE-2807-93AE-87DD-BCBA285F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1093"/>
              <a:ext cx="8247619" cy="215238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88547D-37B9-3508-1051-2A9912202940}"/>
                </a:ext>
              </a:extLst>
            </p:cNvPr>
            <p:cNvSpPr txBox="1"/>
            <p:nvPr/>
          </p:nvSpPr>
          <p:spPr>
            <a:xfrm>
              <a:off x="4504809" y="142546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# ways to get k out of 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28FC1B-771B-CED0-EDB0-FBEDF25E5EC4}"/>
                </a:ext>
              </a:extLst>
            </p:cNvPr>
            <p:cNvSpPr txBox="1"/>
            <p:nvPr/>
          </p:nvSpPr>
          <p:spPr>
            <a:xfrm>
              <a:off x="5943600" y="153318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(k events)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738A7-1B30-7CCE-EDED-642A4A7A31B9}"/>
                </a:ext>
              </a:extLst>
            </p:cNvPr>
            <p:cNvSpPr txBox="1"/>
            <p:nvPr/>
          </p:nvSpPr>
          <p:spPr>
            <a:xfrm>
              <a:off x="7162800" y="142546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(n-k non-events)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1D93F0-0431-045A-65BC-9DA2F7D94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309" y="1691072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F1DB30-9CC1-4BB8-8483-6D9FA9A90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700" y="1687070"/>
              <a:ext cx="1219200" cy="4544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02F6A7-883E-73CF-9A14-289A353D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8300" y="1717970"/>
              <a:ext cx="1799709" cy="4235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84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BC83-0A5F-D227-72DF-E6887D0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82AF-8969-4FD3-F109-8D739BC3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08DA17-2309-4473-E5EB-105EFF21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94389"/>
            <a:ext cx="7391400" cy="3492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2AE03-E805-2B08-CCFF-971840C04F7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Binomial distributions for k = 0, 1, 2, …, 12 successes in n=12 trials, for 4 values of 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D05C-5403-A633-4FAC-81254894A86C}"/>
              </a:ext>
            </a:extLst>
          </p:cNvPr>
          <p:cNvSpPr txBox="1"/>
          <p:nvPr/>
        </p:nvSpPr>
        <p:spPr>
          <a:xfrm>
            <a:off x="6172200" y="6275585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3.9, pp 76-77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E6C89-A2EE-C6E5-E432-219EF79F0303}"/>
              </a:ext>
            </a:extLst>
          </p:cNvPr>
          <p:cNvSpPr txBox="1"/>
          <p:nvPr/>
        </p:nvSpPr>
        <p:spPr>
          <a:xfrm>
            <a:off x="876300" y="532542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= 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Variance is maximum when p = 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Skewed when p ≠ ½</a:t>
            </a:r>
          </a:p>
        </p:txBody>
      </p:sp>
    </p:spTree>
    <p:extLst>
      <p:ext uri="{BB962C8B-B14F-4D97-AF65-F5344CB8AC3E}">
        <p14:creationId xmlns:p14="http://schemas.microsoft.com/office/powerpoint/2010/main" val="21524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6A5-9A77-0606-7071-388AD545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474C-7C1F-A131-C740-91073D7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5DCE8-521D-6630-8EB7-0BADD4F4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3" y="1447800"/>
            <a:ext cx="80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36E4-6A7C-0963-ECED-7BCBFE83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658B4-5D1F-979E-91B7-2244013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FCF2A-532E-C257-6B13-CFAAA180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086600" cy="301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FD514-C579-1448-8D4D-C7AC8551B3C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Poisson distributions for </a:t>
            </a:r>
            <a:r>
              <a:rPr lang="en-CA" dirty="0">
                <a:sym typeface="Symbol" panose="05050102010706020507" pitchFamily="18" charset="2"/>
              </a:rPr>
              <a:t> = 1, 4, 10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E580B-701A-721A-24B1-B2BE2E871444}"/>
              </a:ext>
            </a:extLst>
          </p:cNvPr>
          <p:cNvSpPr txBox="1"/>
          <p:nvPr/>
        </p:nvSpPr>
        <p:spPr>
          <a:xfrm>
            <a:off x="609600" y="48006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Mean, variance, skewness:</a:t>
            </a:r>
          </a:p>
          <a:p>
            <a:r>
              <a:rPr lang="en-CA" dirty="0"/>
              <a:t>     Mean[X]  = 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/>
              <a:t>          Var[X]  =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>
                <a:sym typeface="Symbol" panose="05050102010706020507" pitchFamily="18" charset="2"/>
              </a:rPr>
              <a:t>    Skew[X]     =   </a:t>
            </a:r>
            <a:r>
              <a:rPr lang="en-CA" baseline="30000" dirty="0">
                <a:sym typeface="Symbol" panose="05050102010706020507" pitchFamily="18" charset="2"/>
              </a:rPr>
              <a:t>-1/2</a:t>
            </a:r>
          </a:p>
          <a:p>
            <a:endParaRPr lang="en-CA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B057D-532D-5879-C0FD-2FCB1A0FF832}"/>
              </a:ext>
            </a:extLst>
          </p:cNvPr>
          <p:cNvSpPr txBox="1"/>
          <p:nvPr/>
        </p:nvSpPr>
        <p:spPr>
          <a:xfrm>
            <a:off x="7696200" y="180931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3.10, p 81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/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blipFill>
                <a:blip r:embed="rId3"/>
                <a:stretch>
                  <a:fillRect l="-3361" t="-7937" r="-4622" b="-25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B04E69-38F0-00B3-5B30-6810F85B98A9}"/>
              </a:ext>
            </a:extLst>
          </p:cNvPr>
          <p:cNvSpPr txBox="1"/>
          <p:nvPr/>
        </p:nvSpPr>
        <p:spPr>
          <a:xfrm>
            <a:off x="4924424" y="4953000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Properties:</a:t>
            </a:r>
          </a:p>
          <a:p>
            <a:r>
              <a:rPr lang="en-CA" dirty="0"/>
              <a:t>Sum of Pois (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, </a:t>
            </a:r>
            <a:r>
              <a:rPr lang="en-CA" baseline="-25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,</a:t>
            </a:r>
            <a:r>
              <a:rPr lang="en-CA" baseline="-25000" dirty="0">
                <a:sym typeface="Symbol" panose="05050102010706020507" pitchFamily="18" charset="2"/>
              </a:rPr>
              <a:t>3</a:t>
            </a:r>
            <a:r>
              <a:rPr lang="en-CA" dirty="0">
                <a:sym typeface="Symbol" panose="05050102010706020507" pitchFamily="18" charset="2"/>
              </a:rPr>
              <a:t>, …) = Pois(∑</a:t>
            </a:r>
            <a:r>
              <a:rPr lang="en-CA" baseline="-25000" dirty="0" err="1">
                <a:sym typeface="Symbol" panose="05050102010706020507" pitchFamily="18" charset="2"/>
              </a:rPr>
              <a:t>i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r>
              <a:rPr lang="en-CA" dirty="0">
                <a:sym typeface="Symbol" panose="05050102010706020507" pitchFamily="18" charset="2"/>
              </a:rPr>
              <a:t>Approaches N(, ) as n  ∞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3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CDE-6A2F-C4EC-3E0E-1F16AC95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Negative binomial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9E0C3-045A-0223-F267-6C78300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330B1-1FB8-497A-301F-18D6CF1B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52381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6EE8A-9135-B98F-2075-9DE1E8E6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41941"/>
            <a:ext cx="2428571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7213E-5C89-D14F-825A-1B062AB0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132417"/>
            <a:ext cx="4590476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0682B-36F2-CDD2-083B-432337A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CDC1B-AF08-AA1B-80D3-F8406CAF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0999"/>
            <a:ext cx="5334000" cy="5258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476C4-24E5-C3FD-553C-5558AB4C067B}"/>
              </a:ext>
            </a:extLst>
          </p:cNvPr>
          <p:cNvSpPr txBox="1"/>
          <p:nvPr/>
        </p:nvSpPr>
        <p:spPr>
          <a:xfrm>
            <a:off x="6248400" y="12192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Negative binomial distributions for</a:t>
            </a:r>
          </a:p>
          <a:p>
            <a:r>
              <a:rPr lang="en-CA" i="1" dirty="0"/>
              <a:t>n</a:t>
            </a:r>
            <a:r>
              <a:rPr lang="en-CA" dirty="0"/>
              <a:t> = 2, 4, 6</a:t>
            </a:r>
          </a:p>
          <a:p>
            <a:r>
              <a:rPr lang="en-CA" i="1" dirty="0"/>
              <a:t>p</a:t>
            </a:r>
            <a:r>
              <a:rPr lang="en-CA" dirty="0"/>
              <a:t> = 0.2, 0.3, 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215D7-3FE2-78DA-BB67-EE66A375CAC6}"/>
              </a:ext>
            </a:extLst>
          </p:cNvPr>
          <p:cNvSpPr txBox="1"/>
          <p:nvPr/>
        </p:nvSpPr>
        <p:spPr>
          <a:xfrm>
            <a:off x="6257925" y="579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DDAR Fig 3.13, p 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704E2-7443-8808-E646-6E5907172632}"/>
              </a:ext>
            </a:extLst>
          </p:cNvPr>
          <p:cNvSpPr txBox="1"/>
          <p:nvPr/>
        </p:nvSpPr>
        <p:spPr>
          <a:xfrm>
            <a:off x="6400800" y="2667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Mean:</a:t>
            </a:r>
          </a:p>
          <a:p>
            <a:r>
              <a:rPr lang="en-CA" dirty="0"/>
              <a:t>Increases with </a:t>
            </a:r>
            <a:r>
              <a:rPr lang="en-CA" i="1" dirty="0"/>
              <a:t>n</a:t>
            </a:r>
          </a:p>
          <a:p>
            <a:r>
              <a:rPr lang="en-CA" dirty="0"/>
              <a:t>Decreases with </a:t>
            </a:r>
            <a:r>
              <a:rPr lang="en-CA" i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45817-C2F1-36A0-F31A-D6A71AA43D23}"/>
              </a:ext>
            </a:extLst>
          </p:cNvPr>
          <p:cNvCxnSpPr/>
          <p:nvPr/>
        </p:nvCxnSpPr>
        <p:spPr>
          <a:xfrm>
            <a:off x="457200" y="978932"/>
            <a:ext cx="0" cy="405026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202E4-6C1C-AC45-3AEA-CBB543F6A7C5}"/>
              </a:ext>
            </a:extLst>
          </p:cNvPr>
          <p:cNvCxnSpPr/>
          <p:nvPr/>
        </p:nvCxnSpPr>
        <p:spPr>
          <a:xfrm>
            <a:off x="1524000" y="4267200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9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492E-F1B9-68F8-F240-6579BB26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discrete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1900D-14EC-69CA-9C7E-E8608DB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E249C-1246-B3EF-4D0E-83257BF2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23809" cy="17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74A59-FFE4-3173-021B-1CC469D9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276600"/>
            <a:ext cx="8152381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66F04-D004-2701-1072-41A23857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4" y="4105409"/>
            <a:ext cx="816190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648A-9296-1363-C998-9B9CFCD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Fitting &amp; graphing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0984-70FC-F24E-1868-B8CA830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In R, the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</a:t>
            </a:r>
            <a:r>
              <a:rPr lang="en-CA" sz="2400" dirty="0"/>
              <a:t> and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vcdExtra</a:t>
            </a:r>
            <a:r>
              <a:rPr lang="en-CA" sz="2400" dirty="0"/>
              <a:t> packages provide functions to fit, visualize and diagnose discrete distributions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Fitting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en-CA" sz="2400" dirty="0"/>
              <a:t>fits uniform, binomial, Poisson, 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neg bin, geometric, logseries, …</a:t>
            </a:r>
          </a:p>
          <a:p>
            <a:r>
              <a:rPr lang="en-CA" sz="2400" b="1" dirty="0"/>
              <a:t>Graphing</a:t>
            </a:r>
            <a:r>
              <a:rPr lang="en-CA" sz="2400" dirty="0"/>
              <a:t>: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rootogram()  </a:t>
            </a:r>
            <a:r>
              <a:rPr lang="en-CA" sz="2400" dirty="0"/>
              <a:t>assess departure between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observed, fitted counts</a:t>
            </a:r>
          </a:p>
          <a:p>
            <a:r>
              <a:rPr lang="en-CA" sz="2400" b="1" dirty="0"/>
              <a:t>Ord plot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Ordplot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CA" sz="2400" dirty="0"/>
              <a:t>diagnose form of a discrete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distribution</a:t>
            </a:r>
          </a:p>
          <a:p>
            <a:r>
              <a:rPr lang="en-CA" sz="2400" b="1" dirty="0"/>
              <a:t>Robust plots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handle problems with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 discrepant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A3777-8315-892F-B0E8-8902FD1D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4FF4-A6BA-41F6-8198-6DAD576C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77F0-C410-4300-8516-C91DE3BE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data: often assumed Normal (</a:t>
            </a:r>
            <a:r>
              <a:rPr lang="el-GR" dirty="0"/>
              <a:t>μ</a:t>
            </a:r>
            <a:r>
              <a:rPr lang="en-US" dirty="0"/>
              <a:t>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– unreasonable for CDA</a:t>
            </a:r>
            <a:endParaRPr lang="en-US" dirty="0"/>
          </a:p>
          <a:p>
            <a:r>
              <a:rPr lang="en-US" dirty="0"/>
              <a:t>Binomial, Poisson, Negative binomial, … are the building blocks for CDA</a:t>
            </a:r>
          </a:p>
          <a:p>
            <a:r>
              <a:rPr lang="en-US" dirty="0"/>
              <a:t>Form the basis for modeling techniques</a:t>
            </a:r>
          </a:p>
          <a:p>
            <a:pPr lvl="1"/>
            <a:r>
              <a:rPr lang="en-US" dirty="0"/>
              <a:t>logistic regression, generalized linear models, Poisson regression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outcome variable (</a:t>
            </a:r>
            <a:r>
              <a:rPr lang="en-US" i="1" dirty="0"/>
              <a:t>k</a:t>
            </a:r>
            <a:r>
              <a:rPr lang="en-US" dirty="0"/>
              <a:t> = 0, 1, 2, … )</a:t>
            </a:r>
          </a:p>
          <a:p>
            <a:pPr lvl="1"/>
            <a:r>
              <a:rPr lang="en-US" dirty="0"/>
              <a:t>counts of occurrences (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): accidents, words in text, males in families of size </a:t>
            </a:r>
            <a:r>
              <a:rPr lang="en-US" i="1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6B6B-722B-44AC-8D51-8A9E9AF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5B35-A255-29A7-B470-7BE1F625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E5782-7BCD-D448-3996-7748CE2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AB1B-77B7-80F3-2E18-A6208A061568}"/>
              </a:ext>
            </a:extLst>
          </p:cNvPr>
          <p:cNvSpPr txBox="1"/>
          <p:nvPr/>
        </p:nvSpPr>
        <p:spPr>
          <a:xfrm>
            <a:off x="457200" y="12954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1DA77-2043-D1B9-8991-BA263BA4A468}"/>
              </a:ext>
            </a:extLst>
          </p:cNvPr>
          <p:cNvSpPr txBox="1"/>
          <p:nvPr/>
        </p:nvSpPr>
        <p:spPr>
          <a:xfrm>
            <a:off x="457200" y="2895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</a:t>
            </a:r>
            <a:r>
              <a:rPr lang="en-CA" dirty="0" err="1"/>
              <a:t>goodfit</a:t>
            </a:r>
            <a:r>
              <a:rPr lang="en-CA" dirty="0"/>
              <a:t>() to fit the binomial; test with summary()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DF79-B858-AB17-01ED-4B36ED16B0BF}"/>
              </a:ext>
            </a:extLst>
          </p:cNvPr>
          <p:cNvSpPr txBox="1"/>
          <p:nvPr/>
        </p:nvSpPr>
        <p:spPr>
          <a:xfrm>
            <a:off x="533400" y="36576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(Saxony, type = "binomial", par=list(size=12))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binomial distribution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97 11 6.98e-16</a:t>
            </a:r>
          </a:p>
        </p:txBody>
      </p:sp>
    </p:spTree>
    <p:extLst>
      <p:ext uri="{BB962C8B-B14F-4D97-AF65-F5344CB8AC3E}">
        <p14:creationId xmlns:p14="http://schemas.microsoft.com/office/powerpoint/2010/main" val="388560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0008-0805-7228-24C6-51614BD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338BF-1E9A-AB0C-ED75-F68047D3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44883-9FFD-8509-E687-EFC9674C6052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print() method for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dirty="0"/>
              <a:t> objects shows the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96954-A344-48A7-069A-E7809F996F3B}"/>
              </a:ext>
            </a:extLst>
          </p:cNvPr>
          <p:cNvSpPr txBox="1"/>
          <p:nvPr/>
        </p:nvSpPr>
        <p:spPr>
          <a:xfrm>
            <a:off x="533400" y="1905000"/>
            <a:ext cx="57912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Observed and fitted values for binomial distribution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parameters estimated by `ML'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 observed   fitted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residual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0        3    0.933            2.140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1       24   12.089            3.426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2      104   71.803            3.800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3      286  258.475            1.712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4      670  628.055            1.674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1033 1085.211           -1.585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6     1343 1367.279           -0.657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7     1112 1265.630           -4.318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8      829  854.247           -0.864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9      478  410.013            3.358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10      181  132.836            4.179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11       45   26.082            3.704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12        7    2.347            3.037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A1E77-A77F-6AC2-680B-E0C9D948BFE1}"/>
              </a:ext>
            </a:extLst>
          </p:cNvPr>
          <p:cNvSpPr txBox="1"/>
          <p:nvPr/>
        </p:nvSpPr>
        <p:spPr>
          <a:xfrm>
            <a:off x="6553200" y="3048000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Pay attention to the </a:t>
            </a:r>
            <a:r>
              <a:rPr lang="en-CA" sz="1600" dirty="0">
                <a:solidFill>
                  <a:srgbClr val="0070C0"/>
                </a:solidFill>
              </a:rPr>
              <a:t>pattern</a:t>
            </a:r>
            <a:r>
              <a:rPr lang="en-CA" sz="1600" dirty="0"/>
              <a:t> &amp; magnitudes of residuals, d</a:t>
            </a:r>
            <a:r>
              <a:rPr lang="en-CA" sz="1600" baseline="-25000" dirty="0"/>
              <a:t>k</a:t>
            </a:r>
          </a:p>
          <a:p>
            <a:endParaRPr lang="en-CA" sz="1600" dirty="0"/>
          </a:p>
          <a:p>
            <a:r>
              <a:rPr lang="en-CA" sz="1600" dirty="0"/>
              <a:t>Pearson </a:t>
            </a:r>
            <a:r>
              <a:rPr lang="en-CA" sz="1600" dirty="0">
                <a:sym typeface="Symbol" panose="05050102010706020507" pitchFamily="18" charset="2"/>
              </a:rPr>
              <a:t>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r>
              <a:rPr lang="en-CA" sz="1600" dirty="0">
                <a:sym typeface="Symbol" panose="05050102010706020507" pitchFamily="18" charset="2"/>
              </a:rPr>
              <a:t> = ∑ d</a:t>
            </a:r>
            <a:r>
              <a:rPr lang="en-CA" sz="1600" baseline="-25000" dirty="0">
                <a:sym typeface="Symbol" panose="05050102010706020507" pitchFamily="18" charset="2"/>
              </a:rPr>
              <a:t>k</a:t>
            </a:r>
            <a:r>
              <a:rPr lang="en-CA" sz="1600" dirty="0">
                <a:sym typeface="Symbol" panose="05050102010706020507" pitchFamily="18" charset="2"/>
              </a:rPr>
              <a:t> 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endParaRPr lang="en-CA" sz="1600" baseline="30000" dirty="0"/>
          </a:p>
          <a:p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1187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8BF37-AAD8-4560-978C-0001F84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Graphing discrete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FFFC5-0EB3-4456-82D3-D5C226C6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6400800"/>
            <a:ext cx="51435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 sz="9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>
              <a:solidFill>
                <a:srgbClr val="000000">
                  <a:alpha val="70000"/>
                </a:srgb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3E16DA-EFE1-4514-BF1B-3EE20391E4BA}"/>
              </a:ext>
            </a:extLst>
          </p:cNvPr>
          <p:cNvGrpSpPr/>
          <p:nvPr/>
        </p:nvGrpSpPr>
        <p:grpSpPr>
          <a:xfrm>
            <a:off x="428625" y="1899882"/>
            <a:ext cx="8115299" cy="1690264"/>
            <a:chOff x="428625" y="1899882"/>
            <a:chExt cx="8115299" cy="169026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B14A89-C397-4FF8-9609-63632BCBFD69}"/>
                </a:ext>
              </a:extLst>
            </p:cNvPr>
            <p:cNvSpPr/>
            <p:nvPr/>
          </p:nvSpPr>
          <p:spPr>
            <a:xfrm>
              <a:off x="428625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D4015D-40E1-4056-84CA-E6BEE3C9DA43}"/>
                </a:ext>
              </a:extLst>
            </p:cNvPr>
            <p:cNvSpPr/>
            <p:nvPr/>
          </p:nvSpPr>
          <p:spPr>
            <a:xfrm>
              <a:off x="682228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Rootograms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37EDB0-6E57-4D2B-BDA2-5C82BFED2262}"/>
                </a:ext>
              </a:extLst>
            </p:cNvPr>
            <p:cNvSpPr/>
            <p:nvPr/>
          </p:nvSpPr>
          <p:spPr>
            <a:xfrm>
              <a:off x="3218259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E7E715-697F-43DC-805D-9F3E2D3398D3}"/>
                </a:ext>
              </a:extLst>
            </p:cNvPr>
            <p:cNvSpPr/>
            <p:nvPr/>
          </p:nvSpPr>
          <p:spPr>
            <a:xfrm>
              <a:off x="3471862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Ord plots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9CDDEA-C14B-48C7-A991-A3E4805640CF}"/>
                </a:ext>
              </a:extLst>
            </p:cNvPr>
            <p:cNvSpPr/>
            <p:nvPr/>
          </p:nvSpPr>
          <p:spPr>
            <a:xfrm>
              <a:off x="6007893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385616-811A-4BA5-B2D1-A3DBEE64DFD1}"/>
                </a:ext>
              </a:extLst>
            </p:cNvPr>
            <p:cNvSpPr/>
            <p:nvPr/>
          </p:nvSpPr>
          <p:spPr>
            <a:xfrm>
              <a:off x="6261496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Robust distribution plots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38D6DC-C96D-4699-8F8D-9024DB6E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912926"/>
            <a:ext cx="2269940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1693D-2B82-4396-9AD7-EE004D73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15" y="3896804"/>
            <a:ext cx="2195285" cy="2135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07119-DAE6-4CFE-84A0-A9614E06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931" y="3912926"/>
            <a:ext cx="215653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F25-1A1D-91AB-32FE-705BB4A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What’s wrong with simple histograms?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9FA96-B1AB-6B19-6336-2CD2FB9B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950E-36B8-6AED-5F78-D436CEA397A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Discrete distributions are often graphed as histograms, with a theoretical fitted distribution superimposed</a:t>
            </a:r>
          </a:p>
          <a:p>
            <a:r>
              <a:rPr lang="en-CA" dirty="0"/>
              <a:t>The plot() method for </a:t>
            </a:r>
            <a:r>
              <a:rPr lang="en-CA" dirty="0" err="1"/>
              <a:t>goodfit</a:t>
            </a:r>
            <a:r>
              <a:rPr lang="en-CA" dirty="0"/>
              <a:t> objects provides some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E50C-73B0-4CD3-52A9-D14A53496AA0}"/>
              </a:ext>
            </a:extLst>
          </p:cNvPr>
          <p:cNvSpPr txBox="1"/>
          <p:nvPr/>
        </p:nvSpPr>
        <p:spPr>
          <a:xfrm>
            <a:off x="533400" y="2362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"standing",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2978-7920-D475-A0A5-EC7E5985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1588"/>
            <a:ext cx="3685714" cy="350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9949D-6BD9-D20E-4D5A-50E6FD534AC2}"/>
              </a:ext>
            </a:extLst>
          </p:cNvPr>
          <p:cNvSpPr txBox="1"/>
          <p:nvPr/>
        </p:nvSpPr>
        <p:spPr>
          <a:xfrm>
            <a:off x="5181600" y="3124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Largest frequencies dominate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Must assess deviations vs. the fitted curve</a:t>
            </a:r>
          </a:p>
        </p:txBody>
      </p:sp>
    </p:spTree>
    <p:extLst>
      <p:ext uri="{BB962C8B-B14F-4D97-AF65-F5344CB8AC3E}">
        <p14:creationId xmlns:p14="http://schemas.microsoft.com/office/powerpoint/2010/main" val="154008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FD-E95C-86B2-DF6D-B06AC1DD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Hanging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542ED-BEEF-46A3-F8C8-2A994E86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E5B3-B132-CB7D-D48C-77AAF634D5A8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"hanging",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              </a:t>
            </a:r>
            <a:r>
              <a:rPr lang="en-CA" dirty="0">
                <a:solidFill>
                  <a:srgbClr val="00B050"/>
                </a:solidFill>
              </a:rPr>
              <a:t>#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3E85-8324-6F67-4D28-2DE2DD31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2234609"/>
            <a:ext cx="813333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429-5D40-5757-B03A-F6E5BF2D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Deviation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AC2E4-5C70-38B8-C59A-703528EE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50238-3AA0-373C-0606-5F7668D5BB87}"/>
              </a:ext>
            </a:extLst>
          </p:cNvPr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= "deviation", 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DCA6C-29E1-1407-30E3-4E67666F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18095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71676-9FE7-4962-981D-85004006363D}"/>
              </a:ext>
            </a:extLst>
          </p:cNvPr>
          <p:cNvSpPr txBox="1"/>
          <p:nvPr/>
        </p:nvSpPr>
        <p:spPr>
          <a:xfrm>
            <a:off x="457200" y="1295400"/>
            <a:ext cx="68580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609600" y="2743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Poisson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E54A-2109-46DD-8325-1AD6EB02357A}"/>
              </a:ext>
            </a:extLst>
          </p:cNvPr>
          <p:cNvSpPr txBox="1"/>
          <p:nvPr/>
        </p:nvSpPr>
        <p:spPr>
          <a:xfrm>
            <a:off x="609600" y="3505200"/>
            <a:ext cx="6705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Fed.fit0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25.2  5 0.000125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9BD0F-C16E-4022-B051-246DA1D1FB40}"/>
              </a:ext>
            </a:extLst>
          </p:cNvPr>
          <p:cNvSpPr txBox="1"/>
          <p:nvPr/>
        </p:nvSpPr>
        <p:spPr>
          <a:xfrm>
            <a:off x="6096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fits very poorly!</a:t>
            </a:r>
          </a:p>
        </p:txBody>
      </p:sp>
    </p:spTree>
    <p:extLst>
      <p:ext uri="{BB962C8B-B14F-4D97-AF65-F5344CB8AC3E}">
        <p14:creationId xmlns:p14="http://schemas.microsoft.com/office/powerpoint/2010/main" val="378637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457200" y="126548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the Negative binomial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04EB8-2540-497F-8882-142FE318F698}"/>
              </a:ext>
            </a:extLst>
          </p:cNvPr>
          <p:cNvSpPr txBox="1"/>
          <p:nvPr/>
        </p:nvSpPr>
        <p:spPr>
          <a:xfrm>
            <a:off x="609600" y="1905000"/>
            <a:ext cx="7467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Fed.fit1&lt;-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summary(Fed.fit1)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1.96  4    0.742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22B9C-66A1-425C-9DA3-7A58FB6E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0530"/>
            <a:ext cx="8285714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6BE6-1044-4FC7-B547-48F9E94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Federalist papers: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FCCF3-0CB5-415D-A501-1D64EEC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4720C-7E83-4785-A2BF-781F53A2A81E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Hanging rootograms for the Federalist papers data, comparing Poisson and Negative binomial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92838-0C0E-4BD7-94FF-3CF73032C988}"/>
              </a:ext>
            </a:extLst>
          </p:cNvPr>
          <p:cNvSpPr txBox="1"/>
          <p:nvPr/>
        </p:nvSpPr>
        <p:spPr>
          <a:xfrm>
            <a:off x="457200" y="207601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plot(Fed.fit0, main = "Poisson")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plot(Fed.fit1, main = "Negative 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DCAC5-B66F-49B1-9AF4-5C13D670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4" y="3200400"/>
            <a:ext cx="803809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6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CF-AED5-4108-A251-3DA72B6A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Butterfly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57A98-329E-4668-BC24-A7F729FA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3D545-9245-4942-99FC-0ECD05806E40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Poisson and Negative binomial are terrible fits!   What to do??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F931-FF32-48F6-8529-622B7184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6" y="1905000"/>
            <a:ext cx="818095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0A2-B7B0-466F-A752-B8C2C26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binomial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B7DE-A898-4A94-8977-0F85C00F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B4D1-ACC3-463D-868F-B1B0E77A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" y="1834147"/>
            <a:ext cx="8133333" cy="46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642E-CF15-44C1-B7D3-443F9824211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sex ratio (Geissler, 1889): Is there evidence that </a:t>
            </a:r>
            <a:r>
              <a:rPr lang="en-US" dirty="0" err="1"/>
              <a:t>Pr</a:t>
            </a:r>
            <a:r>
              <a:rPr lang="en-US" dirty="0"/>
              <a:t>(male) = 0.5?</a:t>
            </a:r>
          </a:p>
        </p:txBody>
      </p:sp>
    </p:spTree>
    <p:extLst>
      <p:ext uri="{BB962C8B-B14F-4D97-AF65-F5344CB8AC3E}">
        <p14:creationId xmlns:p14="http://schemas.microsoft.com/office/powerpoint/2010/main" val="36541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93B2-6151-42A5-BF5C-2EB3D7D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 plots: Diagnose form of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512BE-6BC2-4DB8-9EF0-B703B1E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897F-ED42-44B6-9209-28B7ED36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7787"/>
            <a:ext cx="8123809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9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F26F-5070-4589-82F2-C7FCDF88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36691-C8EB-4ADA-A44B-E720080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56905-0DF6-45A2-AD85-35D0482FD4D5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Butterfly data: The slope and intercept correctly diagnoses the log-series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919C0-C02A-49E6-AE15-9A74901622A5}"/>
              </a:ext>
            </a:extLst>
          </p:cNvPr>
          <p:cNvSpPr txBox="1"/>
          <p:nvPr/>
        </p:nvSpPr>
        <p:spPr>
          <a:xfrm>
            <a:off x="457200" y="1988403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 = "Butterfly species collected in Malaya",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48E734D-0FDF-4825-AB95-9D0628C7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48931"/>
            <a:ext cx="5058247" cy="383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781AC-4D33-4BFE-8DBC-1E059DEF194B}"/>
              </a:ext>
            </a:extLst>
          </p:cNvPr>
          <p:cNvSpPr txBox="1"/>
          <p:nvPr/>
        </p:nvSpPr>
        <p:spPr>
          <a:xfrm>
            <a:off x="6172200" y="319147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slope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intercept</a:t>
            </a:r>
          </a:p>
          <a:p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log-series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4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F4A4-955F-4C22-9927-C26A43E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78027-B0D3-4B3B-907C-77DA301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A5185-3897-46E6-B123-59689EA2D04B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 plots for the Saxony and Federalist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B9DE-27F4-425E-8C84-D2F516F40CD3}"/>
              </a:ext>
            </a:extLst>
          </p:cNvPr>
          <p:cNvSpPr txBox="1"/>
          <p:nvPr/>
        </p:nvSpPr>
        <p:spPr>
          <a:xfrm>
            <a:off x="457200" y="193516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(Saxony, main = "Families in Saxony",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(Federalist, main = "Instances of 'may' in Federalist papers",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B0228-E4D1-42FE-9170-ACCF8543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6" y="2866567"/>
            <a:ext cx="787619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1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65A9-65B0-4CD1-8A1A-3C34C3F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distribution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026C-3650-4688-860C-C977AACF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44DD0-D2A5-46AC-AC36-05DE8B43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1260989"/>
            <a:ext cx="7733333" cy="235238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E2DED6-3FC7-49AF-A34F-F4B439E92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4" y="3750829"/>
            <a:ext cx="3438513" cy="2605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6DAC1-5021-404A-8B89-32AE64DF5287}"/>
              </a:ext>
            </a:extLst>
          </p:cNvPr>
          <p:cNvSpPr txBox="1"/>
          <p:nvPr/>
        </p:nvSpPr>
        <p:spPr>
          <a:xfrm>
            <a:off x="533400" y="4191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Poisson distribution, this is called a “</a:t>
            </a:r>
            <a:r>
              <a:rPr lang="en-US" dirty="0" err="1"/>
              <a:t>poissonness</a:t>
            </a:r>
            <a:r>
              <a:rPr lang="en-US" dirty="0"/>
              <a:t> plot”</a:t>
            </a:r>
          </a:p>
        </p:txBody>
      </p:sp>
    </p:spTree>
    <p:extLst>
      <p:ext uri="{BB962C8B-B14F-4D97-AF65-F5344CB8AC3E}">
        <p14:creationId xmlns:p14="http://schemas.microsoft.com/office/powerpoint/2010/main" val="909403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44F-D986-46FB-8C32-D2BEE1D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Poissonness</a:t>
            </a:r>
            <a:r>
              <a:rPr lang="en-US" dirty="0"/>
              <a:t> plot: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F01A2-F98D-4082-9976-2BB6A7F9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6CD7D-E0E4-4091-9B96-30CA429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371600"/>
            <a:ext cx="8009524" cy="27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714AD-9E54-4103-92C8-B959BD27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8989"/>
            <a:ext cx="8000000" cy="19238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45CDB-218C-4087-8E10-61F5DCD24CD7}"/>
              </a:ext>
            </a:extLst>
          </p:cNvPr>
          <p:cNvSpPr/>
          <p:nvPr/>
        </p:nvSpPr>
        <p:spPr>
          <a:xfrm>
            <a:off x="5066900" y="3493167"/>
            <a:ext cx="1752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992F-7AEE-414F-84A1-380A24D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CB8E-A75E-4083-92B5-911C519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4B08-F285-4BD8-B9AF-1AAA30DB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61905" cy="18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4CA8-F7C4-42C5-9AF6-E74BB694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7" y="3422374"/>
            <a:ext cx="82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6A7-8E12-40FA-9D74-5F91C2D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Federalist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1AE4D-58B4-4392-B49D-11F136B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0261-8FFD-4777-ABB6-00DB95D2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812"/>
            <a:ext cx="8000000" cy="46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5BE48-5D31-421B-8F56-4F28E4138256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Try both Poisson &amp;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1504783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9A22-38C3-4FF9-BF0A-BEB12B39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Saxony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D5CBE-B49C-49DB-A666-4C5085F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1739-A9E7-490E-AB13-307D07E3C7E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purported binomial distributions, the result is a “</a:t>
            </a:r>
            <a:r>
              <a:rPr lang="en-US" sz="2000" dirty="0" err="1"/>
              <a:t>binomialness</a:t>
            </a:r>
            <a:r>
              <a:rPr lang="en-US" sz="2000" dirty="0"/>
              <a:t>”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05D7-7367-4614-9910-3C771945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17132"/>
            <a:ext cx="7961905" cy="3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DAE2E-DDEF-451A-8DCB-E46A3A08FEC1}"/>
              </a:ext>
            </a:extLst>
          </p:cNvPr>
          <p:cNvSpPr txBox="1"/>
          <p:nvPr/>
        </p:nvSpPr>
        <p:spPr>
          <a:xfrm>
            <a:off x="609600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plots show heavier tails than the binomial distribution. </a:t>
            </a:r>
            <a:r>
              <a:rPr lang="en-US" dirty="0" err="1"/>
              <a:t>distplot</a:t>
            </a:r>
            <a:r>
              <a:rPr lang="en-US" dirty="0"/>
              <a:t>() is more sensitive in diagnosing this</a:t>
            </a:r>
          </a:p>
        </p:txBody>
      </p:sp>
    </p:spTree>
    <p:extLst>
      <p:ext uri="{BB962C8B-B14F-4D97-AF65-F5344CB8AC3E}">
        <p14:creationId xmlns:p14="http://schemas.microsoft.com/office/powerpoint/2010/main" val="2351846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B4DF6-041E-4646-A32C-D6E1333B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6" y="1371600"/>
            <a:ext cx="8180952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1184-9F29-43A7-8DAF-DA2678F9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" y="3100686"/>
            <a:ext cx="8104762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6A64F-A7C1-4206-B49B-A716EB2F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49" y="4800600"/>
            <a:ext cx="816190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9634A-4364-4610-8D46-7FAF1666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1295400"/>
            <a:ext cx="8257143" cy="25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68631-D92C-4798-87E2-B943654F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4097303"/>
            <a:ext cx="81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42-0BEF-43EF-A7B0-280A2CC7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D333-31B0-459D-BF1E-7C874F6D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Federalist papers: Disputed authorship</a:t>
            </a:r>
          </a:p>
          <a:p>
            <a:r>
              <a:rPr lang="en-US" sz="2000" dirty="0"/>
              <a:t>77 essays by Alexander Hamilton, John Jay, James Madison to persuade voters to ratify the US constitution, all signed with pseudonym “Publius”</a:t>
            </a:r>
          </a:p>
          <a:p>
            <a:pPr lvl="1"/>
            <a:r>
              <a:rPr lang="en-US" sz="1800" dirty="0"/>
              <a:t>Who wrote each?</a:t>
            </a:r>
          </a:p>
          <a:p>
            <a:pPr lvl="1"/>
            <a:r>
              <a:rPr lang="en-US" sz="1800" dirty="0"/>
              <a:t>65 known, 12 disputed (H &amp; M both claimed sole authorship)</a:t>
            </a:r>
          </a:p>
          <a:p>
            <a:r>
              <a:rPr lang="en-US" sz="2000" dirty="0" err="1"/>
              <a:t>Mosteller</a:t>
            </a:r>
            <a:r>
              <a:rPr lang="en-US" sz="2000" dirty="0"/>
              <a:t> &amp; Wallace (1984): analysis of frequency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 err="1"/>
              <a:t>s</a:t>
            </a:r>
            <a:r>
              <a:rPr lang="en-US" sz="2000" dirty="0"/>
              <a:t> of key “marker” words: from, </a:t>
            </a:r>
            <a:r>
              <a:rPr lang="en-US" sz="2000" b="1" dirty="0"/>
              <a:t>may</a:t>
            </a:r>
            <a:r>
              <a:rPr lang="en-US" sz="2000" dirty="0"/>
              <a:t>, whilst, …</a:t>
            </a:r>
          </a:p>
          <a:p>
            <a:r>
              <a:rPr lang="en-US" sz="2000" dirty="0"/>
              <a:t>e.g., blocks of 200 words: occurrences (</a:t>
            </a:r>
            <a:r>
              <a:rPr lang="en-US" sz="2000" i="1" dirty="0"/>
              <a:t>k</a:t>
            </a:r>
            <a:r>
              <a:rPr lang="en-US" sz="2000" dirty="0"/>
              <a:t>) of “may” in how many blocks (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99E38-16CE-4978-857E-996C4028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080A8-28EA-40D9-B9CF-FAABAFECEA3D}"/>
              </a:ext>
            </a:extLst>
          </p:cNvPr>
          <p:cNvSpPr txBox="1"/>
          <p:nvPr/>
        </p:nvSpPr>
        <p:spPr>
          <a:xfrm>
            <a:off x="838200" y="4371975"/>
            <a:ext cx="7848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</p:spTree>
    <p:extLst>
      <p:ext uri="{BB962C8B-B14F-4D97-AF65-F5344CB8AC3E}">
        <p14:creationId xmlns:p14="http://schemas.microsoft.com/office/powerpoint/2010/main" val="3088756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0809-7D2F-4DA5-9FBD-D8137FA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r>
              <a:rPr lang="en-US" dirty="0"/>
              <a:t>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839D8-833C-4908-BFA5-8E58248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99036"/>
            <a:ext cx="8229600" cy="2549364"/>
          </a:xfrm>
        </p:spPr>
        <p:txBody>
          <a:bodyPr>
            <a:normAutofit/>
          </a:bodyPr>
          <a:lstStyle/>
          <a:p>
            <a:r>
              <a:rPr lang="en-US" sz="2000" dirty="0"/>
              <a:t>There are predictors: gender, marital status, number of children, prestige of dept., # pubs by student’s mentor</a:t>
            </a:r>
          </a:p>
          <a:p>
            <a:r>
              <a:rPr lang="en-US" sz="2000" dirty="0"/>
              <a:t>We fit such models with </a:t>
            </a:r>
            <a:r>
              <a:rPr lang="en-US" sz="2000" dirty="0" err="1"/>
              <a:t>glm</a:t>
            </a:r>
            <a:r>
              <a:rPr lang="en-US" sz="2000" dirty="0"/>
              <a:t>(), but need to specify the form of the distribution</a:t>
            </a:r>
          </a:p>
          <a:p>
            <a:r>
              <a:rPr lang="en-US" sz="2000" dirty="0"/>
              <a:t>Ignoring the predictors for now, a baseline model could be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glm</a:t>
            </a:r>
            <a:r>
              <a:rPr lang="en-US" sz="2000" dirty="0"/>
              <a:t>(articles ~ 1, data=</a:t>
            </a:r>
            <a:r>
              <a:rPr lang="en-US" sz="2000" dirty="0" err="1"/>
              <a:t>PhdPubs</a:t>
            </a:r>
            <a:r>
              <a:rPr lang="en-US" sz="2000" dirty="0"/>
              <a:t>, family = “</a:t>
            </a:r>
            <a:r>
              <a:rPr lang="en-US" sz="2000" dirty="0" err="1"/>
              <a:t>poisson</a:t>
            </a:r>
            <a:r>
              <a:rPr lang="en-US" sz="2000" dirty="0"/>
              <a:t>”)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B877B-22A7-4588-B5F0-05376E7A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1A45-ABAC-4975-9392-A6115674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0" y="1219200"/>
            <a:ext cx="6866524" cy="18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88-850C-47E0-88A6-379F0D3B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014C-BEC8-4805-B6F3-1702D7C7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6EEA4-525E-4AE2-AF6C-A3CE8A00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" y="1300428"/>
            <a:ext cx="7933333" cy="42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33C9A-060A-4308-9F9B-D6362EE4F4F0}"/>
              </a:ext>
            </a:extLst>
          </p:cNvPr>
          <p:cNvSpPr txBox="1"/>
          <p:nvPr/>
        </p:nvSpPr>
        <p:spPr>
          <a:xfrm>
            <a:off x="533400" y="5791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doesn’t fit:  Need to account for excess 0s (some never published)</a:t>
            </a:r>
          </a:p>
          <a:p>
            <a:r>
              <a:rPr lang="en-US" dirty="0"/>
              <a:t>Neg binomial: Sort of OK, but should take predictors into account</a:t>
            </a:r>
          </a:p>
        </p:txBody>
      </p:sp>
    </p:spTree>
    <p:extLst>
      <p:ext uri="{BB962C8B-B14F-4D97-AF65-F5344CB8AC3E}">
        <p14:creationId xmlns:p14="http://schemas.microsoft.com/office/powerpoint/2010/main" val="3981952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0F14-FA4F-4AD7-8A98-AE1D105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Count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59000-DB4D-40E7-BB95-B22BBD6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896F-1AD4-4EF4-93D6-A10F60EF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6" y="3200400"/>
            <a:ext cx="8371428" cy="2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F8CF64-AC7C-4166-9ED6-E2BED8FF4617}"/>
              </a:ext>
            </a:extLst>
          </p:cNvPr>
          <p:cNvSpPr txBox="1"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data regression models (DDAR Ch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different distributions for unexplained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tests of one model vs.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models handle the problems of excess zeros: </a:t>
            </a:r>
            <a:r>
              <a:rPr lang="en-US" dirty="0" err="1"/>
              <a:t>zeroinlf</a:t>
            </a:r>
            <a:r>
              <a:rPr lang="en-US" dirty="0"/>
              <a:t>(), hurdle()</a:t>
            </a:r>
          </a:p>
        </p:txBody>
      </p:sp>
    </p:spTree>
    <p:extLst>
      <p:ext uri="{BB962C8B-B14F-4D97-AF65-F5344CB8AC3E}">
        <p14:creationId xmlns:p14="http://schemas.microsoft.com/office/powerpoint/2010/main" val="1163451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D795-2398-46A2-A12B-9C27B7DD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CDA83-C142-432D-A11A-2725709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496E-489A-47B1-9250-C56B3CC8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94448"/>
            <a:ext cx="8171428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4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BF6-6573-4748-AAC7-89A9324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8E1B-3531-416E-AA33-5F0D32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distributions are the building blocks for categorical data analysis</a:t>
            </a:r>
          </a:p>
          <a:p>
            <a:pPr lvl="1"/>
            <a:r>
              <a:rPr lang="en-US" dirty="0"/>
              <a:t>Typically consist of basic counts of occurrences, with varying frequencies</a:t>
            </a:r>
          </a:p>
          <a:p>
            <a:pPr lvl="1"/>
            <a:r>
              <a:rPr lang="en-US" dirty="0"/>
              <a:t>Most common: binomial, Poisson, negative binomial</a:t>
            </a:r>
          </a:p>
          <a:p>
            <a:pPr lvl="1"/>
            <a:r>
              <a:rPr lang="en-US" dirty="0"/>
              <a:t>Others: geometric, log-series</a:t>
            </a:r>
          </a:p>
          <a:p>
            <a:r>
              <a:rPr lang="en-US" dirty="0"/>
              <a:t>Fit with </a:t>
            </a:r>
            <a:r>
              <a:rPr lang="en-US" dirty="0" err="1"/>
              <a:t>goodfit</a:t>
            </a:r>
            <a:r>
              <a:rPr lang="en-US" dirty="0"/>
              <a:t>(); plot with rootogram()</a:t>
            </a:r>
          </a:p>
          <a:p>
            <a:pPr lvl="1"/>
            <a:r>
              <a:rPr lang="en-US" dirty="0"/>
              <a:t>Diagnostic plots: </a:t>
            </a:r>
            <a:r>
              <a:rPr lang="en-US" dirty="0" err="1"/>
              <a:t>Ord_plot</a:t>
            </a:r>
            <a:r>
              <a:rPr lang="en-US" dirty="0"/>
              <a:t>(), </a:t>
            </a:r>
            <a:r>
              <a:rPr lang="en-US" dirty="0" err="1"/>
              <a:t>distplot</a:t>
            </a:r>
            <a:r>
              <a:rPr lang="en-US" dirty="0"/>
              <a:t>()</a:t>
            </a:r>
          </a:p>
          <a:p>
            <a:r>
              <a:rPr lang="en-US" dirty="0"/>
              <a:t>Models with predictors</a:t>
            </a:r>
          </a:p>
          <a:p>
            <a:pPr lvl="1"/>
            <a:r>
              <a:rPr lang="en-US" dirty="0"/>
              <a:t>Binomial </a:t>
            </a:r>
            <a:r>
              <a:rPr lang="en-US" dirty="0">
                <a:sym typeface="Symbol" panose="05050102010706020507" pitchFamily="18" charset="2"/>
              </a:rPr>
              <a:t> logistic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Poisson  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 regression; </a:t>
            </a:r>
            <a:r>
              <a:rPr lang="en-US" dirty="0" err="1">
                <a:sym typeface="Symbol" panose="05050102010706020507" pitchFamily="18" charset="2"/>
              </a:rPr>
              <a:t>logliner</a:t>
            </a:r>
            <a:r>
              <a:rPr lang="en-US" dirty="0">
                <a:sym typeface="Symbol" panose="05050102010706020507" pitchFamily="18" charset="2"/>
              </a:rPr>
              <a:t> models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These are special cases of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generalized</a:t>
            </a:r>
            <a:r>
              <a:rPr lang="en-US" dirty="0">
                <a:sym typeface="Symbol" panose="05050102010706020507" pitchFamily="18" charset="2"/>
              </a:rPr>
              <a:t> linear models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B4FCB-7F07-4CBC-906B-364DD3B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41F-0487-425D-BBD1-0ECB76CF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data: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394B-164D-42CE-8D79-6BF53BEB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088C4-8A41-45AD-B182-D08D62E8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5895238" cy="2561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0B16A-5C12-4138-B956-5CC63CA6F400}"/>
              </a:ext>
            </a:extLst>
          </p:cNvPr>
          <p:cNvSpPr txBox="1"/>
          <p:nvPr/>
        </p:nvSpPr>
        <p:spPr>
          <a:xfrm>
            <a:off x="762000" y="44196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word (“from”, “may”, “whilst”,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probability model (Poisson, </a:t>
            </a:r>
            <a:r>
              <a:rPr lang="en-US" sz="2400" dirty="0" err="1"/>
              <a:t>NegBin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Estimate parameters (</a:t>
            </a:r>
            <a:r>
              <a:rPr lang="en-US" sz="2400" dirty="0">
                <a:sym typeface="Symbol" panose="05050102010706020507" pitchFamily="18" charset="2"/>
              </a:rPr>
              <a:t>, </a:t>
            </a:r>
            <a:r>
              <a:rPr lang="el-GR" sz="2400" dirty="0">
                <a:sym typeface="Symbol" panose="05050102010706020507" pitchFamily="18" charset="2"/>
              </a:rPr>
              <a:t>θ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Calculate log Odds (Hamilton vs. Madison)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All 12 disputed papers most likely written by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Madison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5B66-68E7-4EBC-9B41-4236766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Type-token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F15E8-46C1-4198-A2B1-0FCF738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219D-5A0E-4C4D-8AF1-95BCF8DF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447800"/>
            <a:ext cx="8190476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E10B0-026C-4487-BBF1-FCCDDBC5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B562A-E133-464B-B63B-ADF3EEAC4FDA}"/>
              </a:ext>
            </a:extLst>
          </p:cNvPr>
          <p:cNvSpPr txBox="1"/>
          <p:nvPr/>
        </p:nvSpPr>
        <p:spPr>
          <a:xfrm>
            <a:off x="609600" y="685800"/>
            <a:ext cx="434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data(Butterfly,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"Number of individuals",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"Number of species",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 = "pink",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1.5)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0C4765-042D-415A-9CC1-5C8EC418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001852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673B7-321B-47AF-B5A0-4E62F74D53F3}"/>
              </a:ext>
            </a:extLst>
          </p:cNvPr>
          <p:cNvSpPr txBox="1"/>
          <p:nvPr/>
        </p:nvSpPr>
        <p:spPr>
          <a:xfrm>
            <a:off x="3352800" y="2362200"/>
            <a:ext cx="5105400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dirty="0"/>
              <a:t>:</a:t>
            </a:r>
          </a:p>
          <a:p>
            <a:r>
              <a:rPr lang="en-US" dirty="0"/>
              <a:t>What is the total pop. of butterflies in Malaysia?</a:t>
            </a:r>
          </a:p>
          <a:p>
            <a:r>
              <a:rPr lang="en-US" dirty="0"/>
              <a:t>How many wolves remain in Canada NWT?</a:t>
            </a:r>
          </a:p>
          <a:p>
            <a:r>
              <a:rPr lang="en-US" dirty="0"/>
              <a:t>How many words did Shakespeare know?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5EEE2-A837-4A88-96D9-D2296CF7E548}"/>
              </a:ext>
            </a:extLst>
          </p:cNvPr>
          <p:cNvSpPr txBox="1"/>
          <p:nvPr/>
        </p:nvSpPr>
        <p:spPr>
          <a:xfrm>
            <a:off x="3352800" y="3733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depend on estimating </a:t>
            </a:r>
            <a:r>
              <a:rPr lang="en-US" dirty="0" err="1"/>
              <a:t>Pr</a:t>
            </a:r>
            <a:r>
              <a:rPr lang="en-US" dirty="0"/>
              <a:t>(k=0)</a:t>
            </a:r>
          </a:p>
        </p:txBody>
      </p:sp>
    </p:spTree>
    <p:extLst>
      <p:ext uri="{BB962C8B-B14F-4D97-AF65-F5344CB8AC3E}">
        <p14:creationId xmlns:p14="http://schemas.microsoft.com/office/powerpoint/2010/main" val="111774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80DAE-A153-4941-BF70-D2F3FFE9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44D0-DC62-4DB8-8A42-A6AEC029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questions</a:t>
            </a:r>
          </a:p>
          <a:p>
            <a:pPr lvl="1"/>
            <a:r>
              <a:rPr lang="en-US" dirty="0"/>
              <a:t>What process gave rise to the distribution?</a:t>
            </a:r>
          </a:p>
          <a:p>
            <a:pPr lvl="1"/>
            <a:r>
              <a:rPr lang="en-US" dirty="0"/>
              <a:t>What is the form: uniform, binomial, Poisson, negative binomial, … 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Fit &amp; estimate parameters</a:t>
            </a:r>
          </a:p>
          <a:p>
            <a:pPr lvl="2"/>
            <a:r>
              <a:rPr lang="en-US" dirty="0"/>
              <a:t>Visualize goodness of fit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Use in some larger context to tell a story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i="1" dirty="0"/>
              <a:t>Families in Saxony</a:t>
            </a:r>
            <a:r>
              <a:rPr lang="en-US" dirty="0"/>
              <a:t>: might expect Bin(n=12, p); p=0.5?</a:t>
            </a:r>
          </a:p>
          <a:p>
            <a:pPr lvl="1"/>
            <a:r>
              <a:rPr lang="en-US" i="1" dirty="0"/>
              <a:t>Federalist papers</a:t>
            </a:r>
            <a:r>
              <a:rPr lang="en-US" dirty="0"/>
              <a:t>: Perhaps Poisson(</a:t>
            </a:r>
            <a:r>
              <a:rPr lang="en-US" dirty="0">
                <a:sym typeface="Symbol" panose="05050102010706020507" pitchFamily="18" charset="2"/>
              </a:rPr>
              <a:t>)</a:t>
            </a:r>
          </a:p>
          <a:p>
            <a:pPr lvl="1"/>
            <a:r>
              <a:rPr lang="en-US" i="1" dirty="0">
                <a:sym typeface="Symbol" panose="05050102010706020507" pitchFamily="18" charset="2"/>
              </a:rPr>
              <a:t>Butterfly data</a:t>
            </a:r>
            <a:r>
              <a:rPr lang="en-US" dirty="0">
                <a:sym typeface="Symbol" panose="05050102010706020507" pitchFamily="18" charset="2"/>
              </a:rPr>
              <a:t>: Perhaps a log-series distribution?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79D5A-5DFF-45A8-8237-1B1F5C0A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DC2-14E0-4093-ABEE-58D6F799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discrete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6208-103D-4F6A-A274-049F8FC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C6D5-40CD-4558-BD67-22034648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36F5F-9939-4FE1-B137-DA870717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0" y="3754442"/>
            <a:ext cx="81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1949</Words>
  <Application>Microsoft Office PowerPoint</Application>
  <PresentationFormat>On-screen Show (4:3)</PresentationFormat>
  <Paragraphs>290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Wingdings</vt:lpstr>
      <vt:lpstr>1_Office Theme</vt:lpstr>
      <vt:lpstr>Discrete distributions</vt:lpstr>
      <vt:lpstr>Discrete distributions: Basic ideas</vt:lpstr>
      <vt:lpstr>Examples: binomial</vt:lpstr>
      <vt:lpstr>Examples: count data</vt:lpstr>
      <vt:lpstr>Count data: models</vt:lpstr>
      <vt:lpstr>Example: Type-token distributions</vt:lpstr>
      <vt:lpstr>PowerPoint Presentation</vt:lpstr>
      <vt:lpstr>Discrete distributions: Questions</vt:lpstr>
      <vt:lpstr>Fitting discrete distributions</vt:lpstr>
      <vt:lpstr>Common discrete distributions</vt:lpstr>
      <vt:lpstr>Discrete distributions: R</vt:lpstr>
      <vt:lpstr>Binomial distribution</vt:lpstr>
      <vt:lpstr>Binomial distribution</vt:lpstr>
      <vt:lpstr>Poisson distribution</vt:lpstr>
      <vt:lpstr>Poisson distribution</vt:lpstr>
      <vt:lpstr>Negative binomial distribution</vt:lpstr>
      <vt:lpstr>PowerPoint Presentation</vt:lpstr>
      <vt:lpstr>Fitting discrete distributions</vt:lpstr>
      <vt:lpstr>Fitting &amp; graphing discrete distributions</vt:lpstr>
      <vt:lpstr>Example: Saxony families</vt:lpstr>
      <vt:lpstr>Example: Saxony families</vt:lpstr>
      <vt:lpstr>Graphing discrete distributions</vt:lpstr>
      <vt:lpstr>What’s wrong with simple histograms?</vt:lpstr>
      <vt:lpstr>Hanging rootograms</vt:lpstr>
      <vt:lpstr>Deviation rootograms</vt:lpstr>
      <vt:lpstr>Example: Federalist papers</vt:lpstr>
      <vt:lpstr>Example: Federalist papers</vt:lpstr>
      <vt:lpstr>Federalist papers: Rootograms</vt:lpstr>
      <vt:lpstr>Butterfly data</vt:lpstr>
      <vt:lpstr>Ord plots: Diagnose form of distribution</vt:lpstr>
      <vt:lpstr>Ord plot: Examples</vt:lpstr>
      <vt:lpstr>Ord plots: Examples</vt:lpstr>
      <vt:lpstr>Robust distribution plots</vt:lpstr>
      <vt:lpstr>Poissonness plot: Details</vt:lpstr>
      <vt:lpstr>Other distributions</vt:lpstr>
      <vt:lpstr>distplot: Federalist</vt:lpstr>
      <vt:lpstr>distplot: Saxony</vt:lpstr>
      <vt:lpstr>What have we learned?</vt:lpstr>
      <vt:lpstr>What have we learned?</vt:lpstr>
      <vt:lpstr>Looking ahead: PhdPubs data</vt:lpstr>
      <vt:lpstr>Looking ahead: PhdPubs</vt:lpstr>
      <vt:lpstr>Looking ahead: Count data models</vt:lpstr>
      <vt:lpstr>Looking ahead: Effect plots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02-Discrete</dc:title>
  <dc:creator>Michael L Friendly</dc:creator>
  <cp:lastModifiedBy>Michael L Friendly</cp:lastModifiedBy>
  <cp:revision>5</cp:revision>
  <dcterms:created xsi:type="dcterms:W3CDTF">2022-12-24T16:20:14Z</dcterms:created>
  <dcterms:modified xsi:type="dcterms:W3CDTF">2022-12-24T16:50:00Z</dcterms:modified>
</cp:coreProperties>
</file>