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8" r:id="rId14"/>
    <p:sldId id="269" r:id="rId15"/>
    <p:sldId id="266" r:id="rId16"/>
    <p:sldId id="267" r:id="rId17"/>
    <p:sldId id="270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071209-F4A4-4CAE-AD81-34C64A1495AB}">
          <p14:sldIdLst>
            <p14:sldId id="256"/>
            <p14:sldId id="257"/>
            <p14:sldId id="258"/>
            <p14:sldId id="259"/>
            <p14:sldId id="260"/>
          </p14:sldIdLst>
        </p14:section>
        <p14:section name="Projects" id="{AA244298-2FEB-45C7-BC7C-95A99BB81683}">
          <p14:sldIdLst>
            <p14:sldId id="261"/>
            <p14:sldId id="262"/>
            <p14:sldId id="263"/>
            <p14:sldId id="264"/>
            <p14:sldId id="265"/>
            <p14:sldId id="274"/>
            <p14:sldId id="275"/>
          </p14:sldIdLst>
        </p14:section>
        <p14:section name="Reproducible" id="{70AA86F7-FEDB-4679-9CA7-FE5B60771173}">
          <p14:sldIdLst>
            <p14:sldId id="268"/>
            <p14:sldId id="269"/>
            <p14:sldId id="266"/>
            <p14:sldId id="267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4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792B-B5B4-4CD1-8610-9362680650DD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5A88-63D8-4F9A-907C-748FE26E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15A88-63D8-4F9A-907C-748FE26E2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cran.us.r-project.org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euclid.psych.yorku.ca/www/psy6136/R/install-pkgs.R" TargetMode="External"/><Relationship Id="rId4" Type="http://schemas.openxmlformats.org/officeDocument/2006/relationships/hyperlink" Target="http://friendly.apps01.yorku.ca/psy6140/R/install-hebb-pkgs.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8" y="649979"/>
            <a:ext cx="1513999" cy="12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A4EE-EA99-4E71-AE24-9E5B0F993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7761"/>
            <a:ext cx="2552381" cy="17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import, data cleaning, …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 save as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 file</a:t>
            </a:r>
          </a:p>
          <a:p>
            <a:pPr lvl="1"/>
            <a:r>
              <a:rPr lang="en-US" dirty="0">
                <a:sym typeface="Symbol"/>
              </a:rPr>
              <a:t>Analysis: load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 #’ ## load the data</a:t>
            </a:r>
          </a:p>
          <a:p>
            <a:r>
              <a:rPr lang="en-US" sz="1600" dirty="0"/>
              <a:t>load("data/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do the analysis – exploratory plots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fit models</a:t>
            </a:r>
          </a:p>
          <a:p>
            <a:r>
              <a:rPr lang="en-US" sz="1600" dirty="0"/>
              <a:t>mymod.1 &lt;- lm(y ~ X1 + X2 + X3, data=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plot models, extract model summaries</a:t>
            </a:r>
          </a:p>
          <a:p>
            <a:r>
              <a:rPr lang="en-US" sz="1600" dirty="0"/>
              <a:t>plot(mymod.1)</a:t>
            </a:r>
          </a:p>
          <a:p>
            <a:r>
              <a:rPr lang="en-US" sz="1600" dirty="0"/>
              <a:t>summary(mymod.1)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674" y="2754868"/>
            <a:ext cx="79947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analyse.R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NB: </a:t>
            </a:r>
            <a:r>
              <a:rPr lang="en-US" sz="1600" dirty="0">
                <a:solidFill>
                  <a:srgbClr val="00B050"/>
                </a:solidFill>
              </a:rPr>
              <a:t>#’ ## </a:t>
            </a:r>
            <a:r>
              <a:rPr lang="en-US" sz="1600" dirty="0"/>
              <a:t>is a special R comment for a H2 heading in an R “notebook” script</a:t>
            </a:r>
          </a:p>
        </p:txBody>
      </p:sp>
    </p:spTree>
    <p:extLst>
      <p:ext uri="{BB962C8B-B14F-4D97-AF65-F5344CB8AC3E}">
        <p14:creationId xmlns:p14="http://schemas.microsoft.com/office/powerpoint/2010/main" val="186514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77CF-9910-4379-A822-F29CD87E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psy6136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DC88-FF62-41FB-9996-47DF32C9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29DA5-86B1-4BB7-AF4C-13D4BC8C469C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recommend that you create your own RStudio project for work in this course</a:t>
            </a:r>
          </a:p>
          <a:p>
            <a:r>
              <a:rPr lang="en-US" dirty="0"/>
              <a:t>This will enable you to keep all your work together, in a structured way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8EE110-AD12-4758-92EC-7634B78F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182965"/>
            <a:ext cx="3505200" cy="2541435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E37255-1B47-4C4E-9146-0BF8D1A2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81" y="3399651"/>
            <a:ext cx="4104638" cy="29461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BEDE0-56B9-40C9-A489-837AC46D1228}"/>
              </a:ext>
            </a:extLst>
          </p:cNvPr>
          <p:cNvCxnSpPr/>
          <p:nvPr/>
        </p:nvCxnSpPr>
        <p:spPr>
          <a:xfrm>
            <a:off x="3352800" y="3048000"/>
            <a:ext cx="1371600" cy="9906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5CFF46-6E93-47F2-81B3-63E004B3FAB6}"/>
              </a:ext>
            </a:extLst>
          </p:cNvPr>
          <p:cNvSpPr txBox="1"/>
          <p:nvPr/>
        </p:nvSpPr>
        <p:spPr>
          <a:xfrm>
            <a:off x="4587240" y="2188125"/>
            <a:ext cx="358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will create a file, my6136.Rproj</a:t>
            </a:r>
          </a:p>
          <a:p>
            <a:r>
              <a:rPr lang="en-US" sz="1600" dirty="0"/>
              <a:t>Double-click on this to launch it in RStudio</a:t>
            </a:r>
          </a:p>
        </p:txBody>
      </p:sp>
    </p:spTree>
    <p:extLst>
      <p:ext uri="{BB962C8B-B14F-4D97-AF65-F5344CB8AC3E}">
        <p14:creationId xmlns:p14="http://schemas.microsoft.com/office/powerpoint/2010/main" val="16816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A2D4-2C69-43D8-A77B-B6E8ADF4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psy6136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94CE-FABE-4D0E-83B5-EC6BB7E5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3634A-A49C-4BC3-AF1F-1555C218640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also recommend that you create </a:t>
            </a:r>
            <a:r>
              <a:rPr lang="en-US" dirty="0">
                <a:solidFill>
                  <a:srgbClr val="0070C0"/>
                </a:solidFill>
              </a:rPr>
              <a:t>sub-folders</a:t>
            </a:r>
            <a:r>
              <a:rPr lang="en-US" dirty="0"/>
              <a:t> there to organize your work</a:t>
            </a:r>
          </a:p>
          <a:p>
            <a:endParaRPr lang="en-US" dirty="0"/>
          </a:p>
          <a:p>
            <a:r>
              <a:rPr lang="en-US" dirty="0"/>
              <a:t>What you name them is up to you, but the main thing is for you to keep things organized by topics.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854C474-82CB-4028-9CC7-08FBC319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" y="2758205"/>
            <a:ext cx="7443257" cy="1737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D99AF-84E2-405A-BA6A-50F8A7A8F4B5}"/>
              </a:ext>
            </a:extLst>
          </p:cNvPr>
          <p:cNvSpPr txBox="1"/>
          <p:nvPr/>
        </p:nvSpPr>
        <p:spPr>
          <a:xfrm>
            <a:off x="1890963" y="483447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scripts, data, outputs for assignments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5343C-55CC-4A88-8FC3-9FC07ED12B4D}"/>
              </a:ext>
            </a:extLst>
          </p:cNvPr>
          <p:cNvSpPr txBox="1"/>
          <p:nvPr/>
        </p:nvSpPr>
        <p:spPr>
          <a:xfrm>
            <a:off x="5988117" y="4687411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 on tutorials, R examples</a:t>
            </a:r>
          </a:p>
        </p:txBody>
      </p:sp>
    </p:spTree>
    <p:extLst>
      <p:ext uri="{BB962C8B-B14F-4D97-AF65-F5344CB8AC3E}">
        <p14:creationId xmlns:p14="http://schemas.microsoft.com/office/powerpoint/2010/main" val="4732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analysis &amp; reporting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476191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447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Studio, together with the </a:t>
            </a:r>
            <a:r>
              <a:rPr lang="en-US" dirty="0" err="1"/>
              <a:t>knitr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packages provide an easy way to combine writing, analysis, and R output into complete documents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are just text files, using </a:t>
            </a:r>
            <a:r>
              <a:rPr lang="en-US" dirty="0" err="1"/>
              <a:t>rmarkdown</a:t>
            </a:r>
            <a:r>
              <a:rPr lang="en-US" dirty="0"/>
              <a:t> markup and </a:t>
            </a:r>
            <a:r>
              <a:rPr lang="en-US" dirty="0" err="1"/>
              <a:t>knitr</a:t>
            </a:r>
            <a:r>
              <a:rPr lang="en-US" dirty="0"/>
              <a:t> to run R on “code chunks”</a:t>
            </a:r>
          </a:p>
          <a:p>
            <a:endParaRPr lang="en-US" dirty="0"/>
          </a:p>
          <a:p>
            <a:r>
              <a:rPr lang="en-US" dirty="0"/>
              <a:t>A given document can be rendered in different output formats: </a:t>
            </a:r>
          </a:p>
        </p:txBody>
      </p:sp>
      <p:pic>
        <p:nvPicPr>
          <p:cNvPr id="2050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28" y="5162086"/>
            <a:ext cx="1308167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8" y="1600200"/>
            <a:ext cx="402907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R, R Studio, </a:t>
            </a:r>
            <a:r>
              <a:rPr lang="en-US" dirty="0" err="1"/>
              <a:t>knitr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 and other tools is now highly advanced.</a:t>
            </a:r>
          </a:p>
        </p:txBody>
      </p:sp>
      <p:pic>
        <p:nvPicPr>
          <p:cNvPr id="3074" name="Picture 2" descr="C:\Dropbox\Documents\DDAR\images\ddar-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2667268"/>
            <a:ext cx="783334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9650" y="2717602"/>
            <a:ext cx="254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last book was written entirely in R Studio, using .</a:t>
            </a:r>
            <a:r>
              <a:rPr lang="en-US" sz="1400" dirty="0" err="1"/>
              <a:t>Rnw</a:t>
            </a:r>
            <a:r>
              <a:rPr lang="en-US" sz="1400" dirty="0"/>
              <a:t> syntax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err="1">
                <a:cs typeface="Arial"/>
              </a:rPr>
              <a:t>LaTeX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PDF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camera ready copy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4267200"/>
            <a:ext cx="798576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49754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ggplot2 book was written using .</a:t>
            </a:r>
            <a:r>
              <a:rPr lang="en-US" sz="1400" dirty="0" err="1"/>
              <a:t>Rmd</a:t>
            </a:r>
            <a:r>
              <a:rPr lang="en-US" sz="1400" dirty="0"/>
              <a:t> format.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0070C0"/>
                </a:solidFill>
              </a:rPr>
              <a:t>bookdown</a:t>
            </a:r>
            <a:r>
              <a:rPr lang="en-US" sz="1400" dirty="0"/>
              <a:t> package makes it easier to manage a book-length project – TOC, fig/table #s, cross-references, etc.</a:t>
            </a:r>
          </a:p>
          <a:p>
            <a:r>
              <a:rPr lang="en-US" sz="1400" dirty="0"/>
              <a:t>Also: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blogdown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posterdown</a:t>
            </a:r>
            <a:r>
              <a:rPr lang="en-US" sz="1400" dirty="0"/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6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are available for APA papers, slides, handouts, entire web sites, etc.</a:t>
            </a:r>
          </a:p>
        </p:txBody>
      </p:sp>
    </p:spTree>
    <p:extLst>
      <p:ext uri="{BB962C8B-B14F-4D97-AF65-F5344CB8AC3E}">
        <p14:creationId xmlns:p14="http://schemas.microsoft.com/office/powerpoint/2010/main" val="371468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R Studio, create a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Rmd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file to use R Markdown for your write-up</a:t>
            </a:r>
          </a:p>
          <a:p>
            <a:pPr lvl="1"/>
            <a:r>
              <a:rPr lang="en-US" dirty="0"/>
              <a:t>lots of options: HTML, Word, PDF (needs LaTeX)</a:t>
            </a:r>
          </a:p>
          <a:p>
            <a:pPr lvl="1"/>
            <a:r>
              <a:rPr lang="en-US" dirty="0"/>
              <a:t>templates for various pub types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3276600"/>
            <a:ext cx="4076190" cy="23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3276600"/>
            <a:ext cx="3287143" cy="2606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DE60E-CE1B-45FE-A75E-C545D7F83211}"/>
              </a:ext>
            </a:extLst>
          </p:cNvPr>
          <p:cNvCxnSpPr>
            <a:cxnSpLocks/>
          </p:cNvCxnSpPr>
          <p:nvPr/>
        </p:nvCxnSpPr>
        <p:spPr>
          <a:xfrm flipV="1">
            <a:off x="4453466" y="3657600"/>
            <a:ext cx="990600" cy="3365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147AF-01DF-465B-A67C-C3C7F5597A52}"/>
              </a:ext>
            </a:extLst>
          </p:cNvPr>
          <p:cNvCxnSpPr>
            <a:cxnSpLocks/>
          </p:cNvCxnSpPr>
          <p:nvPr/>
        </p:nvCxnSpPr>
        <p:spPr>
          <a:xfrm>
            <a:off x="4453466" y="40386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/>
              <a:t>Use simple Markdown to write text</a:t>
            </a:r>
          </a:p>
          <a:p>
            <a:r>
              <a:rPr lang="en-US" dirty="0"/>
              <a:t>Include </a:t>
            </a:r>
            <a:r>
              <a:rPr lang="en-US" dirty="0">
                <a:solidFill>
                  <a:srgbClr val="0070C0"/>
                </a:solidFill>
              </a:rPr>
              <a:t>code chunks </a:t>
            </a:r>
            <a:r>
              <a:rPr lang="en-US" dirty="0"/>
              <a:t>for analysis &amp;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2667000"/>
            <a:ext cx="4050000" cy="359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3051905" cy="3602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533" y="2286000"/>
            <a:ext cx="40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mypaper.Rmd</a:t>
            </a:r>
            <a:r>
              <a:rPr lang="en-US" sz="1600" dirty="0"/>
              <a:t>, created from a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0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 -&gt; Markdown quick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67" y="3124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FF0000"/>
                </a:solidFill>
              </a:rPr>
              <a:t>yaml</a:t>
            </a:r>
            <a:r>
              <a:rPr lang="en-US" sz="1600" dirty="0">
                <a:solidFill>
                  <a:srgbClr val="FF0000"/>
                </a:solidFill>
              </a:rPr>
              <a:t> 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667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Header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67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output code chunk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7" y="5867400"/>
            <a:ext cx="1515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plot code chunk</a:t>
            </a:r>
          </a:p>
        </p:txBody>
      </p:sp>
    </p:spTree>
    <p:extLst>
      <p:ext uri="{BB962C8B-B14F-4D97-AF65-F5344CB8AC3E}">
        <p14:creationId xmlns:p14="http://schemas.microsoft.com/office/powerpoint/2010/main" val="348058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1828800"/>
            <a:ext cx="6940907" cy="4756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72" y="1219200"/>
            <a:ext cx="824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uses simple formatting for all standard document elements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362200"/>
            <a:ext cx="2362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581400"/>
            <a:ext cx="1600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5334000"/>
            <a:ext cx="990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44A51-0A01-46CF-A449-0A7C89BDBAD5}"/>
              </a:ext>
            </a:extLst>
          </p:cNvPr>
          <p:cNvCxnSpPr>
            <a:cxnSpLocks/>
          </p:cNvCxnSpPr>
          <p:nvPr/>
        </p:nvCxnSpPr>
        <p:spPr>
          <a:xfrm>
            <a:off x="2590800" y="4800600"/>
            <a:ext cx="1676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code chunks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1" y="1828800"/>
            <a:ext cx="5731782" cy="484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491" y="1219200"/>
            <a:ext cx="82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 chunks are run by </a:t>
            </a:r>
            <a:r>
              <a:rPr lang="en-US" dirty="0" err="1">
                <a:solidFill>
                  <a:srgbClr val="0070C0"/>
                </a:solidFill>
              </a:rPr>
              <a:t>knitr</a:t>
            </a:r>
            <a:r>
              <a:rPr lang="en-US" dirty="0"/>
              <a:t>, and the results are inserted in the output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41" y="1828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many options for controlling the details of chunk output – numbers, tables, 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91" y="5045763"/>
            <a:ext cx="202464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An R chunk:</a:t>
            </a:r>
          </a:p>
          <a:p>
            <a:r>
              <a:rPr lang="en-US" sz="1600" dirty="0"/>
              <a:t>```{r name, options}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R code here</a:t>
            </a:r>
          </a:p>
          <a:p>
            <a:r>
              <a:rPr lang="en-US" sz="1600" dirty="0"/>
              <a:t>```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8811" y="4038600"/>
            <a:ext cx="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10000"/>
            <a:ext cx="639182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41" y="3505200"/>
            <a:ext cx="19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output format:</a:t>
            </a:r>
          </a:p>
        </p:txBody>
      </p:sp>
      <p:pic>
        <p:nvPicPr>
          <p:cNvPr id="15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94" y="4191000"/>
            <a:ext cx="1678589" cy="12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C:\Dropbox\Documents\SCS\RGraphics\images\RStudio\rmarkdown-cheatshe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162800" cy="56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Markdown Cheat Sheet provides most of the details</a:t>
            </a:r>
          </a:p>
          <a:p>
            <a:r>
              <a:rPr lang="en-US" sz="1600" dirty="0">
                <a:hlinkClick r:id="rId3"/>
              </a:rPr>
              <a:t>https://www.rstudio.com/wp-content/uploads/2016/03/rmarkdown-cheatsheet-2.0.pdf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80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To profit best, you need to install both R and R Studio on your computer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9" y="42926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514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R system: R console (GUI) &amp; packages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http://cran.us.r-project.org/</a:t>
            </a:r>
            <a:endParaRPr lang="en-US" dirty="0"/>
          </a:p>
          <a:p>
            <a:r>
              <a:rPr lang="en-US" b="1" dirty="0"/>
              <a:t>Add</a:t>
            </a:r>
            <a:r>
              <a:rPr lang="en-US" dirty="0"/>
              <a:t> my recommended packages: </a:t>
            </a:r>
            <a:r>
              <a:rPr lang="en-US" sz="1200" dirty="0"/>
              <a:t>source(</a:t>
            </a:r>
            <a:r>
              <a:rPr lang="en-US" sz="1200" dirty="0">
                <a:hlinkClick r:id="rId4"/>
              </a:rPr>
              <a:t>“</a:t>
            </a:r>
            <a:r>
              <a:rPr lang="en-US" sz="1200" dirty="0">
                <a:hlinkClick r:id="rId5"/>
              </a:rPr>
              <a:t>https://friendly.github.io/psy6136//R/install-</a:t>
            </a:r>
            <a:r>
              <a:rPr lang="en-US" sz="1200" dirty="0" err="1">
                <a:hlinkClick r:id="rId5"/>
              </a:rPr>
              <a:t>pkgs.R</a:t>
            </a:r>
            <a:r>
              <a:rPr lang="en-US" sz="1200" dirty="0"/>
              <a:t> 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09929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Studio IDE: analyze, write, publish</a:t>
            </a:r>
          </a:p>
          <a:p>
            <a:r>
              <a:rPr lang="en-US" dirty="0"/>
              <a:t>Download: </a:t>
            </a:r>
            <a:r>
              <a:rPr lang="en-US" sz="1400" dirty="0">
                <a:hlinkClick r:id="rId6"/>
              </a:rPr>
              <a:t>https://www.rstudio.com/products/rstudio/download/</a:t>
            </a:r>
            <a:endParaRPr lang="en-US" sz="1400" dirty="0"/>
          </a:p>
          <a:p>
            <a:r>
              <a:rPr lang="en-US" sz="1400" b="1" dirty="0"/>
              <a:t>Add</a:t>
            </a:r>
            <a:r>
              <a:rPr lang="en-US" sz="1400" dirty="0"/>
              <a:t>: R Studio-related packages, as useful</a:t>
            </a:r>
          </a:p>
        </p:txBody>
      </p:sp>
      <p:pic>
        <p:nvPicPr>
          <p:cNvPr id="1026" name="Picture 2" descr="https://www.rstudio.com/wp-content/uploads/2015/06/Rlogo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" y="2514600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1376363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notebooks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Often, you just want to “compile” an R script, and get the output embedded in the result, in HTML, Word, or PDF.  Just type Ctrl-Shift-K or tap the </a:t>
            </a:r>
            <a:r>
              <a:rPr lang="en-US" dirty="0">
                <a:solidFill>
                  <a:srgbClr val="FF0000"/>
                </a:solidFill>
              </a:rPr>
              <a:t>Compile Report </a:t>
            </a:r>
            <a:r>
              <a:rPr lang="en-US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1" y="2590800"/>
            <a:ext cx="3631028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011373" cy="4114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19" y="2113660"/>
            <a:ext cx="120646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122" idx="1"/>
          </p:cNvCxnSpPr>
          <p:nvPr/>
        </p:nvCxnSpPr>
        <p:spPr>
          <a:xfrm>
            <a:off x="2440319" y="2296540"/>
            <a:ext cx="0" cy="903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3550" y="4191000"/>
            <a:ext cx="213805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3550" y="5029200"/>
            <a:ext cx="213805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2575" y="5410200"/>
            <a:ext cx="2445075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60000">
            <a:off x="4167613" y="54837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DAD-7DC0-4E5C-BE8D-A4C48AA80A36}"/>
              </a:ext>
            </a:extLst>
          </p:cNvPr>
          <p:cNvSpPr txBox="1"/>
          <p:nvPr/>
        </p:nvSpPr>
        <p:spPr>
          <a:xfrm rot="20766909">
            <a:off x="4054497" y="427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### header</a:t>
            </a:r>
          </a:p>
        </p:txBody>
      </p:sp>
    </p:spTree>
    <p:extLst>
      <p:ext uri="{BB962C8B-B14F-4D97-AF65-F5344CB8AC3E}">
        <p14:creationId xmlns:p14="http://schemas.microsoft.com/office/powerpoint/2010/main" val="333627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D3C-45EF-40CD-BC84-A5E3298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Scripts with markdown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05351-42A1-46D2-9C37-D4AD170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151A3-BB89-4349-B68F-5C86EFCC5689}"/>
              </a:ext>
            </a:extLst>
          </p:cNvPr>
          <p:cNvSpPr txBox="1"/>
          <p:nvPr/>
        </p:nvSpPr>
        <p:spPr>
          <a:xfrm>
            <a:off x="457200" y="1295400"/>
            <a:ext cx="4572000" cy="4616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#' ---</a:t>
            </a:r>
          </a:p>
          <a:p>
            <a:r>
              <a:rPr lang="en-US" sz="1400" dirty="0"/>
              <a:t>#' title: "</a:t>
            </a:r>
            <a:r>
              <a:rPr lang="en-US" sz="1400" dirty="0" err="1"/>
              <a:t>UCBAdmissions</a:t>
            </a:r>
            <a:r>
              <a:rPr lang="en-US" sz="1400" dirty="0"/>
              <a:t>: fourfold displays and odds ratios"</a:t>
            </a:r>
          </a:p>
          <a:p>
            <a:r>
              <a:rPr lang="en-US" sz="1400" dirty="0"/>
              <a:t>#' author: "Michael Friendly"</a:t>
            </a:r>
          </a:p>
          <a:p>
            <a:r>
              <a:rPr lang="en-US" sz="1400" dirty="0"/>
              <a:t>#' date: "`r format(</a:t>
            </a:r>
            <a:r>
              <a:rPr lang="en-US" sz="1400" dirty="0" err="1"/>
              <a:t>Sys.Date</a:t>
            </a:r>
            <a:r>
              <a:rPr lang="en-US" sz="1400" dirty="0"/>
              <a:t>())`"</a:t>
            </a:r>
          </a:p>
          <a:p>
            <a:r>
              <a:rPr lang="en-US" sz="1400" dirty="0"/>
              <a:t>#' output:</a:t>
            </a:r>
          </a:p>
          <a:p>
            <a:r>
              <a:rPr lang="en-US" sz="1400" dirty="0"/>
              <a:t>#'   </a:t>
            </a:r>
            <a:r>
              <a:rPr lang="en-US" sz="1400" dirty="0" err="1"/>
              <a:t>html_document</a:t>
            </a:r>
            <a:r>
              <a:rPr lang="en-US" sz="1400" dirty="0"/>
              <a:t>:</a:t>
            </a:r>
          </a:p>
          <a:p>
            <a:r>
              <a:rPr lang="en-US" sz="1400" dirty="0"/>
              <a:t>#'     theme: readable</a:t>
            </a:r>
          </a:p>
          <a:p>
            <a:r>
              <a:rPr lang="en-US" sz="1400" dirty="0"/>
              <a:t>#'     </a:t>
            </a:r>
            <a:r>
              <a:rPr lang="en-US" sz="1400" dirty="0" err="1"/>
              <a:t>code_download</a:t>
            </a:r>
            <a:r>
              <a:rPr lang="en-US" sz="1400" dirty="0"/>
              <a:t>: true</a:t>
            </a:r>
          </a:p>
          <a:p>
            <a:r>
              <a:rPr lang="en-US" sz="1400" dirty="0"/>
              <a:t>#' ---</a:t>
            </a:r>
          </a:p>
          <a:p>
            <a:endParaRPr lang="en-US" sz="1400" dirty="0"/>
          </a:p>
          <a:p>
            <a:r>
              <a:rPr lang="en-US" sz="1400" dirty="0"/>
              <a:t>#' ## Load data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vcd</a:t>
            </a:r>
            <a:r>
              <a:rPr lang="en-US" sz="1400" dirty="0"/>
              <a:t>)</a:t>
            </a:r>
          </a:p>
          <a:p>
            <a:r>
              <a:rPr lang="en-US" sz="1400" dirty="0"/>
              <a:t>data("</a:t>
            </a:r>
            <a:r>
              <a:rPr lang="en-US" sz="1400" dirty="0" err="1"/>
              <a:t>UCBAdmissions</a:t>
            </a:r>
            <a:r>
              <a:rPr lang="en-US" sz="1400" dirty="0"/>
              <a:t>")</a:t>
            </a:r>
          </a:p>
          <a:p>
            <a:endParaRPr lang="en-US" sz="1400" dirty="0"/>
          </a:p>
          <a:p>
            <a:r>
              <a:rPr lang="en-US" sz="1400" dirty="0"/>
              <a:t>#' ## rearrange dimensions </a:t>
            </a:r>
          </a:p>
          <a:p>
            <a:r>
              <a:rPr lang="en-US" sz="1400" dirty="0"/>
              <a:t>UCB &lt;- </a:t>
            </a:r>
            <a:r>
              <a:rPr lang="en-US" sz="1400" dirty="0" err="1"/>
              <a:t>aperm</a:t>
            </a:r>
            <a:r>
              <a:rPr lang="en-US" sz="1400" dirty="0"/>
              <a:t>(</a:t>
            </a:r>
            <a:r>
              <a:rPr lang="en-US" sz="1400" dirty="0" err="1"/>
              <a:t>UCBAdmissions</a:t>
            </a:r>
            <a:r>
              <a:rPr lang="en-US" sz="1400" dirty="0"/>
              <a:t>, c(2,1,3))</a:t>
            </a:r>
          </a:p>
          <a:p>
            <a:r>
              <a:rPr lang="en-US" sz="1400" dirty="0"/>
              <a:t># marginal table, collapsing over Dept</a:t>
            </a:r>
          </a:p>
          <a:p>
            <a:r>
              <a:rPr lang="en-US" sz="1400" dirty="0"/>
              <a:t>(UCB2 &lt;- </a:t>
            </a:r>
            <a:r>
              <a:rPr lang="en-US" sz="1400" dirty="0" err="1"/>
              <a:t>margin.table</a:t>
            </a:r>
            <a:r>
              <a:rPr lang="en-US" sz="1400" dirty="0"/>
              <a:t>(UCB, c(1,2)))</a:t>
            </a:r>
          </a:p>
          <a:p>
            <a:endParaRPr lang="en-US" sz="1400" dirty="0"/>
          </a:p>
          <a:p>
            <a:r>
              <a:rPr lang="en-US" sz="1400" dirty="0"/>
              <a:t>#’ ##  </a:t>
            </a:r>
            <a:r>
              <a:rPr lang="en-US" sz="1400" dirty="0" err="1"/>
              <a:t>Chisquare</a:t>
            </a:r>
            <a:r>
              <a:rPr lang="en-US" sz="1400" dirty="0"/>
              <a:t> test, $\chi^2$</a:t>
            </a:r>
          </a:p>
          <a:p>
            <a:r>
              <a:rPr lang="en-US" sz="1400" dirty="0" err="1"/>
              <a:t>chisq.test</a:t>
            </a:r>
            <a:r>
              <a:rPr lang="en-US" sz="1400" dirty="0"/>
              <a:t>(UCB2)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4B91E-6822-46BB-88CF-1456097FFEDE}"/>
              </a:ext>
            </a:extLst>
          </p:cNvPr>
          <p:cNvSpPr txBox="1"/>
          <p:nvPr/>
        </p:nvSpPr>
        <p:spPr>
          <a:xfrm>
            <a:off x="5181600" y="1371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 scripts you can use special comments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#’</a:t>
            </a:r>
            <a:r>
              <a:rPr lang="en-US" dirty="0"/>
              <a:t>) to add headings, text, math, with output to HTML, Word, PDF, …</a:t>
            </a:r>
          </a:p>
          <a:p>
            <a:endParaRPr lang="en-US" dirty="0"/>
          </a:p>
          <a:p>
            <a:r>
              <a:rPr lang="en-US" dirty="0"/>
              <a:t>File -&gt; Compile Report (Ctrl-Shift-K)</a:t>
            </a:r>
          </a:p>
          <a:p>
            <a:r>
              <a:rPr lang="en-US" dirty="0"/>
              <a:t>runs the script and produces a report with all the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F9D-E944-48D8-A1A9-21909530A97B}"/>
              </a:ext>
            </a:extLst>
          </p:cNvPr>
          <p:cNvSpPr txBox="1"/>
          <p:nvPr/>
        </p:nvSpPr>
        <p:spPr>
          <a:xfrm>
            <a:off x="3670434" y="5277375"/>
            <a:ext cx="13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Math notation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(LaTeX)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9E2BC-09CD-440D-95F6-0DAF303BA230}"/>
              </a:ext>
            </a:extLst>
          </p:cNvPr>
          <p:cNvSpPr txBox="1"/>
          <p:nvPr/>
        </p:nvSpPr>
        <p:spPr>
          <a:xfrm>
            <a:off x="3711341" y="2057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YAML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25ED5-7442-493A-B5AD-8C738C7CB6F7}"/>
              </a:ext>
            </a:extLst>
          </p:cNvPr>
          <p:cNvSpPr txBox="1"/>
          <p:nvPr/>
        </p:nvSpPr>
        <p:spPr>
          <a:xfrm>
            <a:off x="3709737" y="337886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69130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package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0862" y="2420486"/>
            <a:ext cx="8135938" cy="1077218"/>
            <a:chOff x="550862" y="2420486"/>
            <a:chExt cx="8135938" cy="1077218"/>
          </a:xfrm>
        </p:grpSpPr>
        <p:pic>
          <p:nvPicPr>
            <p:cNvPr id="1026" name="Picture 2" descr="C:\Dropbox\Documents\SCS\RGraphics\images\RStudio\ggpl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2420486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47799" y="2420486"/>
              <a:ext cx="72390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 graphics</a:t>
              </a:r>
              <a:r>
                <a:rPr lang="en-US" sz="1600" dirty="0"/>
                <a:t>: general frameworks for making standard and custom graphics</a:t>
              </a:r>
            </a:p>
            <a:p>
              <a:r>
                <a:rPr lang="en-US" sz="1600" dirty="0"/>
                <a:t>Graphics frameworks:  base graphics, </a:t>
              </a:r>
              <a:r>
                <a:rPr lang="en-US" sz="1600" dirty="0">
                  <a:solidFill>
                    <a:srgbClr val="0070C0"/>
                  </a:solidFill>
                </a:rPr>
                <a:t>lattice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70C0"/>
                  </a:solidFill>
                </a:rPr>
                <a:t>ggplot2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rgl</a:t>
              </a:r>
              <a:r>
                <a:rPr lang="en-US" sz="1600" dirty="0"/>
                <a:t> (3D)</a:t>
              </a:r>
            </a:p>
            <a:p>
              <a:r>
                <a:rPr lang="en-US" sz="1600" dirty="0"/>
                <a:t>Application packages:  </a:t>
              </a:r>
              <a:r>
                <a:rPr lang="en-US" sz="1600" dirty="0">
                  <a:solidFill>
                    <a:srgbClr val="0070C0"/>
                  </a:solidFill>
                </a:rPr>
                <a:t>car</a:t>
              </a:r>
              <a:r>
                <a:rPr lang="en-US" sz="1600" dirty="0"/>
                <a:t> (linear models), </a:t>
              </a:r>
              <a:r>
                <a:rPr lang="en-US" sz="1600" dirty="0" err="1">
                  <a:solidFill>
                    <a:srgbClr val="0070C0"/>
                  </a:solidFill>
                </a:rPr>
                <a:t>vcd</a:t>
              </a:r>
              <a:r>
                <a:rPr lang="en-US" sz="1600" dirty="0"/>
                <a:t> (categorical data analysis), </a:t>
              </a:r>
              <a:r>
                <a:rPr lang="en-US" sz="1600" dirty="0" err="1">
                  <a:solidFill>
                    <a:srgbClr val="0070C0"/>
                  </a:solidFill>
                </a:rPr>
                <a:t>heplots</a:t>
              </a:r>
              <a:r>
                <a:rPr lang="en-US" sz="1600" dirty="0"/>
                <a:t> (multivariate linear models)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62" y="3673990"/>
            <a:ext cx="7992084" cy="1427863"/>
            <a:chOff x="550862" y="3673990"/>
            <a:chExt cx="7992084" cy="1427863"/>
          </a:xfrm>
        </p:grpSpPr>
        <p:pic>
          <p:nvPicPr>
            <p:cNvPr id="1027" name="Picture 3" descr="C:\Dropbox\Documents\SCS\RGraphics\images\RStudio\knit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67399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ropbox\Documents\SCS\RGraphics\images\RStudio\rmarkdow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4394715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73437" y="3673990"/>
              <a:ext cx="7069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Publish</a:t>
              </a:r>
              <a:r>
                <a:rPr lang="en-US" sz="1600" dirty="0"/>
                <a:t>: A variety of R packages make it easy to write and publish research reports and slide presentations in various formats (HTML, Word, </a:t>
              </a:r>
              <a:r>
                <a:rPr lang="en-US" sz="1600" dirty="0" err="1"/>
                <a:t>LaTeX</a:t>
              </a:r>
              <a:r>
                <a:rPr lang="en-US" sz="1600" dirty="0"/>
                <a:t>, …), all within R Studio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0862" y="5486400"/>
            <a:ext cx="7983538" cy="707138"/>
            <a:chOff x="550862" y="5486400"/>
            <a:chExt cx="7983538" cy="707138"/>
          </a:xfrm>
        </p:grpSpPr>
        <p:pic>
          <p:nvPicPr>
            <p:cNvPr id="1029" name="Picture 5" descr="C:\Dropbox\Documents\SCS\RGraphics\images\RStudio\shin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548640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464891" y="5486400"/>
              <a:ext cx="706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Web apps</a:t>
              </a:r>
              <a:r>
                <a:rPr lang="en-US" sz="1600" dirty="0"/>
                <a:t>: R now has several powerful connections to preparing dynamic, web-based data display and analysis applications.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62" y="1296154"/>
            <a:ext cx="8119747" cy="892552"/>
            <a:chOff x="550862" y="1296154"/>
            <a:chExt cx="8119747" cy="892552"/>
          </a:xfrm>
        </p:grpSpPr>
        <p:pic>
          <p:nvPicPr>
            <p:cNvPr id="1030" name="Picture 6" descr="C:\Dropbox\Documents\SCS\RGraphics\images\RStudio\tidy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1296154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1296154"/>
              <a:ext cx="5181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prep</a:t>
              </a:r>
              <a:r>
                <a:rPr lang="en-US" sz="1600" dirty="0"/>
                <a:t>: Tidy</a:t>
              </a:r>
              <a:r>
                <a:rPr lang="en-US" dirty="0"/>
                <a:t> data makes analysis and graphing much easier. </a:t>
              </a:r>
            </a:p>
            <a:p>
              <a:r>
                <a:rPr lang="en-US" sz="1600" dirty="0"/>
                <a:t>Packages: </a:t>
              </a:r>
              <a:r>
                <a:rPr lang="en-US" sz="1600" dirty="0" err="1">
                  <a:solidFill>
                    <a:srgbClr val="0070C0"/>
                  </a:solidFill>
                </a:rPr>
                <a:t>tidyverse</a:t>
              </a:r>
              <a:r>
                <a:rPr lang="en-US" sz="1600" dirty="0"/>
                <a:t>, comprised of: </a:t>
              </a:r>
              <a:r>
                <a:rPr lang="en-US" sz="1600" dirty="0" err="1">
                  <a:solidFill>
                    <a:srgbClr val="0070C0"/>
                  </a:solidFill>
                </a:rPr>
                <a:t>tidyr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dplyr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lubridate</a:t>
              </a:r>
              <a:r>
                <a:rPr lang="en-US" sz="1600" dirty="0"/>
                <a:t>,  …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1" y="1296154"/>
              <a:ext cx="1812608" cy="764858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F119BC9-E482-4592-A27B-1692FC1F3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0879"/>
            <a:ext cx="612250" cy="70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CAF8E-127D-4345-86E0-5C2D20506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3" y="4420879"/>
            <a:ext cx="6096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765795"/>
            <a:ext cx="4191000" cy="2651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R 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486049"/>
            <a:ext cx="370583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       command history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plots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   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181600" y="3962400"/>
            <a:ext cx="533400" cy="94446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19812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456F9D-F513-4E09-BE56-6C951149A8F2}"/>
              </a:ext>
            </a:extLst>
          </p:cNvPr>
          <p:cNvSpPr/>
          <p:nvPr/>
        </p:nvSpPr>
        <p:spPr>
          <a:xfrm>
            <a:off x="533400" y="1905001"/>
            <a:ext cx="4114800" cy="175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387EC-446C-4B8E-8BDA-33E6E265DB7B}"/>
              </a:ext>
            </a:extLst>
          </p:cNvPr>
          <p:cNvCxnSpPr/>
          <p:nvPr/>
        </p:nvCxnSpPr>
        <p:spPr>
          <a:xfrm flipV="1">
            <a:off x="4820074" y="39624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8572" cy="283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04" y="1143000"/>
            <a:ext cx="5030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folder navigation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am 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somewhere: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676400"/>
            <a:ext cx="2819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getwd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[1] "C:/Dropbox/Documents/6136"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3011" y="2666999"/>
            <a:ext cx="2514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("C:/Dropbox")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file.choose</a:t>
            </a:r>
            <a:r>
              <a:rPr lang="en-US" sz="1600" dirty="0">
                <a:latin typeface="Arial Narrow" panose="020B0606020202030204" pitchFamily="34" charset="0"/>
              </a:rPr>
              <a:t>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406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Studio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38BEC-9A10-4F62-988D-3819A9945B12}"/>
              </a:ext>
            </a:extLst>
          </p:cNvPr>
          <p:cNvSpPr txBox="1"/>
          <p:nvPr/>
        </p:nvSpPr>
        <p:spPr>
          <a:xfrm>
            <a:off x="5638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yet: create an R project!</a:t>
            </a:r>
          </a:p>
        </p:txBody>
      </p:sp>
    </p:spTree>
    <p:extLst>
      <p:ext uri="{BB962C8B-B14F-4D97-AF65-F5344CB8AC3E}">
        <p14:creationId xmlns:p14="http://schemas.microsoft.com/office/powerpoint/2010/main" val="5724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908572" cy="493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5" y="2052862"/>
            <a:ext cx="2552381" cy="17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26" y="3962400"/>
            <a:ext cx="2547619" cy="18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1295400"/>
            <a:ext cx="39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projects are a handy way to organize your work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1941731"/>
            <a:ext cx="1371600" cy="4388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2514600"/>
            <a:ext cx="0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555F74-3E60-49E8-AA1C-E3D15278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19" y="6074024"/>
            <a:ext cx="1123810" cy="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01952-A774-40DB-9C95-F28DECD71FBC}"/>
              </a:ext>
            </a:extLst>
          </p:cNvPr>
          <p:cNvSpPr txBox="1"/>
          <p:nvPr/>
        </p:nvSpPr>
        <p:spPr>
          <a:xfrm>
            <a:off x="5912845" y="5937946"/>
            <a:ext cx="26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Rproj</a:t>
            </a:r>
            <a:r>
              <a:rPr lang="en-US" sz="1400" dirty="0"/>
              <a:t> item opens the project in R Studio</a:t>
            </a:r>
          </a:p>
        </p:txBody>
      </p:sp>
    </p:spTree>
    <p:extLst>
      <p:ext uri="{BB962C8B-B14F-4D97-AF65-F5344CB8AC3E}">
        <p14:creationId xmlns:p14="http://schemas.microsoft.com/office/powerpoint/2010/main" val="2490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85715" cy="47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Studio project for a </a:t>
            </a:r>
            <a:r>
              <a:rPr lang="en-US" dirty="0">
                <a:solidFill>
                  <a:srgbClr val="FF0000"/>
                </a:solidFill>
              </a:rPr>
              <a:t>research paper</a:t>
            </a:r>
            <a:r>
              <a:rPr lang="en-US" dirty="0"/>
              <a:t>: R files (scripts), </a:t>
            </a:r>
            <a:r>
              <a:rPr lang="en-US" dirty="0" err="1"/>
              <a:t>Rmd</a:t>
            </a:r>
            <a:r>
              <a:rPr lang="en-US" dirty="0"/>
              <a:t> files (text, R “chunks”) </a:t>
            </a:r>
          </a:p>
        </p:txBody>
      </p:sp>
    </p:spTree>
    <p:extLst>
      <p:ext uri="{BB962C8B-B14F-4D97-AF65-F5344CB8AC3E}">
        <p14:creationId xmlns:p14="http://schemas.microsoft.com/office/powerpoint/2010/main" val="27315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Use a</a:t>
            </a:r>
            <a:r>
              <a:rPr lang="en-US" dirty="0">
                <a:solidFill>
                  <a:srgbClr val="0070C0"/>
                </a:solidFill>
              </a:rPr>
              <a:t> separate </a:t>
            </a:r>
            <a:r>
              <a:rPr lang="en-US" dirty="0"/>
              <a:t>folder for each </a:t>
            </a:r>
            <a:r>
              <a:rPr lang="en-US" dirty="0">
                <a:solidFill>
                  <a:srgbClr val="0070C0"/>
                </a:solidFill>
              </a:rPr>
              <a:t>project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sub-folders</a:t>
            </a:r>
            <a:r>
              <a:rPr lang="en-US" dirty="0"/>
              <a:t> for various </a:t>
            </a:r>
            <a:r>
              <a:rPr lang="en-US" dirty="0">
                <a:solidFill>
                  <a:srgbClr val="0070C0"/>
                </a:solidFill>
              </a:rPr>
              <a:t>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63961"/>
            <a:ext cx="6864287" cy="173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saved R data (.</a:t>
            </a:r>
            <a:r>
              <a:rPr lang="en-US" sz="1600" dirty="0" err="1"/>
              <a:t>Rdata</a:t>
            </a:r>
            <a:r>
              <a:rPr lang="en-US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600" y="4572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470082"/>
            <a:ext cx="685714" cy="89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0" y="4572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700" y="5403209"/>
            <a:ext cx="16383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Write</a:t>
            </a:r>
            <a:r>
              <a:rPr lang="en-US" sz="1400" dirty="0"/>
              <a:t> up files will go here (.</a:t>
            </a:r>
            <a:r>
              <a:rPr lang="en-US" sz="1400" dirty="0" err="1"/>
              <a:t>Rmd</a:t>
            </a:r>
            <a:r>
              <a:rPr lang="en-US" sz="1400" dirty="0"/>
              <a:t>, .</a:t>
            </a:r>
            <a:r>
              <a:rPr lang="en-US" sz="1400" dirty="0" err="1"/>
              <a:t>docx</a:t>
            </a:r>
            <a:r>
              <a:rPr lang="en-US" sz="1400" dirty="0"/>
              <a:t>, .pdf)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3999676"/>
            <a:ext cx="9906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3860800" y="3999676"/>
            <a:ext cx="8382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900" y="3999676"/>
            <a:ext cx="7747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7848557" y="3657600"/>
            <a:ext cx="43" cy="8124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5144" y="2362200"/>
            <a:ext cx="9144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project, saved in a </a:t>
            </a:r>
            <a:r>
              <a:rPr lang="en-US" sz="1600" dirty="0">
                <a:solidFill>
                  <a:srgbClr val="FF0000"/>
                </a:solidFill>
              </a:rPr>
              <a:t>Dropbox</a:t>
            </a:r>
            <a:r>
              <a:rPr lang="en-US" sz="1600" dirty="0"/>
              <a:t> folder automatically syncs with all my computers &amp; collaborators.  I use </a:t>
            </a:r>
            <a:r>
              <a:rPr lang="en-US" sz="1600" dirty="0" err="1"/>
              <a:t>Git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GitHub</a:t>
            </a:r>
            <a:r>
              <a:rPr lang="en-US" sz="1600" dirty="0"/>
              <a:t> for more serious work.</a:t>
            </a:r>
          </a:p>
        </p:txBody>
      </p:sp>
    </p:spTree>
    <p:extLst>
      <p:ext uri="{BB962C8B-B14F-4D97-AF65-F5344CB8AC3E}">
        <p14:creationId xmlns:p14="http://schemas.microsoft.com/office/powerpoint/2010/main" val="271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/>
              <a:t>Data import, data cleaning, … </a:t>
            </a:r>
            <a:r>
              <a:rPr lang="en-US" dirty="0">
                <a:sym typeface="Symbol"/>
              </a:rPr>
              <a:t> save as an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 file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Analysis: load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,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# read the data; better yet: use </a:t>
            </a:r>
            <a:r>
              <a:rPr lang="en-US" sz="1600" dirty="0" err="1">
                <a:solidFill>
                  <a:srgbClr val="00B050"/>
                </a:solidFill>
              </a:rPr>
              <a:t>RStudio</a:t>
            </a:r>
            <a:r>
              <a:rPr lang="en-US" sz="1600" dirty="0">
                <a:solidFill>
                  <a:srgbClr val="00B050"/>
                </a:solidFill>
              </a:rPr>
              <a:t> File -&gt; Import Dataset ...</a:t>
            </a:r>
          </a:p>
          <a:p>
            <a:r>
              <a:rPr lang="en-US" sz="1600" dirty="0" err="1"/>
              <a:t>mydata</a:t>
            </a:r>
            <a:r>
              <a:rPr lang="en-US" sz="1600" dirty="0"/>
              <a:t> &lt;- read.csv("data/mydata.csv")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data cleaning: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        filter missing, make factors, transform variables, ....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save the current state</a:t>
            </a:r>
          </a:p>
          <a:p>
            <a:r>
              <a:rPr lang="en-US" sz="1600" dirty="0"/>
              <a:t>save("data/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574" y="2939534"/>
            <a:ext cx="80198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  <a:r>
              <a:rPr lang="en-US" dirty="0" err="1"/>
              <a:t>mydata.R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1343</Words>
  <Application>Microsoft Office PowerPoint</Application>
  <PresentationFormat>On-screen Show (4:3)</PresentationFormat>
  <Paragraphs>199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Wingdings</vt:lpstr>
      <vt:lpstr>1_Office Theme</vt:lpstr>
      <vt:lpstr>Working with RStudio</vt:lpstr>
      <vt:lpstr>Getting started: Tools</vt:lpstr>
      <vt:lpstr>R package tools</vt:lpstr>
      <vt:lpstr>Getting started: R Studio</vt:lpstr>
      <vt:lpstr>R Studio navigation</vt:lpstr>
      <vt:lpstr>R Studio projects</vt:lpstr>
      <vt:lpstr>R Studio projects</vt:lpstr>
      <vt:lpstr>Organizing an R project</vt:lpstr>
      <vt:lpstr>Organizing an R project</vt:lpstr>
      <vt:lpstr>Organizing an R project</vt:lpstr>
      <vt:lpstr>Your psy6136 project</vt:lpstr>
      <vt:lpstr>Your psy6136 project</vt:lpstr>
      <vt:lpstr>Reproducible analysis &amp; reporting</vt:lpstr>
      <vt:lpstr>Output formats and templates</vt:lpstr>
      <vt:lpstr>Writing it up</vt:lpstr>
      <vt:lpstr>Writing it up</vt:lpstr>
      <vt:lpstr>rmarkdown basics</vt:lpstr>
      <vt:lpstr>R code chunks</vt:lpstr>
      <vt:lpstr>PowerPoint Presentation</vt:lpstr>
      <vt:lpstr>R notebooks</vt:lpstr>
      <vt:lpstr>R Scripts with markdown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50</cp:revision>
  <dcterms:created xsi:type="dcterms:W3CDTF">2017-10-14T20:35:56Z</dcterms:created>
  <dcterms:modified xsi:type="dcterms:W3CDTF">2022-12-23T17:09:55Z</dcterms:modified>
</cp:coreProperties>
</file>