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367" r:id="rId2"/>
    <p:sldId id="257" r:id="rId3"/>
    <p:sldId id="348" r:id="rId4"/>
    <p:sldId id="258" r:id="rId5"/>
    <p:sldId id="259" r:id="rId6"/>
    <p:sldId id="260" r:id="rId7"/>
    <p:sldId id="267" r:id="rId8"/>
    <p:sldId id="261" r:id="rId9"/>
    <p:sldId id="262" r:id="rId10"/>
    <p:sldId id="349" r:id="rId11"/>
    <p:sldId id="365" r:id="rId12"/>
    <p:sldId id="366" r:id="rId13"/>
    <p:sldId id="263" r:id="rId14"/>
    <p:sldId id="264" r:id="rId15"/>
    <p:sldId id="265" r:id="rId16"/>
    <p:sldId id="266" r:id="rId17"/>
    <p:sldId id="268" r:id="rId18"/>
    <p:sldId id="361" r:id="rId19"/>
    <p:sldId id="36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363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50" r:id="rId66"/>
    <p:sldId id="351" r:id="rId67"/>
    <p:sldId id="352" r:id="rId68"/>
    <p:sldId id="353" r:id="rId69"/>
    <p:sldId id="354" r:id="rId70"/>
    <p:sldId id="359" r:id="rId71"/>
    <p:sldId id="364" r:id="rId72"/>
    <p:sldId id="356" r:id="rId73"/>
    <p:sldId id="357" r:id="rId74"/>
    <p:sldId id="358" r:id="rId75"/>
    <p:sldId id="360" r:id="rId7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ambria Math" panose="02040503050406030204" pitchFamily="18" charset="0"/>
      <p:regular r:id="rId83"/>
    </p:embeddedFont>
    <p:embeddedFont>
      <p:font typeface="Noto Music" pitchFamily="2" charset="0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367"/>
            <p14:sldId id="257"/>
            <p14:sldId id="348"/>
            <p14:sldId id="258"/>
            <p14:sldId id="259"/>
            <p14:sldId id="260"/>
            <p14:sldId id="267"/>
            <p14:sldId id="261"/>
            <p14:sldId id="262"/>
            <p14:sldId id="349"/>
            <p14:sldId id="365"/>
            <p14:sldId id="366"/>
            <p14:sldId id="263"/>
            <p14:sldId id="264"/>
            <p14:sldId id="265"/>
            <p14:sldId id="266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</p14:sldIdLst>
        </p14:section>
        <p14:section name="Odds" id="{BBA12788-DB79-4EB6-8981-3B295B482A0C}">
          <p14:sldIdLst>
            <p14:sldId id="272"/>
            <p14:sldId id="273"/>
            <p14:sldId id="274"/>
            <p14:sldId id="275"/>
            <p14:sldId id="276"/>
          </p14:sldIdLst>
        </p14:section>
        <p14:section name="Small n" id="{0754EC29-A7BD-4D05-85A9-5038EFDEE7A3}">
          <p14:sldIdLst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</p14:sldIdLst>
        </p14:section>
        <p14:section name="Plots for two-wahy tables" id="{89E283AB-29EC-472E-AC49-2F4E6141843C}">
          <p14:sldIdLst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</p14:sldIdLst>
        </p14:section>
        <p14:section name="Looking ahead" id="{EC73E7FA-94E3-46D7-8ADB-2F571EF86FB8}">
          <p14:sldIdLst>
            <p14:sldId id="359"/>
            <p14:sldId id="364"/>
            <p14:sldId id="356"/>
            <p14:sldId id="357"/>
            <p14:sldId id="358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6F985-9697-A08B-09C7-78D85EEA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00" y="299400"/>
            <a:ext cx="2406921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128ADC-EC97-BE18-6024-635497B0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8" y="299400"/>
            <a:ext cx="2498088" cy="25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E0A5EE-4BD7-25F0-73D0-69DD44555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24" y="299400"/>
            <a:ext cx="245338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of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</a:t>
            </a:r>
            <a:r>
              <a:rPr lang="en-CA" dirty="0">
                <a:solidFill>
                  <a:srgbClr val="0070C0"/>
                </a:solidFill>
              </a:rPr>
              <a:t>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DE93-387E-6E4A-3F60-1DA2F627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0686-2F41-AD0F-16D7-851EC6C3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× 2 tables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Phi coefficient</a:t>
            </a:r>
          </a:p>
          <a:p>
            <a:pPr lvl="2"/>
            <a:r>
              <a:rPr lang="en-CA" dirty="0"/>
              <a:t>Analog of correlation</a:t>
            </a:r>
          </a:p>
          <a:p>
            <a:pPr lvl="2"/>
            <a:r>
              <a:rPr lang="en-CA" dirty="0"/>
              <a:t>ø</a:t>
            </a:r>
            <a:r>
              <a:rPr lang="en-CA" baseline="30000" dirty="0"/>
              <a:t>2</a:t>
            </a:r>
            <a:r>
              <a:rPr lang="en-CA" dirty="0"/>
              <a:t> =  % of variance</a:t>
            </a:r>
          </a:p>
          <a:p>
            <a:r>
              <a:rPr lang="en-CA" i="1" dirty="0"/>
              <a:t>r</a:t>
            </a:r>
            <a:r>
              <a:rPr lang="en-CA" dirty="0"/>
              <a:t> × </a:t>
            </a:r>
            <a:r>
              <a:rPr lang="en-CA" i="1" dirty="0"/>
              <a:t>c</a:t>
            </a:r>
            <a:r>
              <a:rPr lang="en-CA" dirty="0"/>
              <a:t> tables</a:t>
            </a:r>
          </a:p>
          <a:p>
            <a:pPr lvl="1"/>
            <a:r>
              <a:rPr lang="en-CA" dirty="0"/>
              <a:t>Cramer’s V – generalization of phi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Pearson contingency </a:t>
            </a:r>
            <a:r>
              <a:rPr lang="en-CA" dirty="0" err="1"/>
              <a:t>coef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8E492-AEA7-2E37-4D37-126835C1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80826-ADBB-C00F-5724-0A1F0A59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4" y="1371600"/>
            <a:ext cx="3638552" cy="909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5E64B-2318-BDD6-66F5-60D1D99E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56" y="2628900"/>
            <a:ext cx="348043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EA1B5-6965-DC46-9EB6-58FC4DF2A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895" y="4438650"/>
            <a:ext cx="3418609" cy="80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A8DE93-73C0-2991-684D-9481A6231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548" y="5462286"/>
            <a:ext cx="2682191" cy="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B3E6-F3B8-DCCE-9875-884BC0F9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Bartlett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1CB5F-84AE-7768-9568-586984B9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9CC9D-D6E8-367B-0B64-5D20132D352A}"/>
              </a:ext>
            </a:extLst>
          </p:cNvPr>
          <p:cNvSpPr txBox="1"/>
          <p:nvPr/>
        </p:nvSpPr>
        <p:spPr>
          <a:xfrm>
            <a:off x="533400" y="2540675"/>
            <a:ext cx="38862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(Bartlett)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Length:Long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43.87  1 3.50e-11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43.20  1 4.94e-11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0.3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0.287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96E18-4F62-C6A9-E090-5C521F0374B1}"/>
              </a:ext>
            </a:extLst>
          </p:cNvPr>
          <p:cNvSpPr txBox="1"/>
          <p:nvPr/>
        </p:nvSpPr>
        <p:spPr>
          <a:xfrm>
            <a:off x="4572000" y="2756118"/>
            <a:ext cx="4038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Length:Short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61.31  1 4.88e-15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58.74  1 1.80e-14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0.35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0.33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132AB-0012-4891-612A-5AD59978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612922"/>
            <a:ext cx="4038600" cy="2168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91E22-A25B-EA8B-F186-2CA8A7801B38}"/>
              </a:ext>
            </a:extLst>
          </p:cNvPr>
          <p:cNvSpPr txBox="1"/>
          <p:nvPr/>
        </p:nvSpPr>
        <p:spPr>
          <a:xfrm>
            <a:off x="457200" y="1066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 x 2 x 2 Data on plum root cuttings: Length (</a:t>
            </a:r>
            <a:r>
              <a:rPr lang="en-CA" dirty="0" err="1"/>
              <a:t>short|long</a:t>
            </a:r>
            <a:r>
              <a:rPr lang="en-CA" dirty="0"/>
              <a:t>), planted (</a:t>
            </a:r>
            <a:r>
              <a:rPr lang="en-CA" dirty="0" err="1"/>
              <a:t>Now|Spring</a:t>
            </a:r>
            <a:r>
              <a:rPr lang="en-CA" dirty="0"/>
              <a:t>), Survived? (</a:t>
            </a:r>
            <a:r>
              <a:rPr lang="en-CA" dirty="0" err="1"/>
              <a:t>Alive|Dead</a:t>
            </a:r>
            <a:r>
              <a:rPr lang="en-CA" dirty="0"/>
              <a:t>)</a:t>
            </a:r>
          </a:p>
          <a:p>
            <a:r>
              <a:rPr lang="en-CA" dirty="0"/>
              <a:t> – Does survival depend on time of planting?</a:t>
            </a:r>
          </a:p>
          <a:p>
            <a:r>
              <a:rPr lang="en-CA" dirty="0"/>
              <a:t> – Is there a 3-way association, i.e., does (Alive, Time) differ by Length?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2DD26-7941-B507-A0F5-81367EF1A072}"/>
              </a:ext>
            </a:extLst>
          </p:cNvPr>
          <p:cNvSpPr txBox="1"/>
          <p:nvPr/>
        </p:nvSpPr>
        <p:spPr>
          <a:xfrm>
            <a:off x="533400" y="5015805"/>
            <a:ext cx="3581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(Bartlett, log=FALSE)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ratios for Alive and Time by Length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Long Short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3.45  5.42 </a:t>
            </a:r>
          </a:p>
        </p:txBody>
      </p:sp>
    </p:spTree>
    <p:extLst>
      <p:ext uri="{BB962C8B-B14F-4D97-AF65-F5344CB8AC3E}">
        <p14:creationId xmlns:p14="http://schemas.microsoft.com/office/powerpoint/2010/main" val="20493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A1BAC-9D5F-FAF4-2A59-9A690D8399D4}"/>
              </a:ext>
            </a:extLst>
          </p:cNvPr>
          <p:cNvSpPr txBox="1"/>
          <p:nvPr/>
        </p:nvSpPr>
        <p:spPr>
          <a:xfrm>
            <a:off x="609600" y="5483654"/>
            <a:ext cx="437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But: harder to compare across hair-color groups than within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260FD-C1BE-BB41-F827-E6BB779442BE}"/>
              </a:ext>
            </a:extLst>
          </p:cNvPr>
          <p:cNvSpPr txBox="1"/>
          <p:nvPr/>
        </p:nvSpPr>
        <p:spPr>
          <a:xfrm>
            <a:off x="5105400" y="548365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Neither of these extend to more than 2 variables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86295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 (</a:t>
            </a:r>
            <a:r>
              <a:rPr lang="en-CA"/>
              <a:t>1="High" and 6="Low“)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1817132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test, with largish </a:t>
                </a:r>
                <a:r>
                  <a:rPr lang="en-US" i="1" dirty="0"/>
                  <a:t>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FAD2B3-2899-22BE-B0CF-B714DCB94F54}"/>
              </a:ext>
            </a:extLst>
          </p:cNvPr>
          <p:cNvGrpSpPr/>
          <p:nvPr/>
        </p:nvGrpSpPr>
        <p:grpSpPr>
          <a:xfrm>
            <a:off x="4648200" y="2007992"/>
            <a:ext cx="3733800" cy="1477328"/>
            <a:chOff x="4648200" y="2007992"/>
            <a:chExt cx="3733800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49CF0-4133-5687-9367-9442D32801D6}"/>
                </a:ext>
              </a:extLst>
            </p:cNvPr>
            <p:cNvSpPr txBox="1"/>
            <p:nvPr/>
          </p:nvSpPr>
          <p:spPr>
            <a:xfrm>
              <a:off x="4648200" y="2007992"/>
              <a:ext cx="37338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2)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0.25    0.25 0.25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0.50    0.50 0.50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0.25    0.25 0.25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247DE-46BE-E2B1-770E-6AA2D77F1743}"/>
                </a:ext>
              </a:extLst>
            </p:cNvPr>
            <p:cNvSpPr/>
            <p:nvPr/>
          </p:nvSpPr>
          <p:spPr>
            <a:xfrm>
              <a:off x="5334965" y="2564093"/>
              <a:ext cx="2438400" cy="3651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74D5C8-A7E1-DE95-24E5-EE36963C9BCB}"/>
              </a:ext>
            </a:extLst>
          </p:cNvPr>
          <p:cNvGrpSpPr/>
          <p:nvPr/>
        </p:nvGrpSpPr>
        <p:grpSpPr>
          <a:xfrm>
            <a:off x="457200" y="2007992"/>
            <a:ext cx="3810000" cy="1503932"/>
            <a:chOff x="457200" y="2007992"/>
            <a:chExt cx="3810000" cy="1503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878F23-889C-5314-E6D9-1C34C1732089}"/>
                </a:ext>
              </a:extLst>
            </p:cNvPr>
            <p:cNvSpPr txBox="1"/>
            <p:nvPr/>
          </p:nvSpPr>
          <p:spPr>
            <a:xfrm>
              <a:off x="457200" y="2007992"/>
              <a:ext cx="38100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1)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     0.5  0.3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654D0E-AE8E-7F9B-5E56-10D9916ACA13}"/>
                </a:ext>
              </a:extLst>
            </p:cNvPr>
            <p:cNvSpPr/>
            <p:nvPr/>
          </p:nvSpPr>
          <p:spPr>
            <a:xfrm>
              <a:off x="1161810" y="2577935"/>
              <a:ext cx="533400" cy="933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82400" progId="Equation.DSMT4">
                  <p:embed/>
                </p:oleObj>
              </mc:Choice>
              <mc:Fallback>
                <p:oleObj name="Equation" r:id="rId2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fixed by design or 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log(Odds)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≤</a:t>
            </a:r>
            <a:r>
              <a:rPr lang="en-US" dirty="0">
                <a:sym typeface="Symbol MT" panose="05050102010706020507" pitchFamily="18" charset="2"/>
              </a:rPr>
              <a:t>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≤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91000"/>
            <a:ext cx="81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&gt;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4, 11), 2,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</a:t>
            </a:r>
            <a:r>
              <a:rPr lang="en-US" i="1" dirty="0"/>
              <a:t>n</a:t>
            </a:r>
            <a:r>
              <a:rPr lang="en-US" dirty="0"/>
              <a:t>, a correction  |O – E | - ½ is standardly applied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chisq.test</a:t>
            </a:r>
            <a:r>
              <a:rPr lang="en-US" dirty="0"/>
              <a:t>(fat)</a:t>
            </a:r>
          </a:p>
          <a:p>
            <a:endParaRPr lang="en-US" dirty="0"/>
          </a:p>
          <a:p>
            <a:r>
              <a:rPr lang="en-US" dirty="0"/>
              <a:t>	Pearson's Chi-squared test with Yates' continuity correction</a:t>
            </a:r>
          </a:p>
          <a:p>
            <a:endParaRPr lang="en-US" dirty="0"/>
          </a:p>
          <a:p>
            <a:r>
              <a:rPr lang="en-US" dirty="0"/>
              <a:t>data:  fat</a:t>
            </a:r>
          </a:p>
          <a:p>
            <a:r>
              <a:rPr lang="en-US" dirty="0"/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warning. Maybe Friendly’s </a:t>
            </a:r>
            <a:r>
              <a:rPr lang="en-US" dirty="0">
                <a:sym typeface="Wingdings" panose="05000000000000000000" pitchFamily="2" charset="2"/>
              </a:rPr>
              <a:t> 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</a:t>
            </a:r>
            <a:r>
              <a:rPr lang="en-CA" dirty="0">
                <a:solidFill>
                  <a:srgbClr val="0070C0"/>
                </a:solidFill>
              </a:rPr>
              <a:t>model</a:t>
            </a:r>
            <a:r>
              <a:rPr lang="en-CA" dirty="0"/>
              <a:t>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ratio, </a:t>
            </a:r>
            <a:r>
              <a:rPr lang="el-GR" dirty="0"/>
              <a:t>θ</a:t>
            </a:r>
            <a:endParaRPr lang="en-CA" dirty="0"/>
          </a:p>
          <a:p>
            <a:pPr lvl="1"/>
            <a:r>
              <a:rPr lang="en-CA" dirty="0"/>
              <a:t>Cohen’s κ</a:t>
            </a:r>
          </a:p>
          <a:p>
            <a:pPr lvl="1"/>
            <a:r>
              <a:rPr lang="en-CA" dirty="0"/>
              <a:t>Friendly’s </a:t>
            </a:r>
            <a:r>
              <a:rPr lang="en-CA" dirty="0">
                <a:sym typeface="Wingdings" panose="05000000000000000000" pitchFamily="2" charset="2"/>
              </a:rPr>
              <a:t> or 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Arjun’s ψ</a:t>
            </a:r>
            <a:endParaRPr lang="en-CA" dirty="0"/>
          </a:p>
          <a:p>
            <a:r>
              <a:rPr lang="en-CA" i="1" dirty="0"/>
              <a:t>p</a:t>
            </a:r>
            <a:r>
              <a:rPr lang="en-CA" dirty="0"/>
              <a:t>-values, confidence intervals based on: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F00E5-8A40-0D72-BA2D-9CDF422F948B}"/>
              </a:ext>
            </a:extLst>
          </p:cNvPr>
          <p:cNvSpPr txBox="1"/>
          <p:nvPr/>
        </p:nvSpPr>
        <p:spPr>
          <a:xfrm>
            <a:off x="4266235" y="405026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Plenty of room for new stats!</a:t>
            </a:r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-value, Friendly’s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</a:p>
          <a:p>
            <a:r>
              <a:rPr lang="en-US" dirty="0">
                <a:solidFill>
                  <a:srgbClr val="0070C0"/>
                </a:solidFill>
              </a:rPr>
              <a:t>margins</a:t>
            </a:r>
            <a:r>
              <a:rPr lang="en-US" dirty="0"/>
              <a:t>, and calculates a χ</a:t>
            </a:r>
            <a:r>
              <a:rPr lang="en-US" baseline="30000" dirty="0"/>
              <a:t>2</a:t>
            </a:r>
            <a:r>
              <a:rPr lang="en-US" dirty="0"/>
              <a:t> for each.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its’ distribution in the simulations.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significant; well, barely, but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main point is that the test no longer depends on large sample theory  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is a general principle for testing hypotheses </a:t>
            </a:r>
            <a:r>
              <a:rPr lang="en-US" dirty="0">
                <a:sym typeface="Wingdings" panose="05000000000000000000" pitchFamily="2" charset="2"/>
              </a:rPr>
              <a:t>  </a:t>
            </a:r>
            <a:r>
              <a:rPr lang="en-US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 0,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000" dirty="0"/>
              <a:t>Is there an association between gender &amp; admission?</a:t>
            </a:r>
          </a:p>
          <a:p>
            <a:r>
              <a:rPr lang="en-US" sz="2000" dirty="0"/>
              <a:t>If so, is this evidence for gender bias?</a:t>
            </a:r>
          </a:p>
          <a:p>
            <a:r>
              <a:rPr lang="en-US" sz="2000" dirty="0"/>
              <a:t>How to measure </a:t>
            </a:r>
            <a:r>
              <a:rPr lang="en-US" sz="2000" dirty="0">
                <a:solidFill>
                  <a:srgbClr val="0070C0"/>
                </a:solidFill>
              </a:rPr>
              <a:t>strength</a:t>
            </a:r>
            <a:r>
              <a:rPr lang="en-US" sz="2000" dirty="0"/>
              <a:t> of association?</a:t>
            </a:r>
          </a:p>
          <a:p>
            <a:r>
              <a:rPr lang="en-US" sz="2000" dirty="0"/>
              <a:t>How to test for significance?</a:t>
            </a:r>
          </a:p>
          <a:p>
            <a:r>
              <a:rPr lang="en-US" sz="20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Residuals, fitted values, test statistics returned by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/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(),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17520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955596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</a:t>
            </a:r>
            <a:r>
              <a:rPr lang="en-US" dirty="0">
                <a:solidFill>
                  <a:srgbClr val="0070C0"/>
                </a:solidFill>
              </a:rPr>
              <a:t>marginal</a:t>
            </a:r>
            <a:r>
              <a:rPr lang="en-US" dirty="0"/>
              <a:t> proportions of one variable, and the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proportions of the other.  </a:t>
            </a:r>
          </a:p>
          <a:p>
            <a:r>
              <a:rPr lang="en-US" dirty="0">
                <a:solidFill>
                  <a:srgbClr val="0070C0"/>
                </a:solidFill>
              </a:rPr>
              <a:t>Independence</a:t>
            </a:r>
            <a:r>
              <a:rPr lang="en-US" dirty="0"/>
              <a:t>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233136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233136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</a:t>
            </a:r>
            <a:r>
              <a:rPr lang="en-CA" dirty="0">
                <a:solidFill>
                  <a:srgbClr val="0070C0"/>
                </a:solidFill>
              </a:rPr>
              <a:t>residuals</a:t>
            </a:r>
            <a:r>
              <a:rPr lang="en-CA" dirty="0"/>
              <a:t>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/>
              <a:t>UCBAdmissions</a:t>
            </a:r>
            <a:r>
              <a:rPr lang="en-US" dirty="0"/>
              <a:t>, a 2 x 2 x 6 table for 6 departments.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UCB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4724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C0A49-38E3-8D53-203D-8B168A44C10B}"/>
              </a:ext>
            </a:extLst>
          </p:cNvPr>
          <p:cNvSpPr txBox="1"/>
          <p:nvPr/>
        </p:nvSpPr>
        <p:spPr>
          <a:xfrm>
            <a:off x="5562600" y="4648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 use of </a:t>
            </a:r>
            <a:r>
              <a:rPr lang="en-CA" dirty="0" err="1"/>
              <a:t>confint</a:t>
            </a:r>
            <a:r>
              <a:rPr lang="en-CA" dirty="0"/>
              <a:t>() for obtaining the CI(</a:t>
            </a:r>
            <a:r>
              <a:rPr lang="el-GR" dirty="0"/>
              <a:t>θ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</a:t>
            </a:r>
            <a:r>
              <a:rPr lang="en-CA" sz="2400" i="1" dirty="0">
                <a:sym typeface="Symbol" panose="05050102010706020507" pitchFamily="18" charset="2"/>
              </a:rPr>
              <a:t>r-1</a:t>
            </a:r>
            <a:r>
              <a:rPr lang="en-CA" sz="2400" dirty="0">
                <a:sym typeface="Symbol" panose="05050102010706020507" pitchFamily="18" charset="2"/>
              </a:rPr>
              <a:t>) × (</a:t>
            </a:r>
            <a:r>
              <a:rPr lang="en-CA" sz="2400" i="1" dirty="0">
                <a:sym typeface="Symbol" panose="05050102010706020507" pitchFamily="18" charset="2"/>
              </a:rPr>
              <a:t>c-1</a:t>
            </a:r>
            <a:r>
              <a:rPr lang="en-CA" sz="2400" dirty="0">
                <a:sym typeface="Symbol" panose="05050102010706020507" pitchFamily="18" charset="2"/>
              </a:rPr>
              <a:t>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Haentszel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Finds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532AEA-6C56-3FF3-E34A-3615E1E5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3061"/>
            <a:ext cx="4642156" cy="33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CDB-6C71-6B12-7559-F0F7392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Looking ahead: Correspondence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945A2-A6A2-2E9E-7558-FA4F5819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6036CF-0CFE-9807-4CF9-823F70E089B1}"/>
              </a:ext>
            </a:extLst>
          </p:cNvPr>
          <p:cNvGrpSpPr/>
          <p:nvPr/>
        </p:nvGrpSpPr>
        <p:grpSpPr>
          <a:xfrm>
            <a:off x="4708991" y="2806754"/>
            <a:ext cx="3970411" cy="2908246"/>
            <a:chOff x="4748940" y="2819400"/>
            <a:chExt cx="3970411" cy="29082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383177-4BC9-3878-92BE-4DC0ACF2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940" y="3124200"/>
              <a:ext cx="3970411" cy="2603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4A486-EA8F-DDBE-F6C7-C310D4BDC7F4}"/>
                </a:ext>
              </a:extLst>
            </p:cNvPr>
            <p:cNvSpPr txBox="1"/>
            <p:nvPr/>
          </p:nvSpPr>
          <p:spPr>
            <a:xfrm>
              <a:off x="5181600" y="2819400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err="1"/>
                <a:t>UCBadmissions</a:t>
              </a:r>
              <a:r>
                <a:rPr lang="en-CA" sz="1600" dirty="0"/>
                <a:t>  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E9B5CB-04D5-CD8C-8D4C-E5EAF235E733}"/>
              </a:ext>
            </a:extLst>
          </p:cNvPr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Multiple correspondence analysis  extends this to 3+ way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Analyses </a:t>
            </a:r>
            <a:r>
              <a:rPr lang="en-CA" dirty="0">
                <a:solidFill>
                  <a:srgbClr val="0070C0"/>
                </a:solidFill>
              </a:rPr>
              <a:t>all two-way </a:t>
            </a:r>
            <a:r>
              <a:rPr lang="en-CA" dirty="0"/>
              <a:t>associations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Category points: nearness indicates positive associations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0E576-F172-DDE2-D147-E75EFF8D96F4}"/>
              </a:ext>
            </a:extLst>
          </p:cNvPr>
          <p:cNvSpPr txBox="1"/>
          <p:nvPr/>
        </p:nvSpPr>
        <p:spPr>
          <a:xfrm>
            <a:off x="609600" y="2971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 1: Admission</a:t>
            </a:r>
          </a:p>
          <a:p>
            <a:r>
              <a:rPr lang="en-CA" dirty="0"/>
              <a:t>Dim 2: ??? (only 4%)</a:t>
            </a:r>
          </a:p>
          <a:p>
            <a:endParaRPr lang="en-CA" dirty="0"/>
          </a:p>
          <a:p>
            <a:r>
              <a:rPr lang="en-CA" dirty="0"/>
              <a:t>The relations of Dept to Gender and Admit are 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30469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Loglinear models [</a:t>
            </a:r>
            <a:r>
              <a:rPr lang="en-US" dirty="0" err="1">
                <a:highlight>
                  <a:srgbClr val="FFFF00"/>
                </a:highlight>
              </a:rPr>
              <a:t>loglm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</a:t>
            </a:r>
            <a:r>
              <a:rPr lang="en-US" sz="2000" dirty="0">
                <a:solidFill>
                  <a:srgbClr val="0070C0"/>
                </a:solidFill>
              </a:rPr>
              <a:t>mutual independence </a:t>
            </a:r>
            <a:r>
              <a:rPr lang="en-US" sz="2000" dirty="0"/>
              <a:t>([A] [B] [C]) to the </a:t>
            </a:r>
            <a:r>
              <a:rPr lang="en-US" sz="2000" dirty="0">
                <a:solidFill>
                  <a:srgbClr val="0070C0"/>
                </a:solidFill>
              </a:rPr>
              <a:t>saturated model </a:t>
            </a:r>
            <a:r>
              <a:rPr lang="en-US" sz="2000" dirty="0"/>
              <a:t>([ABC])</a:t>
            </a:r>
          </a:p>
          <a:p>
            <a:r>
              <a:rPr lang="en-US" sz="2000" dirty="0"/>
              <a:t>Intermediate models address questions of </a:t>
            </a:r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independence, controlling for some factors</a:t>
            </a:r>
          </a:p>
          <a:p>
            <a:r>
              <a:rPr lang="en-US" sz="2000" dirty="0"/>
              <a:t>Can test associations in 2-way, 3-way, … terms, analogously to tests of </a:t>
            </a:r>
            <a:r>
              <a:rPr lang="en-US" sz="2000" dirty="0">
                <a:solidFill>
                  <a:srgbClr val="0070C0"/>
                </a:solidFill>
              </a:rPr>
              <a:t>interactions</a:t>
            </a:r>
            <a:r>
              <a:rPr lang="en-US" sz="2000" dirty="0"/>
              <a:t> in ANOVA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Generalized linear models [</a:t>
            </a:r>
            <a:r>
              <a:rPr lang="en-US" dirty="0" err="1">
                <a:highlight>
                  <a:srgbClr val="FFFF00"/>
                </a:highlight>
              </a:rPr>
              <a:t>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Mutual</a:t>
            </a:r>
            <a:r>
              <a:rPr lang="en-US" sz="2000" dirty="0"/>
              <a:t> independence: [Admit][Gender][Dept]                      = ~ A + G +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3886200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two-way, no three-way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1BCF8-5332-4828-8E67-E3FF5CDAE21C}"/>
              </a:ext>
            </a:extLst>
          </p:cNvPr>
          <p:cNvSpPr txBox="1"/>
          <p:nvPr/>
        </p:nvSpPr>
        <p:spPr>
          <a:xfrm>
            <a:off x="533400" y="5181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Bracket notation: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bracket are allowed to be </a:t>
            </a:r>
            <a:r>
              <a:rPr lang="en-US" dirty="0">
                <a:solidFill>
                  <a:srgbClr val="0070C0"/>
                </a:solidFill>
              </a:rPr>
              <a:t>associated</a:t>
            </a:r>
            <a:r>
              <a:rPr lang="en-US" dirty="0"/>
              <a:t>           [A G]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</a:t>
            </a:r>
            <a:r>
              <a:rPr lang="en-US" dirty="0">
                <a:sym typeface="Symbol MT" panose="05050102010706020507" pitchFamily="18" charset="2"/>
              </a:rPr>
              <a:t> A * G</a:t>
            </a:r>
            <a:endParaRPr lang="en-US" dirty="0"/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brackets are asserted to be </a:t>
            </a:r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    [A] [G]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 </a:t>
            </a:r>
            <a:r>
              <a:rPr lang="en-US" dirty="0">
                <a:sym typeface="Symbol MT" panose="05050102010706020507" pitchFamily="18" charset="2"/>
              </a:rPr>
              <a:t>A + 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</a:t>
            </a:r>
            <a:r>
              <a:rPr lang="en-US" sz="1800" dirty="0">
                <a:solidFill>
                  <a:srgbClr val="0070C0"/>
                </a:solidFill>
              </a:rPr>
              <a:t>frequency</a:t>
            </a:r>
            <a:r>
              <a:rPr lang="en-US" sz="1800" dirty="0"/>
              <a:t>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</a:t>
            </a:r>
            <a:r>
              <a:rPr lang="en-US" sz="1800" dirty="0">
                <a:solidFill>
                  <a:srgbClr val="0070C0"/>
                </a:solidFill>
              </a:rPr>
              <a:t>residuals</a:t>
            </a:r>
            <a:r>
              <a:rPr lang="en-US" sz="1800" dirty="0"/>
              <a:t>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</a:t>
            </a:r>
            <a:r>
              <a:rPr lang="en-US" sz="1800" dirty="0">
                <a:solidFill>
                  <a:srgbClr val="0070C0"/>
                </a:solidFill>
              </a:rPr>
              <a:t>not accounted </a:t>
            </a:r>
            <a:r>
              <a:rPr lang="en-US" sz="1800" dirty="0"/>
              <a:t>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2: a special case, with </a:t>
            </a:r>
            <a:r>
              <a:rPr lang="en-US" dirty="0">
                <a:solidFill>
                  <a:srgbClr val="0070C0"/>
                </a:solidFill>
              </a:rPr>
              <a:t>odds ratio </a:t>
            </a:r>
            <a:r>
              <a:rPr lang="en-US" dirty="0"/>
              <a:t>as a measure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: factors can be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× </a:t>
            </a:r>
            <a:r>
              <a:rPr lang="en-US" i="1" dirty="0"/>
              <a:t>k</a:t>
            </a:r>
            <a:r>
              <a:rPr lang="en-US" dirty="0"/>
              <a:t>: stratified tables</a:t>
            </a:r>
            <a:r>
              <a:rPr lang="en-US"/>
              <a:t>, </a:t>
            </a:r>
            <a:r>
              <a:rPr lang="en-US" i="1"/>
              <a:t>r </a:t>
            </a:r>
            <a:r>
              <a:rPr lang="en-US"/>
              <a:t>× </a:t>
            </a:r>
            <a:r>
              <a:rPr lang="en-US" i="1"/>
              <a:t>c </a:t>
            </a:r>
            <a:r>
              <a:rPr lang="en-US" dirty="0"/>
              <a:t>with groups or circumstances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general association</a:t>
            </a:r>
          </a:p>
          <a:p>
            <a:pPr lvl="1"/>
            <a:r>
              <a:rPr lang="en-US" dirty="0"/>
              <a:t>More powerful </a:t>
            </a:r>
            <a:r>
              <a:rPr lang="en-US" dirty="0">
                <a:solidFill>
                  <a:srgbClr val="0070C0"/>
                </a:solidFill>
              </a:rPr>
              <a:t>CMH tests </a:t>
            </a:r>
            <a:r>
              <a:rPr lang="en-US" dirty="0"/>
              <a:t>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 dirty="0"/>
              <a:t>r × c: sieve diagrams, tile plots, …</a:t>
            </a:r>
          </a:p>
          <a:p>
            <a:pPr lvl="1"/>
            <a:r>
              <a:rPr lang="en-US" dirty="0"/>
              <a:t>More graphical methods to come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/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5687</TotalTime>
  <Words>5285</Words>
  <Application>Microsoft Office PowerPoint</Application>
  <PresentationFormat>On-screen Show (4:3)</PresentationFormat>
  <Paragraphs>751</Paragraphs>
  <Slides>75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Calibri</vt:lpstr>
      <vt:lpstr>Courier New</vt:lpstr>
      <vt:lpstr>Cambria Math</vt:lpstr>
      <vt:lpstr>Noto Music</vt:lpstr>
      <vt:lpstr>Arial</vt:lpstr>
      <vt:lpstr>Wingdings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Table notation</vt:lpstr>
      <vt:lpstr>r × c Example: Hair color, eye color</vt:lpstr>
      <vt:lpstr>HairEyeColor data</vt:lpstr>
      <vt:lpstr>Measures of association</vt:lpstr>
      <vt:lpstr>Measures of association</vt:lpstr>
      <vt:lpstr>Example: Bartlett data</vt:lpstr>
      <vt:lpstr>Simple plots for r × c tables</vt:lpstr>
      <vt:lpstr>Ordered tables</vt:lpstr>
      <vt:lpstr>Mental data: Association</vt:lpstr>
      <vt:lpstr>Mental data: Ordinal tests</vt:lpstr>
      <vt:lpstr>Independence</vt:lpstr>
      <vt:lpstr>Independence: Example</vt:lpstr>
      <vt:lpstr>Independence: Example</vt:lpstr>
      <vt:lpstr>Independence: Arthritis data</vt:lpstr>
      <vt:lpstr>Independence: Arthritis data</vt:lpstr>
      <vt:lpstr>Sampling models: Poisson, Binomial, Multinomial</vt:lpstr>
      <vt:lpstr>Odds and log(Odds)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ahead: Correspondence analysis</vt:lpstr>
      <vt:lpstr>Looking ahead: Correspondence analysis</vt:lpstr>
      <vt:lpstr>Looking ahead: Models</vt:lpstr>
      <vt:lpstr>Looking ahead: Models</vt:lpstr>
      <vt:lpstr>Looking ahead: Mosaic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03-Twoway1</dc:title>
  <dc:creator>Michael Friendly</dc:creator>
  <cp:lastModifiedBy>Michael L Friendly</cp:lastModifiedBy>
  <cp:revision>149</cp:revision>
  <dcterms:created xsi:type="dcterms:W3CDTF">2017-10-14T20:35:56Z</dcterms:created>
  <dcterms:modified xsi:type="dcterms:W3CDTF">2023-01-24T00:19:44Z</dcterms:modified>
</cp:coreProperties>
</file>