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322" r:id="rId4"/>
    <p:sldId id="30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320" r:id="rId15"/>
    <p:sldId id="268" r:id="rId16"/>
    <p:sldId id="269" r:id="rId17"/>
    <p:sldId id="270" r:id="rId18"/>
    <p:sldId id="321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2" r:id="rId29"/>
    <p:sldId id="319" r:id="rId30"/>
    <p:sldId id="318" r:id="rId31"/>
    <p:sldId id="280" r:id="rId32"/>
    <p:sldId id="281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0"/>
      <p:bold r:id="rId71"/>
      <p:italic r:id="rId72"/>
      <p:boldItalic r:id="rId7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BE38A-C363-4CB1-B80F-F10A858FEEA2}">
          <p14:sldIdLst>
            <p14:sldId id="256"/>
            <p14:sldId id="257"/>
            <p14:sldId id="322"/>
            <p14:sldId id="300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320"/>
          </p14:sldIdLst>
        </p14:section>
        <p14:section name="SVD" id="{9D8C2E62-6E77-4B11-8560-821B58321A40}">
          <p14:sldIdLst>
            <p14:sldId id="268"/>
            <p14:sldId id="269"/>
            <p14:sldId id="270"/>
            <p14:sldId id="321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Optimal category scores" id="{BDDAD1F5-C007-41FE-9798-74CB7EF434D5}">
          <p14:sldIdLst>
            <p14:sldId id="278"/>
            <p14:sldId id="279"/>
            <p14:sldId id="282"/>
            <p14:sldId id="319"/>
            <p14:sldId id="318"/>
            <p14:sldId id="280"/>
            <p14:sldId id="281"/>
            <p14:sldId id="283"/>
            <p14:sldId id="284"/>
            <p14:sldId id="285"/>
            <p14:sldId id="286"/>
          </p14:sldIdLst>
        </p14:section>
        <p14:section name="Multi-way tables" id="{CC02DF73-0714-4D97-BC8C-DE46E357F9D4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Multiple correspondence analysis" id="{574F0131-3A55-4D11-A05A-4BF8A9B273AD}">
          <p14:sldIdLst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D275-92FA-4F7E-8B0B-EA233E7B91E3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6F0F3-A011-4141-9845-589A10139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07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6F0F3-A011-4141-9845-589A101390F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1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6F0F3-A011-4141-9845-589A101390F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48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6F0F3-A011-4141-9845-589A101390FF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34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JEYLfIVvR9I?feature=oembed" TargetMode="External"/><Relationship Id="rId4" Type="http://schemas.openxmlformats.org/officeDocument/2006/relationships/hyperlink" Target="https://www.youtube.com/watch?v=JEYLfIVvR9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Correspondence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A29909-C7E0-AF55-9B88-221843AFC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6" y="359104"/>
            <a:ext cx="8019048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F1C6CC-04AE-7B35-8CD6-21C3FC54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profiles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3959F-0882-29F0-83D0-4F41053D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4DE57-49B6-2069-6359-8EE78C20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0905"/>
            <a:ext cx="8171428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6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B83C-A618-7424-F0B7-9BEDB825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48BF4D-C0DE-1D25-9E70-7E2128C8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4690D-7D97-BB6F-A47D-D63258DA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33936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2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54CD-DE41-BF1A-CC86-753EE3DD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15331-6469-6058-2489-A20EB0E2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F727C-BEF5-4549-1583-72D5CF353C69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CA solution has at most min(</a:t>
            </a:r>
            <a:r>
              <a:rPr lang="en-CA" i="1" dirty="0"/>
              <a:t>r</a:t>
            </a:r>
            <a:r>
              <a:rPr lang="en-CA" dirty="0"/>
              <a:t> – 1, </a:t>
            </a:r>
            <a:r>
              <a:rPr lang="en-CA" i="1" dirty="0"/>
              <a:t>c</a:t>
            </a:r>
            <a:r>
              <a:rPr lang="en-CA" dirty="0"/>
              <a:t> – 1) dimensions</a:t>
            </a:r>
          </a:p>
          <a:p>
            <a:r>
              <a:rPr lang="en-CA" dirty="0"/>
              <a:t>The 2D solution here is </a:t>
            </a:r>
            <a:r>
              <a:rPr lang="en-CA" dirty="0">
                <a:solidFill>
                  <a:srgbClr val="0070C0"/>
                </a:solidFill>
              </a:rPr>
              <a:t>exact</a:t>
            </a:r>
            <a:r>
              <a:rPr lang="en-CA" dirty="0"/>
              <a:t>, i.e., accounts for 100% of Pearson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9465F-64C2-E189-C153-10B0CEA718B4}"/>
              </a:ext>
            </a:extLst>
          </p:cNvPr>
          <p:cNvSpPr txBox="1"/>
          <p:nvPr/>
        </p:nvSpPr>
        <p:spPr>
          <a:xfrm>
            <a:off x="457200" y="2062318"/>
            <a:ext cx="8229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tp.ca &lt;- ca(toothpaste)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summary(tp.ca, rows=FALSE, columns=FALSE)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0.410259  61.8  61.8  ***************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0.253134  38.2 100.0  **********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0.663393 100.0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E772B-9E02-EE61-CA8F-4FCA5512C6B4}"/>
              </a:ext>
            </a:extLst>
          </p:cNvPr>
          <p:cNvSpPr txBox="1"/>
          <p:nvPr/>
        </p:nvSpPr>
        <p:spPr>
          <a:xfrm>
            <a:off x="457200" y="46482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Pearson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  </a:t>
            </a:r>
            <a:r>
              <a:rPr lang="en-CA" dirty="0"/>
              <a:t> = N ∑ </a:t>
            </a:r>
            <a:r>
              <a:rPr lang="en-CA" dirty="0">
                <a:sym typeface="Symbol" panose="05050102010706020507" pitchFamily="18" charset="2"/>
              </a:rPr>
              <a:t></a:t>
            </a:r>
            <a:r>
              <a:rPr lang="en-CA" baseline="30000" dirty="0">
                <a:sym typeface="Symbol" panose="05050102010706020507" pitchFamily="18" charset="2"/>
              </a:rPr>
              <a:t>2</a:t>
            </a:r>
            <a:r>
              <a:rPr lang="en-CA" dirty="0"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378F9-2812-8929-BE17-A3EB671737EF}"/>
              </a:ext>
            </a:extLst>
          </p:cNvPr>
          <p:cNvSpPr txBox="1"/>
          <p:nvPr/>
        </p:nvSpPr>
        <p:spPr>
          <a:xfrm>
            <a:off x="457200" y="525780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reproduce chi-square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sum(tp.ca$sv^2) * sum(toothpaste)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79.607</a:t>
            </a:r>
          </a:p>
        </p:txBody>
      </p:sp>
    </p:spTree>
    <p:extLst>
      <p:ext uri="{BB962C8B-B14F-4D97-AF65-F5344CB8AC3E}">
        <p14:creationId xmlns:p14="http://schemas.microsoft.com/office/powerpoint/2010/main" val="233945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38CD-BD3D-3E71-EFD6-637473CC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A10004-151B-B337-9FA9-1B7C2D5C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C92E9-C45B-8C34-96CB-06D9674B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05" y="1295400"/>
            <a:ext cx="8238095" cy="5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917087-1F89-0BA9-5306-56D8A89B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2152585"/>
            <a:ext cx="5495238" cy="4019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B17E6D-A2A5-9F3E-F66A-5BDC9290E8DB}"/>
              </a:ext>
            </a:extLst>
          </p:cNvPr>
          <p:cNvSpPr txBox="1"/>
          <p:nvPr/>
        </p:nvSpPr>
        <p:spPr>
          <a:xfrm>
            <a:off x="6096000" y="23622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Brand A: most in R3</a:t>
            </a:r>
          </a:p>
          <a:p>
            <a:r>
              <a:rPr lang="en-CA" dirty="0"/>
              <a:t>Brand B: most in R2</a:t>
            </a:r>
          </a:p>
          <a:p>
            <a:r>
              <a:rPr lang="en-CA" dirty="0"/>
              <a:t>Brands C, D: most in R1</a:t>
            </a:r>
          </a:p>
        </p:txBody>
      </p:sp>
    </p:spTree>
    <p:extLst>
      <p:ext uri="{BB962C8B-B14F-4D97-AF65-F5344CB8AC3E}">
        <p14:creationId xmlns:p14="http://schemas.microsoft.com/office/powerpoint/2010/main" val="95426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BA58-388C-B867-2632-51E6B7C7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Profiles &amp; inertia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C05B59-98AE-0822-9DF4-EAC6C860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F4A51-4CE0-4C35-8463-DD7EFA56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7648"/>
            <a:ext cx="1961905" cy="52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45CC6-5998-DD93-128C-6BE6D1075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371600"/>
            <a:ext cx="6295238" cy="2638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29470D-CBCA-96CE-14CB-3628555C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009695"/>
            <a:ext cx="5885714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BCF2-D28C-4F7D-4521-C371A8E5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Singular value decomposition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8B8D0-97F9-9306-0A67-911D63B3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DF06B-D032-D35B-2684-E0D88E9AFCCB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singular value decomposition (SVD) is a basic technique for factoring a matrix and for matrix approximation</a:t>
            </a:r>
          </a:p>
          <a:p>
            <a:r>
              <a:rPr lang="en-CA" dirty="0"/>
              <a:t>For an </a:t>
            </a:r>
            <a:r>
              <a:rPr lang="en-CA" i="1" dirty="0"/>
              <a:t>m</a:t>
            </a:r>
            <a:r>
              <a:rPr lang="en-CA" dirty="0"/>
              <a:t> x </a:t>
            </a:r>
            <a:r>
              <a:rPr lang="en-CA" i="1" dirty="0"/>
              <a:t>n</a:t>
            </a:r>
            <a:r>
              <a:rPr lang="en-CA" dirty="0"/>
              <a:t> matrix </a:t>
            </a:r>
            <a:r>
              <a:rPr lang="en-CA" b="1" dirty="0"/>
              <a:t>X</a:t>
            </a:r>
            <a:r>
              <a:rPr lang="en-CA" dirty="0"/>
              <a:t> of rank </a:t>
            </a:r>
            <a:r>
              <a:rPr lang="en-CA" i="1" dirty="0"/>
              <a:t>r</a:t>
            </a:r>
            <a:r>
              <a:rPr lang="en-CA" dirty="0"/>
              <a:t> ≤ min(</a:t>
            </a:r>
            <a:r>
              <a:rPr lang="en-CA" i="1" dirty="0"/>
              <a:t>m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/>
              <a:t>) the SVD of </a:t>
            </a:r>
            <a:r>
              <a:rPr lang="en-CA" b="1" dirty="0"/>
              <a:t>X</a:t>
            </a:r>
            <a:r>
              <a:rPr lang="en-CA" dirty="0"/>
              <a:t> is: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54DFF247-7B63-A7C6-1E0C-45E659653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96" y="2286000"/>
            <a:ext cx="6766560" cy="3755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C74400-9DAD-B37E-3B9C-29354BD4C915}"/>
              </a:ext>
            </a:extLst>
          </p:cNvPr>
          <p:cNvSpPr txBox="1"/>
          <p:nvPr/>
        </p:nvSpPr>
        <p:spPr>
          <a:xfrm>
            <a:off x="1295400" y="619999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D8ADF-9941-67D5-9565-DA5906EB2E72}"/>
              </a:ext>
            </a:extLst>
          </p:cNvPr>
          <p:cNvSpPr txBox="1"/>
          <p:nvPr/>
        </p:nvSpPr>
        <p:spPr>
          <a:xfrm>
            <a:off x="3200400" y="61656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Row scores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871E54-8C9B-DD3B-5476-8CC7DC599C12}"/>
              </a:ext>
            </a:extLst>
          </p:cNvPr>
          <p:cNvSpPr txBox="1"/>
          <p:nvPr/>
        </p:nvSpPr>
        <p:spPr>
          <a:xfrm>
            <a:off x="6585256" y="6096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Col scores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0140D-22B1-50C3-413D-3290CAAD6821}"/>
              </a:ext>
            </a:extLst>
          </p:cNvPr>
          <p:cNvSpPr txBox="1"/>
          <p:nvPr/>
        </p:nvSpPr>
        <p:spPr>
          <a:xfrm>
            <a:off x="4907678" y="613677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Singular values</a:t>
            </a:r>
          </a:p>
        </p:txBody>
      </p:sp>
    </p:spTree>
    <p:extLst>
      <p:ext uri="{BB962C8B-B14F-4D97-AF65-F5344CB8AC3E}">
        <p14:creationId xmlns:p14="http://schemas.microsoft.com/office/powerpoint/2010/main" val="158838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1B51-B524-8539-D197-AC69DCD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Properties of the SVD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A5280-A65C-7AD8-2D52-D0106DF2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133600"/>
          </a:xfrm>
        </p:spPr>
        <p:txBody>
          <a:bodyPr>
            <a:normAutofit/>
          </a:bodyPr>
          <a:lstStyle/>
          <a:p>
            <a:r>
              <a:rPr lang="en-CA" sz="2400" b="1" dirty="0"/>
              <a:t>U</a:t>
            </a:r>
            <a:r>
              <a:rPr lang="en-CA" sz="2400" dirty="0"/>
              <a:t>: columns are </a:t>
            </a:r>
            <a:r>
              <a:rPr lang="en-CA" sz="2400" dirty="0">
                <a:solidFill>
                  <a:srgbClr val="0070C0"/>
                </a:solidFill>
              </a:rPr>
              <a:t>eigenvectors</a:t>
            </a:r>
            <a:r>
              <a:rPr lang="en-CA" sz="2400" dirty="0"/>
              <a:t> of </a:t>
            </a:r>
            <a:r>
              <a:rPr lang="en-CA" sz="2400" b="1" dirty="0"/>
              <a:t>XX</a:t>
            </a:r>
            <a:r>
              <a:rPr lang="en-CA" sz="2400" baseline="30000" dirty="0"/>
              <a:t>T</a:t>
            </a:r>
            <a:r>
              <a:rPr lang="en-CA" sz="2400" dirty="0"/>
              <a:t> and form an orthonormal basis for observation profiles such that </a:t>
            </a:r>
            <a:r>
              <a:rPr lang="en-CA" sz="2400" b="1" dirty="0"/>
              <a:t>U</a:t>
            </a:r>
            <a:r>
              <a:rPr lang="en-CA" sz="2400" baseline="30000" dirty="0"/>
              <a:t>T</a:t>
            </a:r>
            <a:r>
              <a:rPr lang="en-CA" sz="2400" b="1" dirty="0"/>
              <a:t>U</a:t>
            </a:r>
            <a:r>
              <a:rPr lang="en-CA" sz="2400" dirty="0"/>
              <a:t> = </a:t>
            </a:r>
            <a:r>
              <a:rPr lang="en-CA" sz="2400" b="1" dirty="0"/>
              <a:t>I</a:t>
            </a:r>
          </a:p>
          <a:p>
            <a:r>
              <a:rPr lang="en-CA" sz="2400" b="1" dirty="0"/>
              <a:t>Λ</a:t>
            </a:r>
            <a:r>
              <a:rPr lang="en-CA" sz="2400" dirty="0"/>
              <a:t>: diagonal, </a:t>
            </a:r>
            <a:r>
              <a:rPr lang="en-CA" sz="2400" i="1" dirty="0"/>
              <a:t>r</a:t>
            </a:r>
            <a:r>
              <a:rPr lang="en-CA" sz="2400" dirty="0"/>
              <a:t> singular values = sqrt eigenvalues of both </a:t>
            </a:r>
            <a:r>
              <a:rPr lang="en-CA" sz="2400" b="1" dirty="0"/>
              <a:t>XX</a:t>
            </a:r>
            <a:r>
              <a:rPr lang="en-CA" sz="2400" baseline="30000" dirty="0"/>
              <a:t>T  </a:t>
            </a:r>
            <a:r>
              <a:rPr lang="en-CA" sz="2400" dirty="0"/>
              <a:t>and</a:t>
            </a:r>
            <a:r>
              <a:rPr lang="en-CA" sz="2400" baseline="30000" dirty="0"/>
              <a:t> </a:t>
            </a:r>
            <a:r>
              <a:rPr lang="en-CA" sz="2400" b="1" dirty="0"/>
              <a:t>X</a:t>
            </a:r>
            <a:r>
              <a:rPr lang="en-CA" sz="2400" baseline="30000" dirty="0"/>
              <a:t>T</a:t>
            </a:r>
            <a:r>
              <a:rPr lang="en-CA" sz="2400" b="1" dirty="0"/>
              <a:t>X</a:t>
            </a:r>
          </a:p>
          <a:p>
            <a:r>
              <a:rPr lang="en-CA" sz="2400" b="1" dirty="0"/>
              <a:t>V</a:t>
            </a:r>
            <a:r>
              <a:rPr lang="en-CA" sz="2400" dirty="0"/>
              <a:t>: columns are eigenvectors of </a:t>
            </a:r>
            <a:r>
              <a:rPr lang="en-CA" sz="2400" b="1" dirty="0"/>
              <a:t>X</a:t>
            </a:r>
            <a:r>
              <a:rPr lang="en-CA" sz="2400" baseline="30000" dirty="0"/>
              <a:t>T</a:t>
            </a:r>
            <a:r>
              <a:rPr lang="en-CA" sz="2400" b="1" dirty="0"/>
              <a:t>X</a:t>
            </a:r>
            <a:r>
              <a:rPr lang="en-CA" sz="2400" dirty="0"/>
              <a:t>, orthonormal: </a:t>
            </a:r>
            <a:r>
              <a:rPr lang="en-CA" sz="2400" b="1" dirty="0"/>
              <a:t>V</a:t>
            </a:r>
            <a:r>
              <a:rPr lang="en-CA" sz="2400" baseline="30000" dirty="0"/>
              <a:t>T</a:t>
            </a:r>
            <a:r>
              <a:rPr lang="en-CA" sz="2400" b="1" dirty="0"/>
              <a:t>V</a:t>
            </a:r>
            <a:r>
              <a:rPr lang="en-CA" sz="2400" dirty="0"/>
              <a:t> = </a:t>
            </a:r>
            <a:r>
              <a:rPr lang="en-CA" sz="2400" b="1" dirty="0"/>
              <a:t>I</a:t>
            </a:r>
          </a:p>
          <a:p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3C0ED-41E1-FE74-11A1-B57B28FD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C8E24D9B-B563-8566-575A-A3C374748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81401"/>
            <a:ext cx="4985056" cy="27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098D-A38D-BF14-E9E9-F3DD5613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SVD: Matrix approximation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5AE6D-D3BF-FAE2-D5A1-855BCDE8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A7F59-C9E3-B9B3-04D7-FEABDB61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33" y="1219200"/>
            <a:ext cx="6733333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3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E687-6319-A689-5665-0E3E8CCA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SVD song: It had to be U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9E13FB-6F71-E2D4-0072-B042486F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4" name="Online Media 3" title="It had to be U  -  the SVD song">
            <a:hlinkClick r:id="" action="ppaction://media"/>
            <a:extLst>
              <a:ext uri="{FF2B5EF4-FFF2-40B4-BE49-F238E27FC236}">
                <a16:creationId xmlns:a16="http://schemas.microsoft.com/office/drawing/2014/main" id="{55596D4A-5A2F-A089-111F-2A19638E297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2182" y="1447800"/>
            <a:ext cx="7932218" cy="4481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9ED357-5745-3762-E6FF-F6593D0ECCEF}"/>
              </a:ext>
            </a:extLst>
          </p:cNvPr>
          <p:cNvSpPr txBox="1"/>
          <p:nvPr/>
        </p:nvSpPr>
        <p:spPr>
          <a:xfrm>
            <a:off x="602182" y="6096000"/>
            <a:ext cx="793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Michael Greenacre, </a:t>
            </a:r>
            <a:r>
              <a:rPr lang="en-CA" sz="1400" i="1" dirty="0"/>
              <a:t>It had to be U - the SVD song</a:t>
            </a:r>
            <a:r>
              <a:rPr lang="en-CA" sz="1400" dirty="0"/>
              <a:t>, </a:t>
            </a:r>
            <a:r>
              <a:rPr lang="en-CA" sz="1400" dirty="0">
                <a:hlinkClick r:id="rId4"/>
              </a:rPr>
              <a:t>https://www.youtube.com/watch?v=JEYLfIVvR9I</a:t>
            </a:r>
            <a:r>
              <a:rPr lang="en-CA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46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5D8C-7FC3-168F-4C53-E2E3E2CE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notation &amp; 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9BBD2-FA17-B2AD-724B-02232FCC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C8509-338D-1E2D-DCB5-B6F7A1CC3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5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E1681-96A6-3BBE-A7E0-6C5B22AD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19710"/>
            <a:ext cx="8171428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2E87-12CE-8A57-835D-ADCF9407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Correspondence analysis: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3158-CAE0-407A-4621-08C2476A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Analog of PCA for frequency data</a:t>
            </a:r>
          </a:p>
          <a:p>
            <a:r>
              <a:rPr lang="en-CA" sz="2000" dirty="0"/>
              <a:t>Account for </a:t>
            </a:r>
            <a:r>
              <a:rPr lang="en-CA" sz="2000" dirty="0">
                <a:solidFill>
                  <a:srgbClr val="0070C0"/>
                </a:solidFill>
              </a:rPr>
              <a:t>maximum</a:t>
            </a:r>
            <a:r>
              <a:rPr lang="en-CA" sz="2000" dirty="0"/>
              <a:t> % of </a:t>
            </a:r>
            <a:r>
              <a:rPr lang="en-CA" sz="2000" dirty="0">
                <a:sym typeface="Symbol" panose="05050102010706020507" pitchFamily="18" charset="2"/>
              </a:rPr>
              <a:t></a:t>
            </a:r>
            <a:r>
              <a:rPr lang="en-CA" sz="2000" baseline="30000" dirty="0">
                <a:sym typeface="Symbol" panose="05050102010706020507" pitchFamily="18" charset="2"/>
              </a:rPr>
              <a:t>2</a:t>
            </a:r>
            <a:r>
              <a:rPr lang="en-CA" sz="2000" dirty="0">
                <a:sym typeface="Symbol" panose="05050102010706020507" pitchFamily="18" charset="2"/>
              </a:rPr>
              <a:t> in few (2-3) dimensions</a:t>
            </a:r>
          </a:p>
          <a:p>
            <a:r>
              <a:rPr lang="en-CA" sz="2000" dirty="0">
                <a:sym typeface="Symbol" panose="05050102010706020507" pitchFamily="18" charset="2"/>
              </a:rPr>
              <a:t>Finds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scores</a:t>
            </a:r>
            <a:r>
              <a:rPr lang="en-CA" sz="2000" dirty="0">
                <a:sym typeface="Symbol" panose="05050102010706020507" pitchFamily="18" charset="2"/>
              </a:rPr>
              <a:t> for row (</a:t>
            </a:r>
            <a:r>
              <a:rPr lang="en-CA" sz="2000" dirty="0" err="1">
                <a:sym typeface="Symbol" panose="05050102010706020507" pitchFamily="18" charset="2"/>
              </a:rPr>
              <a:t>x</a:t>
            </a:r>
            <a:r>
              <a:rPr lang="en-CA" sz="2000" baseline="-25000" dirty="0" err="1">
                <a:sym typeface="Symbol" panose="05050102010706020507" pitchFamily="18" charset="2"/>
              </a:rPr>
              <a:t>im</a:t>
            </a:r>
            <a:r>
              <a:rPr lang="en-CA" sz="2000" dirty="0">
                <a:sym typeface="Symbol" panose="05050102010706020507" pitchFamily="18" charset="2"/>
              </a:rPr>
              <a:t>) and col (</a:t>
            </a:r>
            <a:r>
              <a:rPr lang="en-CA" sz="2000" dirty="0" err="1">
                <a:sym typeface="Symbol" panose="05050102010706020507" pitchFamily="18" charset="2"/>
              </a:rPr>
              <a:t>y</a:t>
            </a:r>
            <a:r>
              <a:rPr lang="en-CA" sz="2000" baseline="-25000" dirty="0" err="1">
                <a:sym typeface="Symbol" panose="05050102010706020507" pitchFamily="18" charset="2"/>
              </a:rPr>
              <a:t>jm</a:t>
            </a:r>
            <a:r>
              <a:rPr lang="en-CA" sz="2000" dirty="0">
                <a:sym typeface="Symbol" panose="05050102010706020507" pitchFamily="18" charset="2"/>
              </a:rPr>
              <a:t>) categories on these dimensions</a:t>
            </a:r>
          </a:p>
          <a:p>
            <a:r>
              <a:rPr lang="en-CA" sz="2000" dirty="0">
                <a:sym typeface="Symbol" panose="05050102010706020507" pitchFamily="18" charset="2"/>
              </a:rPr>
              <a:t>Uses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Singular Value Decomposition </a:t>
            </a:r>
            <a:r>
              <a:rPr lang="en-CA" sz="2000" dirty="0">
                <a:sym typeface="Symbol" panose="05050102010706020507" pitchFamily="18" charset="2"/>
              </a:rPr>
              <a:t>of residuals from independence, </a:t>
            </a:r>
          </a:p>
          <a:p>
            <a:endParaRPr lang="en-CA" sz="2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CA" sz="2000" dirty="0">
              <a:sym typeface="Symbol" panose="05050102010706020507" pitchFamily="18" charset="2"/>
            </a:endParaRPr>
          </a:p>
          <a:p>
            <a:endParaRPr lang="en-CA" sz="2000" dirty="0">
              <a:sym typeface="Symbol" panose="05050102010706020507" pitchFamily="18" charset="2"/>
            </a:endParaRPr>
          </a:p>
          <a:p>
            <a:endParaRPr lang="en-CA" sz="2000" dirty="0">
              <a:sym typeface="Symbol" panose="05050102010706020507" pitchFamily="18" charset="2"/>
            </a:endParaRPr>
          </a:p>
          <a:p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Optimal scaling</a:t>
            </a:r>
            <a:r>
              <a:rPr lang="en-CA" sz="2000" dirty="0">
                <a:sym typeface="Symbol" panose="05050102010706020507" pitchFamily="18" charset="2"/>
              </a:rPr>
              <a:t>: each pair of scores for rows (</a:t>
            </a:r>
            <a:r>
              <a:rPr lang="en-CA" sz="2000" dirty="0" err="1">
                <a:sym typeface="Symbol" panose="05050102010706020507" pitchFamily="18" charset="2"/>
              </a:rPr>
              <a:t>x</a:t>
            </a:r>
            <a:r>
              <a:rPr lang="en-CA" sz="2000" baseline="-25000" dirty="0" err="1">
                <a:sym typeface="Symbol" panose="05050102010706020507" pitchFamily="18" charset="2"/>
              </a:rPr>
              <a:t>im</a:t>
            </a:r>
            <a:r>
              <a:rPr lang="en-CA" sz="2000" dirty="0">
                <a:sym typeface="Symbol" panose="05050102010706020507" pitchFamily="18" charset="2"/>
              </a:rPr>
              <a:t>) and col (</a:t>
            </a:r>
            <a:r>
              <a:rPr lang="en-CA" sz="2000" dirty="0" err="1">
                <a:sym typeface="Symbol" panose="05050102010706020507" pitchFamily="18" charset="2"/>
              </a:rPr>
              <a:t>y</a:t>
            </a:r>
            <a:r>
              <a:rPr lang="en-CA" sz="2000" baseline="-25000" dirty="0" err="1">
                <a:sym typeface="Symbol" panose="05050102010706020507" pitchFamily="18" charset="2"/>
              </a:rPr>
              <a:t>jm</a:t>
            </a:r>
            <a:r>
              <a:rPr lang="en-CA" sz="2000" dirty="0">
                <a:sym typeface="Symbol" panose="05050102010706020507" pitchFamily="18" charset="2"/>
              </a:rPr>
              <a:t>)  have highest possible correlation (= </a:t>
            </a:r>
            <a:r>
              <a:rPr lang="en-CA" sz="2000" baseline="-25000" dirty="0">
                <a:sym typeface="Symbol" panose="05050102010706020507" pitchFamily="18" charset="2"/>
              </a:rPr>
              <a:t>m</a:t>
            </a:r>
            <a:r>
              <a:rPr lang="en-CA" sz="2000" dirty="0">
                <a:sym typeface="Symbol" panose="05050102010706020507" pitchFamily="18" charset="2"/>
              </a:rPr>
              <a:t>)</a:t>
            </a:r>
          </a:p>
          <a:p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Plots</a:t>
            </a:r>
            <a:r>
              <a:rPr lang="en-CA" sz="2000" dirty="0">
                <a:sym typeface="Symbol" panose="05050102010706020507" pitchFamily="18" charset="2"/>
              </a:rPr>
              <a:t> of the row and column scores show associations</a:t>
            </a:r>
          </a:p>
          <a:p>
            <a:pPr lvl="1"/>
            <a:r>
              <a:rPr lang="en-CA" sz="1600" dirty="0">
                <a:sym typeface="Symbol" panose="05050102010706020507" pitchFamily="18" charset="2"/>
              </a:rPr>
              <a:t>Row point (</a:t>
            </a:r>
            <a:r>
              <a:rPr lang="en-CA" sz="1600" dirty="0" err="1">
                <a:sym typeface="Symbol" panose="05050102010706020507" pitchFamily="18" charset="2"/>
              </a:rPr>
              <a:t>x</a:t>
            </a:r>
            <a:r>
              <a:rPr lang="en-CA" sz="1600" baseline="-25000" dirty="0" err="1">
                <a:sym typeface="Symbol" panose="05050102010706020507" pitchFamily="18" charset="2"/>
              </a:rPr>
              <a:t>im</a:t>
            </a:r>
            <a:r>
              <a:rPr lang="en-CA" sz="1600" dirty="0">
                <a:sym typeface="Symbol" panose="05050102010706020507" pitchFamily="18" charset="2"/>
              </a:rPr>
              <a:t>)  near col point (</a:t>
            </a:r>
            <a:r>
              <a:rPr lang="en-CA" sz="1600" dirty="0" err="1">
                <a:sym typeface="Symbol" panose="05050102010706020507" pitchFamily="18" charset="2"/>
              </a:rPr>
              <a:t>y</a:t>
            </a:r>
            <a:r>
              <a:rPr lang="en-CA" sz="1600" baseline="-25000" dirty="0" err="1">
                <a:sym typeface="Symbol" panose="05050102010706020507" pitchFamily="18" charset="2"/>
              </a:rPr>
              <a:t>jm</a:t>
            </a:r>
            <a:r>
              <a:rPr lang="en-CA" sz="1600" dirty="0">
                <a:sym typeface="Symbol" panose="05050102010706020507" pitchFamily="18" charset="2"/>
              </a:rPr>
              <a:t>)   positive association </a:t>
            </a:r>
            <a:r>
              <a:rPr lang="en-CA" sz="1600" dirty="0" err="1">
                <a:sym typeface="Symbol" panose="05050102010706020507" pitchFamily="18" charset="2"/>
              </a:rPr>
              <a:t>d</a:t>
            </a:r>
            <a:r>
              <a:rPr lang="en-CA" sz="1600" baseline="-25000" dirty="0" err="1">
                <a:sym typeface="Symbol" panose="05050102010706020507" pitchFamily="18" charset="2"/>
              </a:rPr>
              <a:t>ij</a:t>
            </a:r>
            <a:r>
              <a:rPr lang="en-CA" sz="1600" dirty="0">
                <a:sym typeface="Symbol" panose="05050102010706020507" pitchFamily="18" charset="2"/>
              </a:rPr>
              <a:t> &gt; 0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355F8-E2FA-B94F-D4DC-F23CE362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D14A1-ADB7-9500-D6EA-34C15FF6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199"/>
            <a:ext cx="2333625" cy="5143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D8566E1-37F2-4453-67F2-69C1B829002A}"/>
              </a:ext>
            </a:extLst>
          </p:cNvPr>
          <p:cNvSpPr/>
          <p:nvPr/>
        </p:nvSpPr>
        <p:spPr>
          <a:xfrm>
            <a:off x="3452812" y="3319461"/>
            <a:ext cx="533400" cy="12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F2999-557A-4296-BCF3-ED06EAD1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53" y="2958070"/>
            <a:ext cx="4509656" cy="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AC81-D4B0-CB90-A8FE-101A181C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Principal &amp; standard coordinates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D9A5C6-21CD-BEBF-5063-ACC61369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F2C4B-95BF-BA61-341C-975E9881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88604"/>
            <a:ext cx="8171428" cy="4133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3684B6-C947-95A2-C16F-B59CD022188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Two types of coordinates are used in CA, based on re-</a:t>
            </a:r>
            <a:r>
              <a:rPr lang="en-CA" dirty="0" err="1"/>
              <a:t>scalings</a:t>
            </a:r>
            <a:r>
              <a:rPr lang="en-CA" dirty="0"/>
              <a:t> of A and B.</a:t>
            </a:r>
          </a:p>
          <a:p>
            <a:r>
              <a:rPr lang="en-CA" dirty="0">
                <a:solidFill>
                  <a:srgbClr val="0070C0"/>
                </a:solidFill>
              </a:rPr>
              <a:t>Principal coordinates </a:t>
            </a:r>
            <a:r>
              <a:rPr lang="en-CA" dirty="0"/>
              <a:t>are most commonly used in plotting CA solutions.</a:t>
            </a:r>
          </a:p>
        </p:txBody>
      </p:sp>
    </p:spTree>
    <p:extLst>
      <p:ext uri="{BB962C8B-B14F-4D97-AF65-F5344CB8AC3E}">
        <p14:creationId xmlns:p14="http://schemas.microsoft.com/office/powerpoint/2010/main" val="713485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7868-CF97-3020-F462-9551E4DD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Standard coordinates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48E5D-B383-85EC-CCF5-D0DC21A7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85CC2-D815-FD7C-E662-A1EBF8FD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52809"/>
            <a:ext cx="8171428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35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AC14-4FB1-0085-EAD1-9C66C47B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Geometric &amp; statistical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74EE0-35BD-2019-1103-85985134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Nested solutions</a:t>
            </a:r>
            <a:r>
              <a:rPr lang="en-CA" sz="2000" b="1" dirty="0"/>
              <a:t>: </a:t>
            </a:r>
            <a:r>
              <a:rPr lang="en-CA" sz="2000" dirty="0"/>
              <a:t>CA solutions are </a:t>
            </a:r>
            <a:r>
              <a:rPr lang="en-CA" sz="2000" dirty="0">
                <a:solidFill>
                  <a:srgbClr val="0070C0"/>
                </a:solidFill>
              </a:rPr>
              <a:t>nested</a:t>
            </a:r>
            <a:r>
              <a:rPr lang="en-CA" sz="2000" dirty="0"/>
              <a:t>, meaning that the first two dimensions of a 3D solution will be identical to the 2D solution (similar to PCA)</a:t>
            </a:r>
          </a:p>
          <a:p>
            <a:r>
              <a:rPr lang="en-CA" sz="2000" b="1" dirty="0">
                <a:solidFill>
                  <a:srgbClr val="0070C0"/>
                </a:solidFill>
              </a:rPr>
              <a:t>Centroids at origin</a:t>
            </a:r>
            <a:r>
              <a:rPr lang="en-CA" sz="2000" b="1" dirty="0"/>
              <a:t>: </a:t>
            </a:r>
            <a:r>
              <a:rPr lang="en-CA" sz="2000" dirty="0"/>
              <a:t>In both principal coordinates and standard coordinates the points representing the row and column profiles have their centroids (weighted averages) at the origin. </a:t>
            </a:r>
          </a:p>
          <a:p>
            <a:pPr lvl="1"/>
            <a:r>
              <a:rPr lang="en-CA" sz="1800" dirty="0"/>
              <a:t>The origin represents the (weighted) average row profile and column profile.</a:t>
            </a:r>
          </a:p>
          <a:p>
            <a:r>
              <a:rPr lang="en-CA" sz="2000" b="1" dirty="0">
                <a:solidFill>
                  <a:srgbClr val="0070C0"/>
                </a:solidFill>
              </a:rPr>
              <a:t>Chi-square distances</a:t>
            </a:r>
            <a:r>
              <a:rPr lang="en-CA" sz="2000" b="1" dirty="0"/>
              <a:t>: </a:t>
            </a:r>
            <a:r>
              <a:rPr lang="en-CA" sz="2000" dirty="0"/>
              <a:t>In principal coordinates, distances between two row profiles, </a:t>
            </a:r>
            <a:r>
              <a:rPr lang="en-CA" sz="2000" b="1" i="1" dirty="0" err="1"/>
              <a:t>r</a:t>
            </a:r>
            <a:r>
              <a:rPr lang="en-CA" sz="2000" baseline="-25000" dirty="0" err="1"/>
              <a:t>i</a:t>
            </a:r>
            <a:r>
              <a:rPr lang="en-CA" sz="2000" dirty="0"/>
              <a:t> and </a:t>
            </a:r>
            <a:r>
              <a:rPr lang="en-CA" sz="2000" b="1" i="1" dirty="0" err="1"/>
              <a:t>r</a:t>
            </a:r>
            <a:r>
              <a:rPr lang="en-CA" sz="2000" baseline="-25000" dirty="0" err="1"/>
              <a:t>i</a:t>
            </a:r>
            <a:r>
              <a:rPr lang="en-CA" sz="2000" baseline="-25000" dirty="0"/>
              <a:t>’ </a:t>
            </a:r>
            <a:r>
              <a:rPr lang="en-CA" sz="2000" dirty="0"/>
              <a:t>are 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Symbol" panose="05050102010706020507" pitchFamily="18" charset="2"/>
              </a:rPr>
              <a:t></a:t>
            </a:r>
            <a:r>
              <a:rPr lang="en-CA" sz="18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2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CA" sz="2000" dirty="0"/>
              <a:t>distances</a:t>
            </a:r>
          </a:p>
          <a:p>
            <a:pPr lvl="1"/>
            <a:r>
              <a:rPr lang="en-CA" sz="1800" dirty="0"/>
              <a:t>The squared difference (</a:t>
            </a:r>
            <a:r>
              <a:rPr lang="en-CA" sz="1800" dirty="0" err="1"/>
              <a:t>r</a:t>
            </a:r>
            <a:r>
              <a:rPr lang="en-CA" sz="1800" baseline="-25000" dirty="0" err="1"/>
              <a:t>ij</a:t>
            </a:r>
            <a:r>
              <a:rPr lang="en-CA" sz="1800" dirty="0"/>
              <a:t> – </a:t>
            </a:r>
            <a:r>
              <a:rPr lang="en-CA" sz="1800" dirty="0" err="1"/>
              <a:t>r</a:t>
            </a:r>
            <a:r>
              <a:rPr lang="en-CA" sz="1800" baseline="-25000" dirty="0" err="1"/>
              <a:t>i’j</a:t>
            </a:r>
            <a:r>
              <a:rPr lang="en-CA" sz="1800" dirty="0"/>
              <a:t> )</a:t>
            </a:r>
            <a:r>
              <a:rPr lang="en-CA" sz="1800" baseline="30000" dirty="0"/>
              <a:t>2</a:t>
            </a:r>
            <a:r>
              <a:rPr lang="en-CA" sz="1800" dirty="0"/>
              <a:t> between two row profiles is inversely weighted by the column frequency, to account for the different relative frequency of the column categories.</a:t>
            </a:r>
          </a:p>
          <a:p>
            <a:r>
              <a:rPr lang="en-CA" sz="2000" b="1" dirty="0">
                <a:solidFill>
                  <a:srgbClr val="0070C0"/>
                </a:solidFill>
              </a:rPr>
              <a:t>Plotting</a:t>
            </a:r>
            <a:r>
              <a:rPr lang="en-CA" sz="2000" b="1" dirty="0"/>
              <a:t>: </a:t>
            </a:r>
            <a:r>
              <a:rPr lang="en-CA" sz="2000" dirty="0"/>
              <a:t>For distances to be interpretable, it’s crucial to scale the axes equally, so 1</a:t>
            </a:r>
            <a:r>
              <a:rPr lang="en-CA" sz="2000" baseline="30000" dirty="0"/>
              <a:t>cm</a:t>
            </a:r>
            <a:r>
              <a:rPr lang="en-CA" sz="2000" dirty="0"/>
              <a:t> is the same on both axes (</a:t>
            </a:r>
            <a:r>
              <a:rPr lang="en-CA" sz="2000" dirty="0">
                <a:solidFill>
                  <a:srgbClr val="0070C0"/>
                </a:solidFill>
              </a:rPr>
              <a:t>aspect ratio = 1</a:t>
            </a:r>
            <a:r>
              <a:rPr lang="en-CA" sz="2000" dirty="0"/>
              <a:t>). This is standard in most packages.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A4D3F-5025-533F-8CBE-1AAEAA36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B10B-FACA-6688-2EEA-DE35D2B4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dirty="0"/>
              <a:t> package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C8C94-47B3-7F87-9A08-E4DBA01E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D4F00-62C9-BC50-ECE7-905B5048DF08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ca() </a:t>
            </a:r>
            <a:r>
              <a:rPr lang="en-CA" dirty="0"/>
              <a:t>calculates CA solutions, returning a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“ca” </a:t>
            </a:r>
            <a:r>
              <a:rPr lang="en-CA" dirty="0"/>
              <a:t>object with all the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48860-CBDD-9547-6D97-BD0BC928DDDE}"/>
              </a:ext>
            </a:extLst>
          </p:cNvPr>
          <p:cNvSpPr txBox="1"/>
          <p:nvPr/>
        </p:nvSpPr>
        <p:spPr>
          <a:xfrm>
            <a:off x="457200" y="2011362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names(haireye.ca)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rowmass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rowinertia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rowcoord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rowsup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colmass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[11]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colinertia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colcoord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colsup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"N"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[16] "call"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05E9F-74CE-3129-C655-CE4E40FDDD82}"/>
              </a:ext>
            </a:extLst>
          </p:cNvPr>
          <p:cNvSpPr txBox="1"/>
          <p:nvPr/>
        </p:nvSpPr>
        <p:spPr>
          <a:xfrm>
            <a:off x="457200" y="352754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result contains the standard row coordinates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rowcoord</a:t>
            </a:r>
            <a:r>
              <a:rPr lang="en-CA" dirty="0"/>
              <a:t>: </a:t>
            </a:r>
            <a:r>
              <a:rPr lang="el-GR" dirty="0"/>
              <a:t>Φ</a:t>
            </a:r>
            <a:r>
              <a:rPr lang="en-CA" dirty="0"/>
              <a:t> ) and column coordinates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colcoord</a:t>
            </a:r>
            <a:r>
              <a:rPr lang="en-CA" dirty="0"/>
              <a:t>: </a:t>
            </a:r>
            <a:r>
              <a:rPr lang="el-GR" dirty="0"/>
              <a:t>Γ</a:t>
            </a:r>
            <a:r>
              <a:rPr lang="en-CA" dirty="0"/>
              <a:t>) used in plotting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BB5C2-BE5B-DEA3-BE53-D3251AF5B9C5}"/>
              </a:ext>
            </a:extLst>
          </p:cNvPr>
          <p:cNvSpPr txBox="1"/>
          <p:nvPr/>
        </p:nvSpPr>
        <p:spPr>
          <a:xfrm>
            <a:off x="457200" y="4520504"/>
            <a:ext cx="38862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haireye.ca$rowcoord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Dim1   Dim2   Dim3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Black -1.104  1.441 -1.089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Brown -0.324 -0.219  0.957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   -0.283 -2.144 -1.631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Blond  1.828  0.467 -0.318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50B61-AA31-F047-3B27-E5F73282F41B}"/>
              </a:ext>
            </a:extLst>
          </p:cNvPr>
          <p:cNvSpPr txBox="1"/>
          <p:nvPr/>
        </p:nvSpPr>
        <p:spPr>
          <a:xfrm>
            <a:off x="4572000" y="4520504"/>
            <a:ext cx="38100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haireye.ca$colcoord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Dim1   Dim2    Dim3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Brown -1.077  0.592 -0.4240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Blue   1.198  0.556  0.0924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Hazel -0.465 -1.123  1.9719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Green  0.354 -2.274 -1.7184</a:t>
            </a:r>
          </a:p>
        </p:txBody>
      </p:sp>
    </p:spTree>
    <p:extLst>
      <p:ext uri="{BB962C8B-B14F-4D97-AF65-F5344CB8AC3E}">
        <p14:creationId xmlns:p14="http://schemas.microsoft.com/office/powerpoint/2010/main" val="987411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F891-FF7A-1B40-1B57-760A875E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dirty="0"/>
              <a:t>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45CB6-0B96-E4DC-E85C-69ED6BE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The </a:t>
            </a:r>
            <a:r>
              <a:rPr lang="en-CA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plot() </a:t>
            </a:r>
            <a:r>
              <a:rPr lang="en-CA" sz="2400" dirty="0"/>
              <a:t>method provides a wide variety of </a:t>
            </a:r>
            <a:r>
              <a:rPr lang="en-CA" sz="2400" dirty="0" err="1"/>
              <a:t>scalings</a:t>
            </a:r>
            <a:r>
              <a:rPr lang="en-CA" sz="2400" dirty="0"/>
              <a:t> 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map= </a:t>
            </a:r>
            <a:r>
              <a:rPr lang="en-CA" sz="2400" dirty="0"/>
              <a:t>), with different interpretative properties. Some of these: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“symmetric” </a:t>
            </a:r>
            <a:r>
              <a:rPr lang="en-CA" sz="2000" dirty="0"/>
              <a:t>– </a:t>
            </a:r>
            <a:r>
              <a:rPr lang="en-CA" sz="2000" dirty="0">
                <a:solidFill>
                  <a:srgbClr val="0070C0"/>
                </a:solidFill>
              </a:rPr>
              <a:t>both rows &amp; cols in principal coordinates (default)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rowprincipal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or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colprincipal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– asymmetric maps with rows in principal coordinates and cols in std coordinates, or vice versa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symbiplot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– scales both rows and cols to have variances equal to the singular value</a:t>
            </a:r>
          </a:p>
          <a:p>
            <a:endParaRPr lang="en-CA" sz="2000" dirty="0"/>
          </a:p>
          <a:p>
            <a:pPr marL="0" indent="0">
              <a:buNone/>
            </a:pPr>
            <a:r>
              <a:rPr lang="en-CA" sz="2000" dirty="0"/>
              <a:t>The </a:t>
            </a:r>
            <a:r>
              <a:rPr lang="en-CA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mjca</a:t>
            </a:r>
            <a:r>
              <a:rPr lang="en-CA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/>
              <a:t>function is used for multiple correspondence analysis (MCA) for 3+ way tables.  Has analogous print(), summary() and plot() methods</a:t>
            </a:r>
          </a:p>
          <a:p>
            <a:r>
              <a:rPr lang="en-CA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CA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/>
              <a:t>does a nicer job of plotting MCA solutions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F35C1-E7BD-B520-F719-95B131D3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9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C717A-7DAF-1421-B2FA-F8DDEA8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E8CE6-31ED-6611-BF64-2A9A782BC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47800"/>
            <a:ext cx="8171428" cy="45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36CA1-147D-EC67-9935-4B7AF97A6C13}"/>
              </a:ext>
            </a:extLst>
          </p:cNvPr>
          <p:cNvSpPr txBox="1"/>
          <p:nvPr/>
        </p:nvSpPr>
        <p:spPr>
          <a:xfrm>
            <a:off x="457200" y="457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Asymmetric</a:t>
            </a:r>
            <a:r>
              <a:rPr lang="en-CA" dirty="0"/>
              <a:t> row/col principal plots are </a:t>
            </a:r>
            <a:r>
              <a:rPr lang="en-CA" dirty="0">
                <a:solidFill>
                  <a:srgbClr val="0070C0"/>
                </a:solidFill>
              </a:rPr>
              <a:t>biplots</a:t>
            </a:r>
            <a:r>
              <a:rPr lang="en-CA" dirty="0"/>
              <a:t> – can interpret the projection of points on vectors for the other variable</a:t>
            </a:r>
          </a:p>
        </p:txBody>
      </p:sp>
    </p:spTree>
    <p:extLst>
      <p:ext uri="{BB962C8B-B14F-4D97-AF65-F5344CB8AC3E}">
        <p14:creationId xmlns:p14="http://schemas.microsoft.com/office/powerpoint/2010/main" val="1119602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98601-77EB-E0C2-7DCF-8ECF8789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Optimal category scores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D6B5C-C2A8-297A-1EB0-5E37FD21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CA has a close relation to </a:t>
            </a:r>
            <a:r>
              <a:rPr lang="en-CA" sz="2400" dirty="0">
                <a:solidFill>
                  <a:srgbClr val="0070C0"/>
                </a:solidFill>
              </a:rPr>
              <a:t>canonical correlation analysis</a:t>
            </a:r>
            <a:r>
              <a:rPr lang="en-CA" sz="2400" dirty="0"/>
              <a:t>, applied to dummy variables representing the categories</a:t>
            </a:r>
          </a:p>
          <a:p>
            <a:r>
              <a:rPr lang="en-CA" sz="2400" dirty="0"/>
              <a:t>The singular values, </a:t>
            </a:r>
            <a:r>
              <a:rPr lang="en-CA" sz="2400" dirty="0">
                <a:sym typeface="Symbol" panose="05050102010706020507" pitchFamily="18" charset="2"/>
              </a:rPr>
              <a:t></a:t>
            </a:r>
            <a:r>
              <a:rPr lang="en-CA" sz="2400" baseline="-25000" dirty="0" err="1"/>
              <a:t>i</a:t>
            </a:r>
            <a:r>
              <a:rPr lang="en-CA" sz="2400" dirty="0"/>
              <a:t> , are the </a:t>
            </a:r>
            <a:r>
              <a:rPr lang="en-CA" sz="2400" dirty="0">
                <a:solidFill>
                  <a:srgbClr val="0070C0"/>
                </a:solidFill>
              </a:rPr>
              <a:t>correlations </a:t>
            </a:r>
            <a:r>
              <a:rPr lang="en-CA" sz="2400" dirty="0"/>
              <a:t>between the category scores</a:t>
            </a:r>
          </a:p>
          <a:p>
            <a:pPr lvl="1"/>
            <a:r>
              <a:rPr lang="en-CA" sz="2000" dirty="0"/>
              <a:t>Assign Dim 1 scores, </a:t>
            </a:r>
            <a:r>
              <a:rPr lang="en-CA" sz="2000" b="1" dirty="0"/>
              <a:t>X</a:t>
            </a:r>
            <a:r>
              <a:rPr lang="en-CA" sz="2000" dirty="0"/>
              <a:t>1 and </a:t>
            </a:r>
            <a:r>
              <a:rPr lang="en-CA" sz="2000" b="1" dirty="0"/>
              <a:t>Y</a:t>
            </a:r>
            <a:r>
              <a:rPr lang="en-CA" sz="2000" dirty="0"/>
              <a:t>1 to the row/column categories: </a:t>
            </a:r>
            <a:r>
              <a:rPr lang="en-CA" sz="2000" dirty="0">
                <a:sym typeface="Symbol" panose="05050102010706020507" pitchFamily="18" charset="2"/>
              </a:rPr>
              <a:t></a:t>
            </a:r>
            <a:r>
              <a:rPr lang="en-CA" sz="2000" dirty="0"/>
              <a:t> Max. possible correlation, </a:t>
            </a:r>
            <a:r>
              <a:rPr lang="en-CA" sz="2000" dirty="0">
                <a:sym typeface="Symbol" panose="05050102010706020507" pitchFamily="18" charset="2"/>
              </a:rPr>
              <a:t></a:t>
            </a:r>
            <a:r>
              <a:rPr lang="en-CA" sz="2000" baseline="-25000" dirty="0"/>
              <a:t>1</a:t>
            </a:r>
          </a:p>
          <a:p>
            <a:pPr lvl="1"/>
            <a:r>
              <a:rPr lang="en-CA" sz="2000" dirty="0"/>
              <a:t>Assign Dim 2 scores, </a:t>
            </a:r>
            <a:r>
              <a:rPr lang="en-CA" sz="2000" b="1" dirty="0"/>
              <a:t>X</a:t>
            </a:r>
            <a:r>
              <a:rPr lang="en-CA" sz="2000" dirty="0"/>
              <a:t>2 and </a:t>
            </a:r>
            <a:r>
              <a:rPr lang="en-CA" sz="2000" b="1" dirty="0"/>
              <a:t>Y</a:t>
            </a:r>
            <a:r>
              <a:rPr lang="en-CA" sz="2000" dirty="0"/>
              <a:t>2 to the row/column categories: </a:t>
            </a:r>
            <a:r>
              <a:rPr lang="en-CA" sz="2000" dirty="0">
                <a:sym typeface="Symbol" panose="05050102010706020507" pitchFamily="18" charset="2"/>
              </a:rPr>
              <a:t></a:t>
            </a:r>
            <a:r>
              <a:rPr lang="en-CA" sz="2000" dirty="0"/>
              <a:t> Max. possible correlation, </a:t>
            </a:r>
            <a:r>
              <a:rPr lang="en-CA" sz="2000" dirty="0">
                <a:sym typeface="Symbol" panose="05050102010706020507" pitchFamily="18" charset="2"/>
              </a:rPr>
              <a:t></a:t>
            </a:r>
            <a:r>
              <a:rPr lang="en-CA" sz="2000" baseline="-25000" dirty="0"/>
              <a:t>2</a:t>
            </a:r>
            <a:r>
              <a:rPr lang="en-CA" sz="2000" dirty="0"/>
              <a:t>, but uncorrelated with </a:t>
            </a:r>
            <a:r>
              <a:rPr lang="en-CA" sz="2000" b="1" dirty="0"/>
              <a:t>X</a:t>
            </a:r>
            <a:r>
              <a:rPr lang="en-CA" sz="2000" dirty="0"/>
              <a:t>1, </a:t>
            </a:r>
            <a:r>
              <a:rPr lang="en-CA" sz="2000" b="1" dirty="0"/>
              <a:t>Y</a:t>
            </a:r>
            <a:r>
              <a:rPr lang="en-CA" sz="2000" dirty="0"/>
              <a:t>1</a:t>
            </a:r>
          </a:p>
          <a:p>
            <a:pPr lvl="1"/>
            <a:r>
              <a:rPr lang="en-CA" sz="2000" dirty="0"/>
              <a:t>All association between row/col categories is captured by the scores</a:t>
            </a:r>
          </a:p>
          <a:p>
            <a:r>
              <a:rPr lang="en-CA" sz="2400" dirty="0"/>
              <a:t>This </a:t>
            </a:r>
            <a:r>
              <a:rPr lang="en-CA" sz="2400" dirty="0">
                <a:solidFill>
                  <a:srgbClr val="0070C0"/>
                </a:solidFill>
              </a:rPr>
              <a:t>optimal scaling </a:t>
            </a:r>
            <a:r>
              <a:rPr lang="en-CA" sz="2400" dirty="0"/>
              <a:t>interpretation can be used to quantify categorical variables, particularly if Dim 1 is large</a:t>
            </a:r>
          </a:p>
          <a:p>
            <a:r>
              <a:rPr lang="en-CA" sz="2400" dirty="0"/>
              <a:t>Mosaics: Permute rows / cols by Dim 1 scores</a:t>
            </a:r>
          </a:p>
          <a:p>
            <a:pPr lvl="1"/>
            <a:endParaRPr lang="en-CA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B28BC-0986-85FF-B23D-0BE5E9B0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9F7F-7888-8C73-6960-511A1CF9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Optimal category scores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3BB5-9822-0528-8864-7F31D14F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0406D-F8C6-4A3B-8233-D215F5438609}"/>
              </a:ext>
            </a:extLst>
          </p:cNvPr>
          <p:cNvSpPr txBox="1"/>
          <p:nvPr/>
        </p:nvSpPr>
        <p:spPr>
          <a:xfrm>
            <a:off x="457200" y="137160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haireye.ca &lt;- ca(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0.457 0.149 0.051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3C377-F355-47E1-B642-4808C8E7214C}"/>
              </a:ext>
            </a:extLst>
          </p:cNvPr>
          <p:cNvSpPr txBox="1"/>
          <p:nvPr/>
        </p:nvSpPr>
        <p:spPr>
          <a:xfrm>
            <a:off x="533400" y="2514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demonstrate category scores, extract row/col coordinates to a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A0B9C-2B13-4D2F-B110-2BCEC1AE79A9}"/>
              </a:ext>
            </a:extLst>
          </p:cNvPr>
          <p:cNvSpPr txBox="1"/>
          <p:nvPr/>
        </p:nvSpPr>
        <p:spPr>
          <a:xfrm>
            <a:off x="609600" y="3276600"/>
            <a:ext cx="80772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row coordinates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CC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col coordinates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Y1 &lt;- RC[match(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1]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Dim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CC[match(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1]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Y2 &lt;- RC[match(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2]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Dim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 &lt;- CC[match(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2]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X1, Y1, X2, Y2)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8FB87-40CF-4628-AC1C-B1A464C63C80}"/>
              </a:ext>
            </a:extLst>
          </p:cNvPr>
          <p:cNvSpPr txBox="1"/>
          <p:nvPr/>
        </p:nvSpPr>
        <p:spPr>
          <a:xfrm>
            <a:off x="4800600" y="14478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singular values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= canonical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64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1C8F-F6E9-4B47-897C-6FA22AAD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Optimal category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D7EBD-1E13-493E-B4B3-9E292DF4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4FFE0-811F-4887-8683-BAE540C8FC8A}"/>
              </a:ext>
            </a:extLst>
          </p:cNvPr>
          <p:cNvSpPr txBox="1"/>
          <p:nvPr/>
        </p:nvSpPr>
        <p:spPr>
          <a:xfrm>
            <a:off x="457200" y="1264920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X1, Y1, X2, Y2)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digits=3)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Hair   Eye Freq     X1     Y1     X2     Y2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68 -1.077 -1.104  0.592  1.441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119 -1.077 -0.324  0.592 -0.219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26 -1.077 -0.283  0.592 -2.144</a:t>
            </a:r>
          </a:p>
          <a:p>
            <a:pPr marL="342900" indent="-342900">
              <a:buAutoNum type="arabicPlain" startAt="4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Blond Brown    7 -1.077  1.828  0.592  0.467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 Black Green    5  0.354 -1.104 -2.274  1.441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Brown Green   29  0.354 -0.324 -2.274 -0.219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   Red Green   14  0.354 -0.283 -2.274 -2.144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 Blond Green   16  0.354  1.828 -2.274  0.467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62058-DA01-405D-912C-1EAD7607BA0B}"/>
              </a:ext>
            </a:extLst>
          </p:cNvPr>
          <p:cNvSpPr txBox="1"/>
          <p:nvPr/>
        </p:nvSpPr>
        <p:spPr>
          <a:xfrm>
            <a:off x="457200" y="4114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Freq-weighted correlations. All are zero except r(X1, Y1) =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&amp; </a:t>
            </a:r>
            <a:r>
              <a:rPr lang="en-US" dirty="0"/>
              <a:t>r(X2, Y2) =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4228D-01A6-4646-8DC1-8B9345BDA164}"/>
              </a:ext>
            </a:extLst>
          </p:cNvPr>
          <p:cNvSpPr txBox="1"/>
          <p:nvPr/>
        </p:nvSpPr>
        <p:spPr>
          <a:xfrm>
            <a:off x="457200" y="4724400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cov.wt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[,4:7],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HE.df$Freq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=TRUE)$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zapsmall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X1    Y1    X2    Y2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 1.000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0.457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0.000 0.000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Y1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0.457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1.000 0.000 0.000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 0.000 0.000 1.000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0.149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Y2 0.000 0.000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0.149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1.000</a:t>
            </a:r>
          </a:p>
        </p:txBody>
      </p:sp>
    </p:spTree>
    <p:extLst>
      <p:ext uri="{BB962C8B-B14F-4D97-AF65-F5344CB8AC3E}">
        <p14:creationId xmlns:p14="http://schemas.microsoft.com/office/powerpoint/2010/main" val="299790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0207-13F3-B4EF-D8F4-BED4258C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Permuting for a mosaic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2E2E7-A647-36FC-1F00-80E32BAE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A66CAD1-6AFF-1630-0831-5BA42434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97005"/>
            <a:ext cx="6217920" cy="4224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1AC8AF-6D19-D291-3C02-88B081805E44}"/>
              </a:ext>
            </a:extLst>
          </p:cNvPr>
          <p:cNvSpPr txBox="1"/>
          <p:nvPr/>
        </p:nvSpPr>
        <p:spPr>
          <a:xfrm>
            <a:off x="457200" y="11430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housetasks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package="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factoextra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res.ca &lt;- </a:t>
            </a:r>
            <a:r>
              <a:rPr lang="en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FactoMiner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::CA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housetasks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graph=FALSE)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fviz_ca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(res.ca, repel = TRUE,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geom.col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c("point", "text", "arrow"))  +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theme_minimal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681BC-DBDC-A478-1EF7-B1E3176D0632}"/>
              </a:ext>
            </a:extLst>
          </p:cNvPr>
          <p:cNvSpPr txBox="1"/>
          <p:nvPr/>
        </p:nvSpPr>
        <p:spPr>
          <a:xfrm>
            <a:off x="6858000" y="3886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Dim1: H vs Wife</a:t>
            </a:r>
          </a:p>
          <a:p>
            <a:endParaRPr lang="en-CA" dirty="0"/>
          </a:p>
          <a:p>
            <a:r>
              <a:rPr lang="en-CA" dirty="0"/>
              <a:t>Dim2: single vs jointly</a:t>
            </a:r>
          </a:p>
        </p:txBody>
      </p:sp>
    </p:spTree>
    <p:extLst>
      <p:ext uri="{BB962C8B-B14F-4D97-AF65-F5344CB8AC3E}">
        <p14:creationId xmlns:p14="http://schemas.microsoft.com/office/powerpoint/2010/main" val="201686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38AC-A1BB-39AD-6E44-B341FCF3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Correspondence analysis: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B450-54CC-1C67-4021-6322C70F3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5257800" cy="5105400"/>
          </a:xfrm>
        </p:spPr>
        <p:txBody>
          <a:bodyPr>
            <a:normAutofit/>
          </a:bodyPr>
          <a:lstStyle/>
          <a:p>
            <a:r>
              <a:rPr lang="en-CA" sz="2400" dirty="0"/>
              <a:t>Mathematical foundations: “Geometric data analysis”, J. P. </a:t>
            </a:r>
            <a:r>
              <a:rPr lang="en-CA" sz="2400" dirty="0" err="1"/>
              <a:t>Benzecri</a:t>
            </a:r>
            <a:r>
              <a:rPr lang="en-CA" sz="2400" dirty="0"/>
              <a:t>, ~ 1960s</a:t>
            </a:r>
          </a:p>
          <a:p>
            <a:pPr lvl="1"/>
            <a:r>
              <a:rPr lang="en-CA" sz="2000" dirty="0"/>
              <a:t>The French school: L’ Analyse des </a:t>
            </a:r>
            <a:r>
              <a:rPr lang="en-CA" sz="2000" dirty="0" err="1"/>
              <a:t>Donnes</a:t>
            </a:r>
            <a:endParaRPr lang="en-CA" sz="2000" dirty="0"/>
          </a:p>
          <a:p>
            <a:pPr lvl="1"/>
            <a:r>
              <a:rPr lang="en-CA" sz="2000" dirty="0"/>
              <a:t>Popularized in European social science</a:t>
            </a:r>
          </a:p>
          <a:p>
            <a:r>
              <a:rPr lang="en-CA" sz="2400" dirty="0"/>
              <a:t>Multidimensional EDA</a:t>
            </a:r>
          </a:p>
          <a:p>
            <a:pPr lvl="1"/>
            <a:r>
              <a:rPr lang="en-CA" sz="2000" dirty="0"/>
              <a:t>More descriptive than inferential</a:t>
            </a:r>
          </a:p>
          <a:p>
            <a:pPr lvl="1"/>
            <a:r>
              <a:rPr lang="en-CA" sz="2000" dirty="0"/>
              <a:t>“models should follow the data, not vice versa”</a:t>
            </a:r>
          </a:p>
          <a:p>
            <a:pPr lvl="1"/>
            <a:r>
              <a:rPr lang="en-CA" sz="2000" dirty="0"/>
              <a:t>High-D phenomena </a:t>
            </a:r>
            <a:r>
              <a:rPr lang="en-CA" sz="2000" dirty="0">
                <a:sym typeface="Symbol" panose="05050102010706020507" pitchFamily="18" charset="2"/>
              </a:rPr>
              <a:t> Low-D approximations</a:t>
            </a:r>
          </a:p>
          <a:p>
            <a:r>
              <a:rPr lang="en-CA" sz="2400" dirty="0">
                <a:sym typeface="Symbol" panose="05050102010706020507" pitchFamily="18" charset="2"/>
              </a:rPr>
              <a:t>CARME conferences: every 4 years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D3FDE-C2C5-4B68-18BF-765E62B2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2BFB51B-9BBF-22C8-BE3B-70A100A1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32193"/>
            <a:ext cx="1499257" cy="2184401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7BBE2E-94C8-D3E2-431D-584891D93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26" y="5533615"/>
            <a:ext cx="2133600" cy="120015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7BFAFC9-56DF-2C49-3B07-37333F334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455729"/>
            <a:ext cx="1414297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46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07B-BF2A-12FA-5FBF-1D073397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Permuting for a mosaic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6BD1D-8965-6D96-F6E2-611F6CF6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FF795-DF57-BBD7-F057-11DEAA5B8D0F}"/>
              </a:ext>
            </a:extLst>
          </p:cNvPr>
          <p:cNvSpPr txBox="1"/>
          <p:nvPr/>
        </p:nvSpPr>
        <p:spPr>
          <a:xfrm>
            <a:off x="4681301" y="1143000"/>
            <a:ext cx="4081699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library(seriation)</a:t>
            </a:r>
          </a:p>
          <a:p>
            <a:r>
              <a:rPr lang="en-CA" sz="1600" dirty="0"/>
              <a:t>order &lt;- </a:t>
            </a:r>
            <a:r>
              <a:rPr lang="en-CA" sz="1600" b="1" dirty="0"/>
              <a:t>seriate(</a:t>
            </a:r>
            <a:r>
              <a:rPr lang="en-CA" sz="1600" dirty="0" err="1"/>
              <a:t>housetasks</a:t>
            </a:r>
            <a:r>
              <a:rPr lang="en-CA" sz="1600" dirty="0"/>
              <a:t>, method = "CA")</a:t>
            </a:r>
          </a:p>
          <a:p>
            <a:r>
              <a:rPr lang="en-CA" sz="1600" dirty="0" err="1"/>
              <a:t>ht</a:t>
            </a:r>
            <a:r>
              <a:rPr lang="en-CA" sz="1600" dirty="0"/>
              <a:t> &lt;- permute(</a:t>
            </a:r>
            <a:r>
              <a:rPr lang="en-CA" sz="1600" dirty="0" err="1"/>
              <a:t>housetasks</a:t>
            </a:r>
            <a:r>
              <a:rPr lang="en-CA" sz="1600" dirty="0"/>
              <a:t>, order, margin=1)</a:t>
            </a:r>
          </a:p>
          <a:p>
            <a:r>
              <a:rPr lang="en-CA" sz="1600" dirty="0"/>
              <a:t>mosaic(</a:t>
            </a:r>
            <a:r>
              <a:rPr lang="en-CA" sz="1600" dirty="0" err="1"/>
              <a:t>ht</a:t>
            </a:r>
            <a:r>
              <a:rPr lang="en-CA" sz="1600" dirty="0"/>
              <a:t>, shade = TRUE, ...)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52710-7883-D9D6-DF75-D9501C2D8572}"/>
              </a:ext>
            </a:extLst>
          </p:cNvPr>
          <p:cNvSpPr txBox="1"/>
          <p:nvPr/>
        </p:nvSpPr>
        <p:spPr>
          <a:xfrm>
            <a:off x="457200" y="1295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seriate package has a CA method to permute rows/cols of a </a:t>
            </a:r>
            <a:r>
              <a:rPr lang="en-CA" dirty="0" err="1"/>
              <a:t>df</a:t>
            </a:r>
            <a:r>
              <a:rPr lang="en-CA" dirty="0"/>
              <a:t> or matrix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90C32F-0C59-7264-094B-E3CC158FF806}"/>
              </a:ext>
            </a:extLst>
          </p:cNvPr>
          <p:cNvGrpSpPr/>
          <p:nvPr/>
        </p:nvGrpSpPr>
        <p:grpSpPr>
          <a:xfrm>
            <a:off x="436310" y="2602468"/>
            <a:ext cx="4133333" cy="4255532"/>
            <a:chOff x="436310" y="2602468"/>
            <a:chExt cx="4133333" cy="4255532"/>
          </a:xfrm>
        </p:grpSpPr>
        <p:pic>
          <p:nvPicPr>
            <p:cNvPr id="7" name="Picture 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115CF10D-78C1-E0F9-D274-1BBC55AA3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310" y="2991333"/>
              <a:ext cx="4133333" cy="386666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45AFEF-5217-B4CB-9AD2-02728F9D6E73}"/>
                </a:ext>
              </a:extLst>
            </p:cNvPr>
            <p:cNvSpPr txBox="1"/>
            <p:nvPr/>
          </p:nvSpPr>
          <p:spPr>
            <a:xfrm>
              <a:off x="457200" y="2602468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Alpha ordered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BA2BA98-8915-2A05-8C3C-4D6B12BC435F}"/>
              </a:ext>
            </a:extLst>
          </p:cNvPr>
          <p:cNvGrpSpPr/>
          <p:nvPr/>
        </p:nvGrpSpPr>
        <p:grpSpPr>
          <a:xfrm>
            <a:off x="4681301" y="2602468"/>
            <a:ext cx="4000000" cy="4179332"/>
            <a:chOff x="4681301" y="2602468"/>
            <a:chExt cx="4000000" cy="4179332"/>
          </a:xfrm>
        </p:grpSpPr>
        <p:pic>
          <p:nvPicPr>
            <p:cNvPr id="9" name="Picture 8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417FF62F-22BF-5331-41A4-401CC50D2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301" y="3010371"/>
              <a:ext cx="4000000" cy="377142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7D1B7D-3C4A-673E-3FC0-3BCE3861B53B}"/>
                </a:ext>
              </a:extLst>
            </p:cNvPr>
            <p:cNvSpPr txBox="1"/>
            <p:nvPr/>
          </p:nvSpPr>
          <p:spPr>
            <a:xfrm>
              <a:off x="4762500" y="2602468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CA ordered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04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814E-903E-FB8C-2C2B-6B6B949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Simultaneous linear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36CA2-65C3-18C4-5944-0C953654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D03B5-F91C-026C-BAB0-4BA5290A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7765453" cy="378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B8E14-8118-56F9-560D-D0D8D479DFC7}"/>
              </a:ext>
            </a:extLst>
          </p:cNvPr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Assign linear scores (1-4) X1 to eye color and Y1 to hair color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E23ECC-7A25-6184-497F-501DBE6A50BF}"/>
              </a:ext>
            </a:extLst>
          </p:cNvPr>
          <p:cNvSpPr/>
          <p:nvPr/>
        </p:nvSpPr>
        <p:spPr>
          <a:xfrm>
            <a:off x="4876800" y="4267200"/>
            <a:ext cx="3352800" cy="838200"/>
          </a:xfrm>
          <a:custGeom>
            <a:avLst/>
            <a:gdLst>
              <a:gd name="connsiteX0" fmla="*/ 0 w 3352800"/>
              <a:gd name="connsiteY0" fmla="*/ 0 h 838200"/>
              <a:gd name="connsiteX1" fmla="*/ 525272 w 3352800"/>
              <a:gd name="connsiteY1" fmla="*/ 0 h 838200"/>
              <a:gd name="connsiteX2" fmla="*/ 983488 w 3352800"/>
              <a:gd name="connsiteY2" fmla="*/ 0 h 838200"/>
              <a:gd name="connsiteX3" fmla="*/ 1609344 w 3352800"/>
              <a:gd name="connsiteY3" fmla="*/ 0 h 838200"/>
              <a:gd name="connsiteX4" fmla="*/ 2134616 w 3352800"/>
              <a:gd name="connsiteY4" fmla="*/ 0 h 838200"/>
              <a:gd name="connsiteX5" fmla="*/ 2659888 w 3352800"/>
              <a:gd name="connsiteY5" fmla="*/ 0 h 838200"/>
              <a:gd name="connsiteX6" fmla="*/ 3352800 w 3352800"/>
              <a:gd name="connsiteY6" fmla="*/ 0 h 838200"/>
              <a:gd name="connsiteX7" fmla="*/ 3352800 w 3352800"/>
              <a:gd name="connsiteY7" fmla="*/ 402336 h 838200"/>
              <a:gd name="connsiteX8" fmla="*/ 3352800 w 3352800"/>
              <a:gd name="connsiteY8" fmla="*/ 838200 h 838200"/>
              <a:gd name="connsiteX9" fmla="*/ 2861056 w 3352800"/>
              <a:gd name="connsiteY9" fmla="*/ 838200 h 838200"/>
              <a:gd name="connsiteX10" fmla="*/ 2302256 w 3352800"/>
              <a:gd name="connsiteY10" fmla="*/ 838200 h 838200"/>
              <a:gd name="connsiteX11" fmla="*/ 1743456 w 3352800"/>
              <a:gd name="connsiteY11" fmla="*/ 838200 h 838200"/>
              <a:gd name="connsiteX12" fmla="*/ 1218184 w 3352800"/>
              <a:gd name="connsiteY12" fmla="*/ 838200 h 838200"/>
              <a:gd name="connsiteX13" fmla="*/ 592328 w 3352800"/>
              <a:gd name="connsiteY13" fmla="*/ 838200 h 838200"/>
              <a:gd name="connsiteX14" fmla="*/ 0 w 3352800"/>
              <a:gd name="connsiteY14" fmla="*/ 838200 h 838200"/>
              <a:gd name="connsiteX15" fmla="*/ 0 w 3352800"/>
              <a:gd name="connsiteY15" fmla="*/ 435864 h 838200"/>
              <a:gd name="connsiteX16" fmla="*/ 0 w 3352800"/>
              <a:gd name="connsiteY16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2800" h="838200" extrusionOk="0">
                <a:moveTo>
                  <a:pt x="0" y="0"/>
                </a:moveTo>
                <a:cubicBezTo>
                  <a:pt x="114673" y="-2613"/>
                  <a:pt x="392929" y="25541"/>
                  <a:pt x="525272" y="0"/>
                </a:cubicBezTo>
                <a:cubicBezTo>
                  <a:pt x="657615" y="-25541"/>
                  <a:pt x="864236" y="4191"/>
                  <a:pt x="983488" y="0"/>
                </a:cubicBezTo>
                <a:cubicBezTo>
                  <a:pt x="1102740" y="-4191"/>
                  <a:pt x="1410230" y="17066"/>
                  <a:pt x="1609344" y="0"/>
                </a:cubicBezTo>
                <a:cubicBezTo>
                  <a:pt x="1808458" y="-17066"/>
                  <a:pt x="1977495" y="37297"/>
                  <a:pt x="2134616" y="0"/>
                </a:cubicBezTo>
                <a:cubicBezTo>
                  <a:pt x="2291737" y="-37297"/>
                  <a:pt x="2481941" y="9644"/>
                  <a:pt x="2659888" y="0"/>
                </a:cubicBezTo>
                <a:cubicBezTo>
                  <a:pt x="2837835" y="-9644"/>
                  <a:pt x="3027678" y="29707"/>
                  <a:pt x="3352800" y="0"/>
                </a:cubicBezTo>
                <a:cubicBezTo>
                  <a:pt x="3360497" y="162929"/>
                  <a:pt x="3321697" y="209397"/>
                  <a:pt x="3352800" y="402336"/>
                </a:cubicBezTo>
                <a:cubicBezTo>
                  <a:pt x="3383903" y="595275"/>
                  <a:pt x="3349414" y="621616"/>
                  <a:pt x="3352800" y="838200"/>
                </a:cubicBezTo>
                <a:cubicBezTo>
                  <a:pt x="3132042" y="884114"/>
                  <a:pt x="3005623" y="809884"/>
                  <a:pt x="2861056" y="838200"/>
                </a:cubicBezTo>
                <a:cubicBezTo>
                  <a:pt x="2716489" y="866516"/>
                  <a:pt x="2571578" y="834586"/>
                  <a:pt x="2302256" y="838200"/>
                </a:cubicBezTo>
                <a:cubicBezTo>
                  <a:pt x="2032934" y="841814"/>
                  <a:pt x="1950944" y="796342"/>
                  <a:pt x="1743456" y="838200"/>
                </a:cubicBezTo>
                <a:cubicBezTo>
                  <a:pt x="1535968" y="880058"/>
                  <a:pt x="1453842" y="779384"/>
                  <a:pt x="1218184" y="838200"/>
                </a:cubicBezTo>
                <a:cubicBezTo>
                  <a:pt x="982526" y="897016"/>
                  <a:pt x="900789" y="781863"/>
                  <a:pt x="592328" y="838200"/>
                </a:cubicBezTo>
                <a:cubicBezTo>
                  <a:pt x="283867" y="894537"/>
                  <a:pt x="142506" y="777339"/>
                  <a:pt x="0" y="838200"/>
                </a:cubicBezTo>
                <a:cubicBezTo>
                  <a:pt x="-34039" y="668020"/>
                  <a:pt x="16684" y="562045"/>
                  <a:pt x="0" y="435864"/>
                </a:cubicBezTo>
                <a:cubicBezTo>
                  <a:pt x="-16684" y="309683"/>
                  <a:pt x="45017" y="148676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908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089E-EBD2-FBE0-EC2E-0932FBFB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Simultaneous linear regressions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5CD0FE-C6D4-E324-DABE-F94715EB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0F8C4-0BC1-B6E6-9889-A2AF5FED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5" y="1245681"/>
            <a:ext cx="7963590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13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DBC7-86BB-4BC6-8BCF-DC2BFD29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Mental impairment &amp; parent’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7C57B0-81E9-4137-A574-8B367B5B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9551D-0997-42D3-AEE5-7E2841960DB1}"/>
              </a:ext>
            </a:extLst>
          </p:cNvPr>
          <p:cNvSpPr txBox="1"/>
          <p:nvPr/>
        </p:nvSpPr>
        <p:spPr>
          <a:xfrm>
            <a:off x="457200" y="1066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on mental health status of 1660 young NYC residents, by parents’ SES, a 6 x 4 table.  Is higher SES associated with better kids’ mental health?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C871B-518B-4B3E-93DF-C48320C7EE55}"/>
              </a:ext>
            </a:extLst>
          </p:cNvPr>
          <p:cNvSpPr txBox="1"/>
          <p:nvPr/>
        </p:nvSpPr>
        <p:spPr>
          <a:xfrm>
            <a:off x="533400" y="1828800"/>
            <a:ext cx="8153400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data("Mental", package="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3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75E99-037D-4EBE-B822-18B52DC9D066}"/>
              </a:ext>
            </a:extLst>
          </p:cNvPr>
          <p:cNvSpPr txBox="1"/>
          <p:nvPr/>
        </p:nvSpPr>
        <p:spPr>
          <a:xfrm>
            <a:off x="533400" y="3200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</a:t>
            </a:r>
            <a:r>
              <a:rPr lang="en-US" dirty="0" err="1"/>
              <a:t>ses</a:t>
            </a:r>
            <a:r>
              <a:rPr lang="en-US" dirty="0"/>
              <a:t> and mental are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 in a frequency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ca(), convert this to a table using </a:t>
            </a:r>
            <a:r>
              <a:rPr lang="en-US" dirty="0" err="1"/>
              <a:t>xtabs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CDEFE-4F47-48D2-812D-6D5C2BD65BD2}"/>
              </a:ext>
            </a:extLst>
          </p:cNvPr>
          <p:cNvSpPr txBox="1"/>
          <p:nvPr/>
        </p:nvSpPr>
        <p:spPr>
          <a:xfrm>
            <a:off x="533400" y="4114800"/>
            <a:ext cx="81534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mental, data=Mental))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mental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Well Mild Moderate Impaired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1   64   94       58       46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2   57   94       54       40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3   57  105       65       60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4   72  141       77       94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5   36   97       54       78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6   21   71       54       71</a:t>
            </a:r>
          </a:p>
        </p:txBody>
      </p:sp>
    </p:spTree>
    <p:extLst>
      <p:ext uri="{BB962C8B-B14F-4D97-AF65-F5344CB8AC3E}">
        <p14:creationId xmlns:p14="http://schemas.microsoft.com/office/powerpoint/2010/main" val="2035413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FA82-77A4-4BAB-BED7-D47CCC53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44F70-FD92-441C-BDEF-046856D7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9507C-89BE-47F4-9F44-E98A98D268B9}"/>
              </a:ext>
            </a:extLst>
          </p:cNvPr>
          <p:cNvSpPr txBox="1"/>
          <p:nvPr/>
        </p:nvSpPr>
        <p:spPr>
          <a:xfrm>
            <a:off x="457200" y="1524000"/>
            <a:ext cx="8229600" cy="280076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mental.ca &lt;- ca(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summary(mental.ca, rows=FALSE, columns=FALSE)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0.026025  93.9  93.9  ***********************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0.001379   5.0  98.9  *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3      0.000298   1.1 100.0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0.027702 100.0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20F26-B97E-458F-84B1-D2A0B08F50D1}"/>
              </a:ext>
            </a:extLst>
          </p:cNvPr>
          <p:cNvSpPr txBox="1"/>
          <p:nvPr/>
        </p:nvSpPr>
        <p:spPr>
          <a:xfrm>
            <a:off x="533400" y="46482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exact CA solution requires min(r-1, c-1) = 3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Pearson </a:t>
            </a:r>
            <a:r>
              <a:rPr lang="el-GR" sz="2400" dirty="0"/>
              <a:t>χ</a:t>
            </a:r>
            <a:r>
              <a:rPr lang="en-US" sz="2400" baseline="30000" dirty="0"/>
              <a:t>2</a:t>
            </a:r>
            <a:r>
              <a:rPr lang="en-US" sz="2400" dirty="0"/>
              <a:t> is n</a:t>
            </a:r>
            <a:r>
              <a:rPr lang="el-GR" sz="2400" dirty="0">
                <a:sym typeface="Symbol" panose="05050102010706020507" pitchFamily="18" charset="2"/>
              </a:rPr>
              <a:t>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l-GR" sz="2400" dirty="0">
                <a:sym typeface="Symbol" panose="05050102010706020507" pitchFamily="18" charset="2"/>
              </a:rPr>
              <a:t></a:t>
            </a:r>
            <a:r>
              <a:rPr lang="en-US" sz="2400" baseline="-25000" dirty="0">
                <a:sym typeface="Symbol" panose="05050102010706020507" pitchFamily="18" charset="2"/>
              </a:rPr>
              <a:t>i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 = 1660 x 0.0277 = 45.98 with 15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Of this, 93.9% is accounted for by the 1</a:t>
            </a:r>
            <a:r>
              <a:rPr lang="en-US" sz="2400" baseline="30000" dirty="0">
                <a:sym typeface="Symbol" panose="05050102010706020507" pitchFamily="18" charset="2"/>
              </a:rPr>
              <a:t>st</a:t>
            </a:r>
            <a:r>
              <a:rPr lang="en-US" sz="2400" dirty="0">
                <a:sym typeface="Symbol" panose="05050102010706020507" pitchFamily="18" charset="2"/>
              </a:rPr>
              <a:t> dimension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796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096969-F2D1-49A1-964F-A5441D25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CA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D7BCF-F0B5-4309-BC39-4E83A4DF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DBACE-5111-492A-9D3F-020E4EB0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8932"/>
            <a:ext cx="5562600" cy="3756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EB3ABD-B49F-49D8-9281-9F1F4C865CC3}"/>
              </a:ext>
            </a:extLst>
          </p:cNvPr>
          <p:cNvSpPr txBox="1"/>
          <p:nvPr/>
        </p:nvSpPr>
        <p:spPr>
          <a:xfrm>
            <a:off x="457200" y="1447800"/>
            <a:ext cx="5562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plot(mental.ca, lines = TRUE)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BCFE3-1D60-475D-8CD0-539535B20FCB}"/>
              </a:ext>
            </a:extLst>
          </p:cNvPr>
          <p:cNvSpPr txBox="1"/>
          <p:nvPr/>
        </p:nvSpPr>
        <p:spPr>
          <a:xfrm>
            <a:off x="6101080" y="2413337"/>
            <a:ext cx="2585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spacing:</a:t>
            </a:r>
          </a:p>
          <a:p>
            <a:endParaRPr lang="en-US" dirty="0"/>
          </a:p>
          <a:p>
            <a:r>
              <a:rPr lang="en-US" dirty="0"/>
              <a:t>SES: perhaps collapse categories (1,2) ??</a:t>
            </a:r>
          </a:p>
          <a:p>
            <a:endParaRPr lang="en-US" dirty="0"/>
          </a:p>
          <a:p>
            <a:r>
              <a:rPr lang="en-US" dirty="0"/>
              <a:t>Mental: Smaller diff </a:t>
            </a:r>
            <a:r>
              <a:rPr lang="en-US" dirty="0" err="1"/>
              <a:t>betw</a:t>
            </a:r>
            <a:r>
              <a:rPr lang="en-US" dirty="0"/>
              <a:t>. Mild, Moderate ??</a:t>
            </a:r>
          </a:p>
        </p:txBody>
      </p:sp>
    </p:spTree>
    <p:extLst>
      <p:ext uri="{BB962C8B-B14F-4D97-AF65-F5344CB8AC3E}">
        <p14:creationId xmlns:p14="http://schemas.microsoft.com/office/powerpoint/2010/main" val="3351994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344464-18AD-42BE-AA57-49742C07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3AE23-D1B0-4BFF-B33D-5ACD398A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 is largely an exploratory method — row/column scores are not parameters of a statistical model; no confidence intervals</a:t>
            </a:r>
          </a:p>
          <a:p>
            <a:r>
              <a:rPr lang="en-US" sz="2400" dirty="0"/>
              <a:t>Only rough tests for the number of CA dimensions</a:t>
            </a:r>
          </a:p>
          <a:p>
            <a:r>
              <a:rPr lang="en-US" sz="2400" dirty="0"/>
              <a:t>Can’t test a hypothesis that the row/column scores are have some particular spacing (e.g., are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mental</a:t>
            </a:r>
            <a:r>
              <a:rPr lang="en-US" sz="24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2400" dirty="0"/>
              <a:t> equally spaced?)</a:t>
            </a:r>
          </a:p>
          <a:p>
            <a:r>
              <a:rPr lang="en-US" sz="2400" dirty="0"/>
              <a:t>These questions can be answered with specialized loglinear models</a:t>
            </a:r>
          </a:p>
          <a:p>
            <a:r>
              <a:rPr lang="en-US" sz="2400" dirty="0"/>
              <a:t>Nevertheless,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plot(ca(table)) </a:t>
            </a:r>
            <a:r>
              <a:rPr lang="en-US" sz="2400" dirty="0"/>
              <a:t>gives an excellent quick view of associations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B4E9D-389D-4BBA-8D83-A2C9F13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42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97B1-3F6F-4D32-AF71-FF73CF64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Multi-way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66B9-D835-4BDB-9CDF-C639D51F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5A6EA-95B3-473C-BF28-DA5D90D0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3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4B5EB-19D9-4058-A7D0-FA093B86F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59754"/>
            <a:ext cx="8171428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59C9-0194-4040-986D-809A0773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Multi-way tables: Stacking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BE37A-0AB4-4433-84D3-CDCAD953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0B156-9737-4689-9E38-D06B9373F9BD}"/>
              </a:ext>
            </a:extLst>
          </p:cNvPr>
          <p:cNvSpPr txBox="1"/>
          <p:nvPr/>
        </p:nvSpPr>
        <p:spPr>
          <a:xfrm>
            <a:off x="457200" y="120015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3-way table of size </a:t>
            </a:r>
            <a:r>
              <a:rPr lang="en-US" sz="2000" i="1" dirty="0"/>
              <a:t>I</a:t>
            </a:r>
            <a:r>
              <a:rPr lang="en-US" sz="2000" dirty="0"/>
              <a:t> × </a:t>
            </a:r>
            <a:r>
              <a:rPr lang="en-US" sz="2000" i="1" dirty="0"/>
              <a:t>J</a:t>
            </a:r>
            <a:r>
              <a:rPr lang="en-US" sz="2000" dirty="0"/>
              <a:t> × </a:t>
            </a:r>
            <a:r>
              <a:rPr lang="en-US" sz="2000" i="1" dirty="0"/>
              <a:t>K</a:t>
            </a:r>
            <a:r>
              <a:rPr lang="en-US" sz="2000" dirty="0"/>
              <a:t> can be sliced and stacked as a two-way table in several 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60980-65DC-459C-9D6E-6E48524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58565"/>
            <a:ext cx="3961905" cy="32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DFEE5-93E3-477E-844F-46E25CB4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221566"/>
            <a:ext cx="3923809" cy="18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FD2FCE-48DF-4A2B-B6E5-42A9377FD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9" y="4267200"/>
            <a:ext cx="3923809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5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166D-43E1-4349-9116-12A5482E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Interactive coding in 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79376-546A-4C28-B3FD-0BC3EAA8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6520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in table or array form: use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(rows ~ cols))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 as frequency data frame: use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interaction() </a:t>
            </a:r>
            <a:r>
              <a:rPr lang="en-US" sz="2400" dirty="0"/>
              <a:t>or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paste() </a:t>
            </a:r>
            <a:r>
              <a:rPr lang="en-US" sz="2400" dirty="0"/>
              <a:t>followed by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89268-6CF3-4F84-8919-1C306EE7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C697B-9053-45EF-83C5-FD4E009514A9}"/>
              </a:ext>
            </a:extLst>
          </p:cNvPr>
          <p:cNvSpPr txBox="1"/>
          <p:nvPr/>
        </p:nvSpPr>
        <p:spPr>
          <a:xfrm>
            <a:off x="650240" y="2179141"/>
            <a:ext cx="80772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mat1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 + B ~ C,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    # [A B][C]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mat2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 + C ~ B + D,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# [A C][B D]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ca(mat2)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2FB66-25C4-4D9D-B089-20D965CAB98E}"/>
              </a:ext>
            </a:extLst>
          </p:cNvPr>
          <p:cNvSpPr txBox="1"/>
          <p:nvPr/>
        </p:nvSpPr>
        <p:spPr>
          <a:xfrm>
            <a:off x="650240" y="4293533"/>
            <a:ext cx="80772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interaction(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='.’)     # levels: A.B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=':')           # levels: A:B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AB + C,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# [A B] [C]</a:t>
            </a:r>
          </a:p>
        </p:txBody>
      </p:sp>
    </p:spTree>
    <p:extLst>
      <p:ext uri="{BB962C8B-B14F-4D97-AF65-F5344CB8AC3E}">
        <p14:creationId xmlns:p14="http://schemas.microsoft.com/office/powerpoint/2010/main" val="307495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185A-D08A-42EB-981C-46B70785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 software for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B2D6-FF29-440A-8ADF-918FCE52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 package</a:t>
            </a:r>
          </a:p>
          <a:p>
            <a:pPr lvl="1"/>
            <a:r>
              <a:rPr lang="en-US" dirty="0"/>
              <a:t>ca() – two-way tables; plot(ca() ) for graphs</a:t>
            </a:r>
          </a:p>
          <a:p>
            <a:pPr lvl="1"/>
            <a:r>
              <a:rPr lang="en-US" dirty="0" err="1"/>
              <a:t>mjca</a:t>
            </a:r>
            <a:r>
              <a:rPr lang="en-US" dirty="0"/>
              <a:t>() – multiple &amp; joint CA; </a:t>
            </a:r>
            <a:r>
              <a:rPr lang="en-US" dirty="0" err="1"/>
              <a:t>vcdExtra</a:t>
            </a:r>
            <a:r>
              <a:rPr lang="en-US" dirty="0"/>
              <a:t>::</a:t>
            </a:r>
            <a:r>
              <a:rPr lang="en-US" dirty="0" err="1"/>
              <a:t>mcaplot</a:t>
            </a:r>
            <a:r>
              <a:rPr lang="en-US" dirty="0"/>
              <a:t>() for plots</a:t>
            </a:r>
          </a:p>
          <a:p>
            <a:r>
              <a:rPr lang="en-US" dirty="0" err="1"/>
              <a:t>FactoMineR</a:t>
            </a:r>
            <a:r>
              <a:rPr lang="en-US" dirty="0"/>
              <a:t> &amp; </a:t>
            </a:r>
            <a:r>
              <a:rPr lang="en-US" dirty="0" err="1"/>
              <a:t>factoextra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CA() – many options for graphical displays</a:t>
            </a:r>
          </a:p>
          <a:p>
            <a:pPr lvl="1"/>
            <a:r>
              <a:rPr lang="en-US" dirty="0" err="1"/>
              <a:t>fviz_ca</a:t>
            </a:r>
            <a:r>
              <a:rPr lang="en-US" dirty="0"/>
              <a:t>() – uses ggplot2; can </a:t>
            </a:r>
            <a:r>
              <a:rPr lang="en-US" dirty="0" err="1"/>
              <a:t>ggrepel</a:t>
            </a:r>
            <a:r>
              <a:rPr lang="en-US" dirty="0"/>
              <a:t> point labels</a:t>
            </a:r>
          </a:p>
          <a:p>
            <a:r>
              <a:rPr lang="en-US" dirty="0"/>
              <a:t>ade4 package</a:t>
            </a:r>
          </a:p>
          <a:p>
            <a:pPr lvl="1"/>
            <a:r>
              <a:rPr lang="en-US" dirty="0" err="1"/>
              <a:t>dudi.coa</a:t>
            </a:r>
            <a:r>
              <a:rPr lang="en-US" dirty="0"/>
              <a:t>() – very nice graphics, but somewhat quirky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5BD9E-3860-4ECB-BFD2-02154B9B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40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07BD-6620-4A28-84DB-10168559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suicide rates in Germany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20F4-7D6A-4AE4-921D-426655F6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95400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::Suicide </a:t>
            </a:r>
            <a:r>
              <a:rPr lang="en-US" sz="2000" dirty="0"/>
              <a:t>gives a 2 x 5 x 8 table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US" sz="2000" dirty="0"/>
              <a:t>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by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2000" dirty="0"/>
              <a:t> for 53,158 suicides in Germany, in a frequency data frame</a:t>
            </a:r>
          </a:p>
          <a:p>
            <a:r>
              <a:rPr lang="en-US" sz="2000" dirty="0"/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paste() </a:t>
            </a:r>
            <a:r>
              <a:rPr lang="en-US" sz="2000" dirty="0"/>
              <a:t>to join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age_sex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>
                <a:cs typeface="Courier New" panose="02070309020205020404" pitchFamily="49" charset="0"/>
                <a:sym typeface="Symbol" panose="05050102010706020507" pitchFamily="18" charset="2"/>
              </a:rPr>
              <a:t>in the form ’10-20 M’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747A-7017-4138-AEFB-9AE6B9FA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A5C5-684D-4E25-A0D2-48F7640BB28D}"/>
              </a:ext>
            </a:extLst>
          </p:cNvPr>
          <p:cNvSpPr txBox="1"/>
          <p:nvPr/>
        </p:nvSpPr>
        <p:spPr>
          <a:xfrm>
            <a:off x="457200" y="28956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 &lt;- within(Suicide,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(sex,1,1)))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Freq  sex   method 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method2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4 male   poison  10     10-20  poison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0 male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cookgas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     10-20     gas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0 male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toxicgas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     10-20     gas 10-20 M</a:t>
            </a:r>
          </a:p>
          <a:p>
            <a:pPr marL="342900" indent="-342900">
              <a:buAutoNum type="arabicPlain" startAt="4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247 male     hang  10     10-20    hang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1 male    drown  10     10-20   drown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17 male      gun  10     10-20     gun 10-20 M</a:t>
            </a:r>
          </a:p>
        </p:txBody>
      </p:sp>
    </p:spTree>
    <p:extLst>
      <p:ext uri="{BB962C8B-B14F-4D97-AF65-F5344CB8AC3E}">
        <p14:creationId xmlns:p14="http://schemas.microsoft.com/office/powerpoint/2010/main" val="2307245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651FE9-ADAE-4278-8A8B-BACF0EE8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Suicide rates in Germany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FDA2-B3B9-4CEF-8555-56D1E215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67B01-0070-4907-8AE3-D6F81F470CCF}"/>
              </a:ext>
            </a:extLst>
          </p:cNvPr>
          <p:cNvSpPr txBox="1"/>
          <p:nvPr/>
        </p:nvSpPr>
        <p:spPr>
          <a:xfrm>
            <a:off x="457200" y="1432560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method2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poison  gas hang drown  gun knife jump other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10-20 F    921   40  212    30   25    11  131   100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10-20 M   1160  335 1524    67  512    47  189   464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25-35 F   1672  113  575   139   64    41  276   263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25-35 M   2823  883 2751   213  852   139  366   775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40-50 F   2224   91 1481   354   52    80  327   305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40-50 M   2465  625 3936   247  875   183  244   534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55-65 F   2283   45 2014   679   29   103  388   296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55-65 M   1531  201 3581   207  477   154  273   294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70-90 F   1548   29 1355   501    3    74  383   106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70-90 M    938   45 2948   212  229   105  268   147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B292-47EA-4C1A-A1BB-4747689DD856}"/>
              </a:ext>
            </a:extLst>
          </p:cNvPr>
          <p:cNvSpPr txBox="1"/>
          <p:nvPr/>
        </p:nvSpPr>
        <p:spPr>
          <a:xfrm>
            <a:off x="685800" y="4800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The CA analysis will be that of the loglinear model </a:t>
            </a:r>
            <a:r>
              <a:rPr lang="en-US" dirty="0">
                <a:solidFill>
                  <a:srgbClr val="0070C0"/>
                </a:solidFill>
              </a:rPr>
              <a:t>[Age Sex] [Method]</a:t>
            </a:r>
          </a:p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It will show associations between the age–sex combinations and method of suicide</a:t>
            </a:r>
          </a:p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Associations between age and sex will </a:t>
            </a:r>
            <a:r>
              <a:rPr lang="en-US" dirty="0">
                <a:solidFill>
                  <a:srgbClr val="0070C0"/>
                </a:solidFill>
              </a:rPr>
              <a:t>not be shown </a:t>
            </a:r>
            <a:r>
              <a:rPr lang="en-US" dirty="0"/>
              <a:t>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689514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EB57-1BF3-4F51-A849-91E2311B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Suicide rates in Germany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2F6D0A-80DC-4A16-B66B-1C4866F2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3FB92-B712-4401-8FF1-5068889D7665}"/>
              </a:ext>
            </a:extLst>
          </p:cNvPr>
          <p:cNvSpPr txBox="1"/>
          <p:nvPr/>
        </p:nvSpPr>
        <p:spPr>
          <a:xfrm>
            <a:off x="457200" y="1447800"/>
            <a:ext cx="82296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suicide.ca &lt;- ca(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summary(suicide.ca, rows=FALSE, columns = FALSE)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0.096151  57.2  57.2  **************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0.059692  35.5  92.6  *********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0.008183   4.9  97.5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4      0.002158   1.3  98.8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5      0.001399   0.8  99.6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6      0.000557   0.3 100.0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7      6.7e-050   0.0 100.0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0.168207 100.0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B4565-53B5-4D75-9D00-8017D5842DFC}"/>
              </a:ext>
            </a:extLst>
          </p:cNvPr>
          <p:cNvSpPr txBox="1"/>
          <p:nvPr/>
        </p:nvSpPr>
        <p:spPr>
          <a:xfrm>
            <a:off x="457200" y="510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table </a:t>
            </a:r>
            <a:r>
              <a:rPr lang="el-GR" dirty="0"/>
              <a:t>χ</a:t>
            </a:r>
            <a:r>
              <a:rPr lang="en-US" dirty="0"/>
              <a:t>2 (63) = 8946. Of this, 92.6% is accounted for in the first two dimensions </a:t>
            </a:r>
          </a:p>
        </p:txBody>
      </p:sp>
    </p:spTree>
    <p:extLst>
      <p:ext uri="{BB962C8B-B14F-4D97-AF65-F5344CB8AC3E}">
        <p14:creationId xmlns:p14="http://schemas.microsoft.com/office/powerpoint/2010/main" val="549525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08B61-ECC4-4523-8B30-81B62A57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04794F9-46E7-416E-91D3-82BF1022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5486400" cy="472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751079-023C-42EE-B2D2-36C56EE93DE4}"/>
              </a:ext>
            </a:extLst>
          </p:cNvPr>
          <p:cNvSpPr txBox="1"/>
          <p:nvPr/>
        </p:nvSpPr>
        <p:spPr>
          <a:xfrm>
            <a:off x="609600" y="533400"/>
            <a:ext cx="5105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plot(suicide.ca)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E817A-4B42-45AE-A68C-B24B0731FE9A}"/>
              </a:ext>
            </a:extLst>
          </p:cNvPr>
          <p:cNvSpPr txBox="1"/>
          <p:nvPr/>
        </p:nvSpPr>
        <p:spPr>
          <a:xfrm>
            <a:off x="5791200" y="1676400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 1: 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 2: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interpret method use by age-sex combination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young M: gas, gun,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young F: poison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AF438-3B75-443F-AE89-7A1E00E965BF}"/>
              </a:ext>
            </a:extLst>
          </p:cNvPr>
          <p:cNvSpPr txBox="1"/>
          <p:nvPr/>
        </p:nvSpPr>
        <p:spPr>
          <a:xfrm>
            <a:off x="50292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B809E-1AC1-4A98-8F0B-ACD596A72D30}"/>
              </a:ext>
            </a:extLst>
          </p:cNvPr>
          <p:cNvSpPr txBox="1"/>
          <p:nvPr/>
        </p:nvSpPr>
        <p:spPr>
          <a:xfrm rot="16200000">
            <a:off x="2786380" y="16441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666882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3D106-E929-43B8-A648-4BC4EB3D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D5769-2097-41C1-98E4-1D070D0D0A54}"/>
              </a:ext>
            </a:extLst>
          </p:cNvPr>
          <p:cNvSpPr txBox="1"/>
          <p:nvPr/>
        </p:nvSpPr>
        <p:spPr>
          <a:xfrm>
            <a:off x="381000" y="28448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with a mosaic plot, also fitting the model [Age Sex][Method]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91536-C483-417F-8454-A0291323AB6E}"/>
              </a:ext>
            </a:extLst>
          </p:cNvPr>
          <p:cNvSpPr txBox="1"/>
          <p:nvPr/>
        </p:nvSpPr>
        <p:spPr>
          <a:xfrm>
            <a:off x="381000" y="79248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suicide.tab3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sex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mosaic(suicide.tab3, shade=TRUE, legend=FALSE,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expected=~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*sex + method2, ... )      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B52A4E2-54D6-4EEB-9C20-406E5F342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9" y="1932888"/>
            <a:ext cx="6277851" cy="4925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17EF6A-5E36-421A-B664-B178B340F999}"/>
              </a:ext>
            </a:extLst>
          </p:cNvPr>
          <p:cNvSpPr txBox="1"/>
          <p:nvPr/>
        </p:nvSpPr>
        <p:spPr>
          <a:xfrm>
            <a:off x="6729971" y="2404695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DDAR Fig 6.7, p 238</a:t>
            </a:r>
          </a:p>
          <a:p>
            <a:endParaRPr lang="en-US" sz="1600" dirty="0"/>
          </a:p>
          <a:p>
            <a:r>
              <a:rPr lang="en-US" sz="1600" dirty="0"/>
              <a:t>(I permuted methods by CA Dim1 &amp; deleted “Other”)</a:t>
            </a:r>
          </a:p>
        </p:txBody>
      </p:sp>
    </p:spTree>
    <p:extLst>
      <p:ext uri="{BB962C8B-B14F-4D97-AF65-F5344CB8AC3E}">
        <p14:creationId xmlns:p14="http://schemas.microsoft.com/office/powerpoint/2010/main" val="1264140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32248F-2353-4421-879C-4BE7DD5F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Marginal tables &amp; supplementary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E2F07-EB19-4DDF-B0AA-3E3D8C90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057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Supplementary variables </a:t>
            </a:r>
            <a:r>
              <a:rPr lang="en-US" sz="2000" dirty="0"/>
              <a:t>provide a way to include more info in CA</a:t>
            </a:r>
          </a:p>
          <a:p>
            <a:pPr lvl="1"/>
            <a:r>
              <a:rPr lang="en-US" sz="2000" dirty="0"/>
              <a:t>An </a:t>
            </a:r>
            <a:r>
              <a:rPr lang="en-US" sz="2000" i="1" dirty="0"/>
              <a:t>n</a:t>
            </a:r>
            <a:r>
              <a:rPr lang="en-US" sz="2000" dirty="0"/>
              <a:t>-way table is collapsed to a marginal table by ignoring factors</a:t>
            </a:r>
          </a:p>
          <a:p>
            <a:pPr lvl="1"/>
            <a:r>
              <a:rPr lang="en-US" sz="2000" dirty="0"/>
              <a:t>Omitted variables can be included by treating them as supplementary</a:t>
            </a:r>
          </a:p>
          <a:p>
            <a:pPr lvl="1"/>
            <a:r>
              <a:rPr lang="en-US" sz="2000" dirty="0"/>
              <a:t>These are </a:t>
            </a:r>
            <a:r>
              <a:rPr lang="en-US" sz="2000" dirty="0">
                <a:solidFill>
                  <a:srgbClr val="0070C0"/>
                </a:solidFill>
              </a:rPr>
              <a:t>projected</a:t>
            </a:r>
            <a:r>
              <a:rPr lang="en-US" sz="2000" dirty="0"/>
              <a:t> into the space of the marginal CA</a:t>
            </a:r>
          </a:p>
          <a:p>
            <a:r>
              <a:rPr lang="en-US" sz="2000" dirty="0"/>
              <a:t>E.g., age by method, ignoring sex as the main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264086-B388-4B1F-B5ED-B654E952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C32A4-22E0-46A9-9E65-6A1D93F97FF9}"/>
              </a:ext>
            </a:extLst>
          </p:cNvPr>
          <p:cNvSpPr txBox="1"/>
          <p:nvPr/>
        </p:nvSpPr>
        <p:spPr>
          <a:xfrm>
            <a:off x="457200" y="3114774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method2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poison  gas hang drown  gun knife jump other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10-20   2081  375 1736    97  537    58  320   564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25-35   4495  996 3326   352  916   180  642  1038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40-50   4689  716 5417   601  927   263  571   839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55-65   3814  246 5595   886  506   257  661   590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70-90   2486   74 4303   713  232   179  651   253</a:t>
            </a:r>
          </a:p>
        </p:txBody>
      </p:sp>
    </p:spTree>
    <p:extLst>
      <p:ext uri="{BB962C8B-B14F-4D97-AF65-F5344CB8AC3E}">
        <p14:creationId xmlns:p14="http://schemas.microsoft.com/office/powerpoint/2010/main" val="2248412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B6068-0C5D-400F-9FB2-1305D937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DE5E3-BA34-44C8-92AE-24ECDABD3B72}"/>
              </a:ext>
            </a:extLst>
          </p:cNvPr>
          <p:cNvSpPr txBox="1"/>
          <p:nvPr/>
        </p:nvSpPr>
        <p:spPr>
          <a:xfrm>
            <a:off x="685800" y="4572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Also have data on relation of sex and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58899-207F-47DA-BBAF-0EF50D34D0AF}"/>
              </a:ext>
            </a:extLst>
          </p:cNvPr>
          <p:cNvSpPr txBox="1"/>
          <p:nvPr/>
        </p:nvSpPr>
        <p:spPr>
          <a:xfrm>
            <a:off x="685800" y="1219200"/>
            <a:ext cx="7772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suicide.sup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sex + method2, data=Suicide))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method2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poison   gas  hang drown   gun knife  jump other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male     8917  2089 14740   946  2945   628  1340  2214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8648   318  5637  1703   173   309  1505  1070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(suicide.tab2,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suicide.sup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F9878-DAF7-4982-9EE1-1E80D2C3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22209"/>
            <a:ext cx="4297625" cy="1141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0C390-C4E2-4620-9A26-4454114C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4248726"/>
            <a:ext cx="4297680" cy="428382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55ECCE05-CDD0-4A79-B24E-E4EB4E1FFDDB}"/>
              </a:ext>
            </a:extLst>
          </p:cNvPr>
          <p:cNvSpPr/>
          <p:nvPr/>
        </p:nvSpPr>
        <p:spPr>
          <a:xfrm>
            <a:off x="5140960" y="3393440"/>
            <a:ext cx="304800" cy="838200"/>
          </a:xfrm>
          <a:prstGeom prst="rightBrace">
            <a:avLst>
              <a:gd name="adj1" fmla="val 8333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8CD2B22-7494-4E01-B0D9-26138B54B0B9}"/>
              </a:ext>
            </a:extLst>
          </p:cNvPr>
          <p:cNvSpPr/>
          <p:nvPr/>
        </p:nvSpPr>
        <p:spPr>
          <a:xfrm>
            <a:off x="5140960" y="4275094"/>
            <a:ext cx="304800" cy="402014"/>
          </a:xfrm>
          <a:prstGeom prst="rightBrace">
            <a:avLst>
              <a:gd name="adj1" fmla="val 8333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51682-9CA0-4327-AB29-C963D17FE901}"/>
              </a:ext>
            </a:extLst>
          </p:cNvPr>
          <p:cNvSpPr txBox="1"/>
          <p:nvPr/>
        </p:nvSpPr>
        <p:spPr>
          <a:xfrm>
            <a:off x="57912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analysis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B5A42-750D-477A-B089-B81DDC72A338}"/>
              </a:ext>
            </a:extLst>
          </p:cNvPr>
          <p:cNvSpPr txBox="1"/>
          <p:nvPr/>
        </p:nvSpPr>
        <p:spPr>
          <a:xfrm>
            <a:off x="5791200" y="426396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Supplementary rows</a:t>
            </a:r>
          </a:p>
        </p:txBody>
      </p:sp>
    </p:spTree>
    <p:extLst>
      <p:ext uri="{BB962C8B-B14F-4D97-AF65-F5344CB8AC3E}">
        <p14:creationId xmlns:p14="http://schemas.microsoft.com/office/powerpoint/2010/main" val="1295566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7D5DA-46C2-4C2F-8CB3-EC9AD22E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Supplementary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31CA5-2FF7-475A-ADCE-69D71ABA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1D1CD-FA15-4CC6-8CA4-D5C71DD90913}"/>
              </a:ext>
            </a:extLst>
          </p:cNvPr>
          <p:cNvSpPr txBox="1"/>
          <p:nvPr/>
        </p:nvSpPr>
        <p:spPr>
          <a:xfrm>
            <a:off x="533400" y="1884680"/>
            <a:ext cx="79248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suicide.ca2s &lt;- ca(suicide.tab2s,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suprow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=6:7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summary(suicide.ca2s, rows=FALSE, columns = FALSE)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0.060429  93.9  93.9  ***********************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0.002090   3.2  97.1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0.001479   2.3  99.4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4      0.000356   0.6 100.0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0.064354 100.0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90C3A-9627-4E1D-BF15-64DF52DB278B}"/>
              </a:ext>
            </a:extLst>
          </p:cNvPr>
          <p:cNvSpPr txBox="1"/>
          <p:nvPr/>
        </p:nvSpPr>
        <p:spPr>
          <a:xfrm>
            <a:off x="533400" y="110744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ca(table, </a:t>
            </a:r>
            <a:r>
              <a:rPr lang="en-US" dirty="0" err="1"/>
              <a:t>suprow</a:t>
            </a:r>
            <a:r>
              <a:rPr lang="en-US" dirty="0"/>
              <a:t> = ) to treat some rows as supplementary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DE19B-7609-489E-8A03-D853D7A39AA9}"/>
              </a:ext>
            </a:extLst>
          </p:cNvPr>
          <p:cNvSpPr txBox="1"/>
          <p:nvPr/>
        </p:nvSpPr>
        <p:spPr>
          <a:xfrm>
            <a:off x="533400" y="4953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relation of age and method is now essentially 1 dimensional</a:t>
            </a:r>
          </a:p>
          <a:p>
            <a:r>
              <a:rPr lang="en-US" dirty="0"/>
              <a:t>The inertia of Dim 1 here (0.604) is nearly the same as that of Dim 2 (0.596) for age in the stacked table</a:t>
            </a:r>
          </a:p>
        </p:txBody>
      </p:sp>
    </p:spTree>
    <p:extLst>
      <p:ext uri="{BB962C8B-B14F-4D97-AF65-F5344CB8AC3E}">
        <p14:creationId xmlns:p14="http://schemas.microsoft.com/office/powerpoint/2010/main" val="1870957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19A0F-F14F-4BBC-81B0-84F25FC1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39DF873-39DC-4A89-90A0-4BEF2B69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6582694" cy="342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1D347-9D7B-410D-AD31-87583D0DEC35}"/>
              </a:ext>
            </a:extLst>
          </p:cNvPr>
          <p:cNvSpPr txBox="1"/>
          <p:nvPr/>
        </p:nvSpPr>
        <p:spPr>
          <a:xfrm>
            <a:off x="685800" y="533400"/>
            <a:ext cx="5029200" cy="123110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plot(suicide.ca2s,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=c(16, 15, 17, 24),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lines = c(FALSE, TRUE))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res$rows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[1:5,], col = "blue",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res$rows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[6:7,], col = "black",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F7CA5-1AEA-4F49-8CC3-A828781E2064}"/>
              </a:ext>
            </a:extLst>
          </p:cNvPr>
          <p:cNvSpPr txBox="1"/>
          <p:nvPr/>
        </p:nvSpPr>
        <p:spPr>
          <a:xfrm>
            <a:off x="838200" y="5638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Ignoring Sex has collapsed Sim 1 (Sex) of the [Age Sex][Method] analysis</a:t>
            </a:r>
          </a:p>
          <a:p>
            <a:r>
              <a:rPr lang="en-US" dirty="0"/>
              <a:t>Supp. points for Sex show the association of Method with Sex in this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695C7-278D-4E79-9CE5-C714371ECC0B}"/>
              </a:ext>
            </a:extLst>
          </p:cNvPr>
          <p:cNvSpPr txBox="1"/>
          <p:nvPr/>
        </p:nvSpPr>
        <p:spPr>
          <a:xfrm>
            <a:off x="6096000" y="572869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solution shows points for row, col &amp; supplementary rows</a:t>
            </a:r>
          </a:p>
        </p:txBody>
      </p:sp>
    </p:spTree>
    <p:extLst>
      <p:ext uri="{BB962C8B-B14F-4D97-AF65-F5344CB8AC3E}">
        <p14:creationId xmlns:p14="http://schemas.microsoft.com/office/powerpoint/2010/main" val="1053504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09F156-CAA9-45D1-B02D-CE5EDFB7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correspondence analysis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6FE082-301E-4ADF-8630-B9A7771A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28AC2-3B0C-449E-A94B-5DE74489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9665"/>
            <a:ext cx="8171428" cy="23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14CD8-D61E-4BF0-B109-9C404A315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94760"/>
            <a:ext cx="8171428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5BD1AA-8682-7F78-724F-B7BF9EDC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Hair color, eye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1369-B203-1DF4-EB1B-F2C7B657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26198-AB79-628C-AFE8-919FE7EA5907}"/>
              </a:ext>
            </a:extLst>
          </p:cNvPr>
          <p:cNvSpPr txBox="1"/>
          <p:nvPr/>
        </p:nvSpPr>
        <p:spPr>
          <a:xfrm>
            <a:off x="533400" y="1108119"/>
            <a:ext cx="8153400" cy="526297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library(ca)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1:2)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(haireye.ca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Principal inertias (eigenvalues):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1        2        3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      0.208773 0.022227 0.002598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Percentage 89.37%   9.52%    1.11%  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Rows: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Black   Brown     Red Blond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     0.1824  0.4831  0.1199 0.215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0.5512  0.1595  0.3548 0.838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Inertia  0.0554  0.0123  0.0151 0.151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1  -1.1043 -0.3245 -0.2835 1.828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2   1.4409 -0.2191 -2.1440 0.467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Columns: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Brown  Blue   Hazel   Green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     0.3716 0.363  0.1571  0.1081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0.5005 0.554  0.2887  0.3857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Inertia  0.0931 0.111  0.0131  0.0161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1  -1.0771 1.198 -0.4653  0.3540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2   0.5924 0.556 -1.1228 -2.2741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D69F3B-9F20-4E43-8AAE-B094A6930EE5}"/>
              </a:ext>
            </a:extLst>
          </p:cNvPr>
          <p:cNvSpPr txBox="1"/>
          <p:nvPr/>
        </p:nvSpPr>
        <p:spPr>
          <a:xfrm>
            <a:off x="5181600" y="4191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Hair category scores, Dim1-2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3CC29-5523-4909-ABFC-DD10AC9CABB4}"/>
              </a:ext>
            </a:extLst>
          </p:cNvPr>
          <p:cNvSpPr txBox="1"/>
          <p:nvPr/>
        </p:nvSpPr>
        <p:spPr>
          <a:xfrm>
            <a:off x="5181600" y="582130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 category scores, Dim1-2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C5DAD-ED93-49F8-B5FF-7711AA49E863}"/>
              </a:ext>
            </a:extLst>
          </p:cNvPr>
          <p:cNvSpPr txBox="1"/>
          <p:nvPr/>
        </p:nvSpPr>
        <p:spPr>
          <a:xfrm>
            <a:off x="5105400" y="24823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% for dimensions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D6D28AB-1074-40E7-A18D-BC30304DAA2B}"/>
              </a:ext>
            </a:extLst>
          </p:cNvPr>
          <p:cNvSpPr/>
          <p:nvPr/>
        </p:nvSpPr>
        <p:spPr>
          <a:xfrm>
            <a:off x="4953000" y="4191000"/>
            <a:ext cx="152400" cy="369332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01A3ED4-3798-478A-B02F-57CE5B7544DE}"/>
              </a:ext>
            </a:extLst>
          </p:cNvPr>
          <p:cNvSpPr/>
          <p:nvPr/>
        </p:nvSpPr>
        <p:spPr>
          <a:xfrm>
            <a:off x="4953000" y="5850279"/>
            <a:ext cx="152400" cy="369332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05D087-F951-DD58-3497-FCF9B732FE10}"/>
              </a:ext>
            </a:extLst>
          </p:cNvPr>
          <p:cNvSpPr/>
          <p:nvPr/>
        </p:nvSpPr>
        <p:spPr>
          <a:xfrm>
            <a:off x="533400" y="4114800"/>
            <a:ext cx="4038600" cy="445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EACF29-AEB0-A27F-7714-38B7D4AF6E44}"/>
              </a:ext>
            </a:extLst>
          </p:cNvPr>
          <p:cNvSpPr/>
          <p:nvPr/>
        </p:nvSpPr>
        <p:spPr>
          <a:xfrm>
            <a:off x="561975" y="5830832"/>
            <a:ext cx="4038600" cy="445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423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6343-7680-4EFE-AB59-3059674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Titanic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5F9D8-A616-460E-9C23-BBC602D6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9D2EC-1534-43F0-A59C-226E5B10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1714561"/>
            <a:ext cx="5411197" cy="4868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9E22BC-4CDA-4188-B2F8-49178205468B}"/>
              </a:ext>
            </a:extLst>
          </p:cNvPr>
          <p:cNvSpPr txBox="1"/>
          <p:nvPr/>
        </p:nvSpPr>
        <p:spPr>
          <a:xfrm>
            <a:off x="6096000" y="1676400"/>
            <a:ext cx="2667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of MCA for the Titanic data</a:t>
            </a:r>
          </a:p>
          <a:p>
            <a:endParaRPr lang="en-US" dirty="0"/>
          </a:p>
          <a:p>
            <a:r>
              <a:rPr lang="en-US" dirty="0"/>
              <a:t>All 4 variables represented in a single plot</a:t>
            </a:r>
          </a:p>
          <a:p>
            <a:endParaRPr lang="en-US" dirty="0"/>
          </a:p>
          <a:p>
            <a:r>
              <a:rPr lang="en-US" dirty="0"/>
              <a:t>Dim 1: Sex</a:t>
            </a:r>
          </a:p>
          <a:p>
            <a:r>
              <a:rPr lang="en-US" dirty="0"/>
              <a:t>Dim 2: Class &amp; Age</a:t>
            </a:r>
          </a:p>
          <a:p>
            <a:endParaRPr lang="en-US" dirty="0"/>
          </a:p>
          <a:p>
            <a:r>
              <a:rPr lang="en-US" dirty="0"/>
              <a:t>Distance from origin = inertia ~ 1/category </a:t>
            </a:r>
            <a:r>
              <a:rPr lang="en-US" dirty="0" err="1"/>
              <a:t>freq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79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84C6-B328-42B7-9449-32CEBBB3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 </a:t>
            </a:r>
            <a:r>
              <a:rPr lang="en-US" dirty="0">
                <a:sym typeface="Symbol" panose="05050102010706020507" pitchFamily="18" charset="2"/>
              </a:rPr>
              <a:t> MCA: Indicator &amp; Burt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A5188-05B4-4B71-81D7-2AA4B3CC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C8436-B53A-459A-9D58-7790778B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7"/>
            <a:ext cx="8171428" cy="2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56781-500D-4102-A98C-7516680B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16176"/>
            <a:ext cx="8171428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F5AD-7074-4AC9-A2CC-B92209A3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Indicator matrix: Hair Eye color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5533F-18F6-459F-B1E3-2E2300CA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sz="2000" dirty="0"/>
              <a:t>For the hair-eye data, the indicator matrix </a:t>
            </a:r>
            <a:r>
              <a:rPr lang="en-US" sz="2000" b="1" dirty="0"/>
              <a:t>Z</a:t>
            </a:r>
            <a:r>
              <a:rPr lang="en-US" sz="2000" dirty="0"/>
              <a:t> has n=592 rows (observations) and 4 + 4 = 8 columns (categories).</a:t>
            </a:r>
          </a:p>
          <a:p>
            <a:pPr lvl="1"/>
            <a:r>
              <a:rPr lang="en-US" sz="1800" dirty="0"/>
              <a:t>Shown below in frequency form: h1 — h4 indicators for hair color, e1—e4 for eye color</a:t>
            </a:r>
          </a:p>
          <a:p>
            <a:pPr lvl="1"/>
            <a:r>
              <a:rPr lang="en-US" sz="1800" dirty="0"/>
              <a:t>E.g., 1</a:t>
            </a:r>
            <a:r>
              <a:rPr lang="en-US" sz="1800" baseline="30000" dirty="0"/>
              <a:t>st</a:t>
            </a:r>
            <a:r>
              <a:rPr lang="en-US" sz="1800" dirty="0"/>
              <a:t> row represents 68 observations with black hair and brown eyes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0B5E51-E8A6-46DA-B7F6-61DAD2B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5033B-FA78-47AB-A693-73CB7F175156}"/>
              </a:ext>
            </a:extLst>
          </p:cNvPr>
          <p:cNvSpPr txBox="1"/>
          <p:nvPr/>
        </p:nvSpPr>
        <p:spPr>
          <a:xfrm>
            <a:off x="457200" y="3200400"/>
            <a:ext cx="8229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Hair   Eye Freq h1 h2 h3 h4 e1 e2 e3 e4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  1  0  0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119  0  1  0  0  1  0  0  0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  0  0  1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Blond Brown    7  0  0  0  1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Black  Blue   20  1  0  0  0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 Brown  Blue   84  0  1  0  0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  Red  Blue   17  0  0  1  0  0  1  0  0</a:t>
            </a:r>
          </a:p>
          <a:p>
            <a:pPr marL="342900" indent="-342900">
              <a:buAutoNum type="arabicPlain" startAt="8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Blond  Blue   94  0  0  0  1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56745-57DF-438C-97D3-2598B0F0265D}"/>
              </a:ext>
            </a:extLst>
          </p:cNvPr>
          <p:cNvSpPr/>
          <p:nvPr/>
        </p:nvSpPr>
        <p:spPr>
          <a:xfrm>
            <a:off x="2941320" y="3048000"/>
            <a:ext cx="1447800" cy="2667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7C9E1-CBE4-42A9-91F1-37A84969474D}"/>
              </a:ext>
            </a:extLst>
          </p:cNvPr>
          <p:cNvSpPr/>
          <p:nvPr/>
        </p:nvSpPr>
        <p:spPr>
          <a:xfrm>
            <a:off x="4429760" y="3048000"/>
            <a:ext cx="1447800" cy="2667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357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2AA05-DCD9-44FC-9243-4ABCEF5B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4A329-CF3E-414C-8DD5-1008B4C8A06C}"/>
              </a:ext>
            </a:extLst>
          </p:cNvPr>
          <p:cNvSpPr txBox="1"/>
          <p:nvPr/>
        </p:nvSpPr>
        <p:spPr>
          <a:xfrm>
            <a:off x="685800" y="6858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Expand this to case form to get </a:t>
            </a:r>
            <a:r>
              <a:rPr lang="en-US" sz="2000" b="1" dirty="0"/>
              <a:t>Z</a:t>
            </a:r>
            <a:r>
              <a:rPr lang="en-US" sz="2000" dirty="0"/>
              <a:t> (592 x 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312FE-B975-4E79-AEF9-FF21A6FAFA32}"/>
              </a:ext>
            </a:extLst>
          </p:cNvPr>
          <p:cNvSpPr txBox="1"/>
          <p:nvPr/>
        </p:nvSpPr>
        <p:spPr>
          <a:xfrm>
            <a:off x="685800" y="1170305"/>
            <a:ext cx="7848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Z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expand.dft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)[,-(1:2)]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c(levels(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levels(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(Z)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dim(Z)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592  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98A02-5A5B-43FA-BA51-7DCC7611FADD}"/>
              </a:ext>
            </a:extLst>
          </p:cNvPr>
          <p:cNvSpPr txBox="1"/>
          <p:nvPr/>
        </p:nvSpPr>
        <p:spPr>
          <a:xfrm>
            <a:off x="685800" y="2667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indicator matrix is partitioned as </a:t>
            </a:r>
            <a:r>
              <a:rPr lang="en-US" b="1" dirty="0"/>
              <a:t>Z</a:t>
            </a:r>
            <a:r>
              <a:rPr lang="en-US" dirty="0"/>
              <a:t> = [</a:t>
            </a:r>
            <a:r>
              <a:rPr lang="en-US" b="1" dirty="0"/>
              <a:t>Z</a:t>
            </a:r>
            <a:r>
              <a:rPr lang="en-US" baseline="-25000" dirty="0"/>
              <a:t>1</a:t>
            </a:r>
            <a:r>
              <a:rPr lang="en-US" dirty="0"/>
              <a:t>; </a:t>
            </a:r>
            <a:r>
              <a:rPr lang="en-US" b="1" dirty="0"/>
              <a:t>Z</a:t>
            </a:r>
            <a:r>
              <a:rPr lang="en-US" baseline="-25000" dirty="0"/>
              <a:t>2</a:t>
            </a:r>
            <a:r>
              <a:rPr lang="en-US" dirty="0"/>
              <a:t>], corresponding to the hair, eye categories, then the contingency table is given by </a:t>
            </a:r>
            <a:r>
              <a:rPr lang="en-US" b="1" dirty="0"/>
              <a:t>N</a:t>
            </a:r>
            <a:r>
              <a:rPr lang="en-US" dirty="0"/>
              <a:t> = </a:t>
            </a:r>
            <a:r>
              <a:rPr lang="en-US" b="1" dirty="0"/>
              <a:t>Z</a:t>
            </a:r>
            <a:r>
              <a:rPr lang="en-US" baseline="30000" dirty="0"/>
              <a:t>T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/>
              <a:t>Z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19A3E-0F05-469C-BE0E-F5E6E6DD7D92}"/>
              </a:ext>
            </a:extLst>
          </p:cNvPr>
          <p:cNvSpPr txBox="1"/>
          <p:nvPr/>
        </p:nvSpPr>
        <p:spPr>
          <a:xfrm>
            <a:off x="685800" y="3640475"/>
            <a:ext cx="79248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Z1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(Z[,1:4])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Z2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(Z[,5:8])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(N &lt;- t(Z1) %*% Z2)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Black    68   20    15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Brown   119   84    54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Red      26   17    14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Blond     7   94    10    16</a:t>
            </a:r>
          </a:p>
        </p:txBody>
      </p:sp>
    </p:spTree>
    <p:extLst>
      <p:ext uri="{BB962C8B-B14F-4D97-AF65-F5344CB8AC3E}">
        <p14:creationId xmlns:p14="http://schemas.microsoft.com/office/powerpoint/2010/main" val="2846730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105CD5-5BDF-4B85-9F88-4EE89D8D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B72AF-8384-4FC7-9616-85D61D141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1650"/>
            <a:ext cx="7590476" cy="8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E388B-EB20-43CC-A2C2-0BC2CEE4D75E}"/>
              </a:ext>
            </a:extLst>
          </p:cNvPr>
          <p:cNvSpPr txBox="1"/>
          <p:nvPr/>
        </p:nvSpPr>
        <p:spPr>
          <a:xfrm>
            <a:off x="457200" y="1752600"/>
            <a:ext cx="7772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Z.ca &lt;- ca(Z)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plot(Z.ca, what=c("none", "all")) # plus customization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497CF80-1560-4A71-8B2C-5EC475645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9" y="2766486"/>
            <a:ext cx="615400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85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B7AD8-1BD2-450F-8DEA-5C0F83DC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Burt matrix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8CD5B8-87ED-4504-A0E1-24393148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F430D-B8A8-48C6-8DB5-3D4E6123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3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CB654-93FC-46E3-939E-87C78905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44794"/>
            <a:ext cx="8171428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3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58FB-09F2-44C5-8636-6368DA0B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Multivariate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429E1-9F75-4771-881A-EF744ECA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0D254-C754-4639-97D8-8BD9DCB3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143000"/>
            <a:ext cx="8171428" cy="30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3C795-E1B9-4385-8405-38893D4F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4423027"/>
            <a:ext cx="8171428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293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FC08-FFDA-4021-B50E-94D97A27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MCA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7A829-BEC3-4DDF-A8CA-3EC9631F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inertia</a:t>
            </a:r>
            <a:r>
              <a:rPr lang="en-US" sz="2400" dirty="0"/>
              <a:t> contributed by a given variable increases with the number of response categories: </a:t>
            </a:r>
          </a:p>
          <a:p>
            <a:pPr lvl="1"/>
            <a:r>
              <a:rPr lang="en-US" dirty="0"/>
              <a:t>inertia (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dirty="0"/>
              <a:t>) = </a:t>
            </a:r>
            <a:r>
              <a:rPr lang="en-US" dirty="0" err="1"/>
              <a:t>J</a:t>
            </a:r>
            <a:r>
              <a:rPr lang="en-US" baseline="-25000" dirty="0" err="1"/>
              <a:t>q</a:t>
            </a:r>
            <a:r>
              <a:rPr lang="en-US" dirty="0"/>
              <a:t> – 1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centroid</a:t>
            </a:r>
            <a:r>
              <a:rPr lang="en-US" sz="2400" dirty="0"/>
              <a:t> of the categories for each variable is at the </a:t>
            </a:r>
            <a:r>
              <a:rPr lang="en-US" sz="2400" dirty="0">
                <a:solidFill>
                  <a:srgbClr val="0070C0"/>
                </a:solidFill>
              </a:rPr>
              <a:t>origin</a:t>
            </a:r>
            <a:r>
              <a:rPr lang="en-US" sz="2400" dirty="0"/>
              <a:t> of the display.</a:t>
            </a:r>
          </a:p>
          <a:p>
            <a:r>
              <a:rPr lang="en-US" sz="2400" dirty="0"/>
              <a:t>For a given variable, the inertia contributed by a given category increases as the marginal frequency in that category decreases.</a:t>
            </a:r>
          </a:p>
          <a:p>
            <a:pPr lvl="1"/>
            <a:r>
              <a:rPr lang="en-US" sz="2000" dirty="0"/>
              <a:t>Low frequency points therefore appear </a:t>
            </a:r>
            <a:r>
              <a:rPr lang="en-US" sz="2000" dirty="0">
                <a:solidFill>
                  <a:srgbClr val="0070C0"/>
                </a:solidFill>
              </a:rPr>
              <a:t>further</a:t>
            </a:r>
            <a:r>
              <a:rPr lang="en-US" sz="2000" dirty="0"/>
              <a:t> from the origin.</a:t>
            </a:r>
          </a:p>
          <a:p>
            <a:r>
              <a:rPr lang="en-US" sz="2400" dirty="0"/>
              <a:t>The category points for a </a:t>
            </a:r>
            <a:r>
              <a:rPr lang="en-US" sz="2400" dirty="0">
                <a:solidFill>
                  <a:srgbClr val="0070C0"/>
                </a:solidFill>
              </a:rPr>
              <a:t>binary</a:t>
            </a:r>
            <a:r>
              <a:rPr lang="en-US" sz="2400" dirty="0"/>
              <a:t> variable lie on a line through the origin</a:t>
            </a:r>
            <a:r>
              <a:rPr lang="en-US" dirty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4F58C-7E60-42A2-ADBF-0B24BB73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02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BA6D-C9A7-4E17-A715-F516DBA3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MCA example: pre- and extramarital sex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35BD-1EF7-4A20-A156-63C35D5E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5528F-A917-4895-B84C-1C0B872D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171428" cy="12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02D18-157E-4E1B-980B-019BF864D2D8}"/>
              </a:ext>
            </a:extLst>
          </p:cNvPr>
          <p:cNvSpPr txBox="1"/>
          <p:nvPr/>
        </p:nvSpPr>
        <p:spPr>
          <a:xfrm>
            <a:off x="457200" y="2667000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4:1)    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order variables G, P, E, M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lambda="Burt")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rows=FALSE, columns = FALSE)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12E9B-6AEA-4FE3-8B64-66BE16EFD3C1}"/>
              </a:ext>
            </a:extLst>
          </p:cNvPr>
          <p:cNvSpPr txBox="1"/>
          <p:nvPr/>
        </p:nvSpPr>
        <p:spPr>
          <a:xfrm>
            <a:off x="457200" y="3727231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0.149930  53.6  53.6  *************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0.067201  24.0  77.6  ******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0.035396  12.6  90.2  ***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0.027365   9.8 100.0  **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0.279892 100.0 </a:t>
            </a:r>
          </a:p>
        </p:txBody>
      </p:sp>
    </p:spTree>
    <p:extLst>
      <p:ext uri="{BB962C8B-B14F-4D97-AF65-F5344CB8AC3E}">
        <p14:creationId xmlns:p14="http://schemas.microsoft.com/office/powerpoint/2010/main" val="1170907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282D-4ECA-4F55-840C-5CB0C5D2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prstClr val="white"/>
                </a:solidFill>
              </a:rPr>
              <a:t>MCA example: pre- and extramarital sex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2A21B-4994-43D6-94A5-A0C5F3B0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CD135-908B-4A79-8247-ABD6E3E3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24" y="2028069"/>
            <a:ext cx="5400076" cy="4809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5DE06-2476-4570-86DF-9C083900603F}"/>
              </a:ext>
            </a:extLst>
          </p:cNvPr>
          <p:cNvSpPr txBox="1"/>
          <p:nvPr/>
        </p:nvSpPr>
        <p:spPr>
          <a:xfrm>
            <a:off x="457200" y="114300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legend=TRUE,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bottomright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C881A-0988-4B0D-8347-62C3FCE371B6}"/>
              </a:ext>
            </a:extLst>
          </p:cNvPr>
          <p:cNvSpPr txBox="1"/>
          <p:nvPr/>
        </p:nvSpPr>
        <p:spPr>
          <a:xfrm>
            <a:off x="457200" y="2138680"/>
            <a:ext cx="266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Accounts for 76% of total inertia</a:t>
            </a:r>
          </a:p>
          <a:p>
            <a:endParaRPr lang="en-US" sz="1600" dirty="0"/>
          </a:p>
          <a:p>
            <a:r>
              <a:rPr lang="en-US" sz="1600" dirty="0"/>
              <a:t>Women less likely to report pre- and/or extra-marital sex</a:t>
            </a:r>
          </a:p>
          <a:p>
            <a:endParaRPr lang="en-US" sz="1600" dirty="0"/>
          </a:p>
          <a:p>
            <a:r>
              <a:rPr lang="en-US" sz="1600" dirty="0"/>
              <a:t>Divorced associated with pre- and extra- sex</a:t>
            </a:r>
          </a:p>
          <a:p>
            <a:endParaRPr lang="en-US" sz="1600" dirty="0"/>
          </a:p>
          <a:p>
            <a:r>
              <a:rPr lang="en-US" sz="1600" dirty="0"/>
              <a:t>Gender </a:t>
            </a:r>
            <a:r>
              <a:rPr lang="en-US" sz="1600" dirty="0">
                <a:sym typeface="Symbol" panose="05050102010706020507" pitchFamily="18" charset="2"/>
              </a:rPr>
              <a:t> Marital</a:t>
            </a:r>
          </a:p>
          <a:p>
            <a:endParaRPr lang="en-US" sz="1600" dirty="0">
              <a:sym typeface="Symbol" panose="05050102010706020507" pitchFamily="18" charset="2"/>
            </a:endParaRPr>
          </a:p>
          <a:p>
            <a:r>
              <a:rPr lang="en-US" sz="1600" dirty="0">
                <a:sym typeface="Symbol" panose="05050102010706020507" pitchFamily="18" charset="2"/>
              </a:rPr>
              <a:t>NB: This only analyzes </a:t>
            </a:r>
            <a:r>
              <a:rPr 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bivariate</a:t>
            </a:r>
            <a:r>
              <a:rPr lang="en-US" sz="1600" dirty="0">
                <a:sym typeface="Symbol" panose="05050102010706020507" pitchFamily="18" charset="2"/>
              </a:rPr>
              <a:t> associations, i.e., no 3-way associations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080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E8866-8747-3507-EECF-5AFD2C48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24618ED1-BBAC-5514-4482-E7088892C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57088"/>
            <a:ext cx="6371124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C0AF9-6791-7D1D-4999-1418A841F78D}"/>
              </a:ext>
            </a:extLst>
          </p:cNvPr>
          <p:cNvSpPr txBox="1"/>
          <p:nvPr/>
        </p:nvSpPr>
        <p:spPr>
          <a:xfrm>
            <a:off x="762000" y="322008"/>
            <a:ext cx="7543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plot(haireye.ca, lines=TRUE)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C44D8-7180-F4EA-8A9E-567F060FCC97}"/>
              </a:ext>
            </a:extLst>
          </p:cNvPr>
          <p:cNvSpPr txBox="1"/>
          <p:nvPr/>
        </p:nvSpPr>
        <p:spPr>
          <a:xfrm>
            <a:off x="762000" y="54102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Rough interpretation: row/col points “near” each other are positively associated (independence residuals </a:t>
            </a:r>
            <a:r>
              <a:rPr lang="en-CA" dirty="0" err="1"/>
              <a:t>d</a:t>
            </a:r>
            <a:r>
              <a:rPr lang="en-CA" baseline="-25000" dirty="0" err="1"/>
              <a:t>ij</a:t>
            </a:r>
            <a:r>
              <a:rPr lang="en-CA" dirty="0"/>
              <a:t> &gt;&gt;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Dim 1: 89.4% of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sz="1800" dirty="0">
                <a:sym typeface="Symbol" panose="05050102010706020507" pitchFamily="18" charset="2"/>
              </a:rPr>
              <a:t> (dark  light)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Symbol" panose="05050102010706020507" pitchFamily="18" charset="2"/>
              </a:rPr>
              <a:t>Dim 2: 9.5% </a:t>
            </a:r>
            <a:r>
              <a:rPr lang="en-CA" dirty="0"/>
              <a:t>of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sz="1800" dirty="0">
                <a:sym typeface="Symbol" panose="05050102010706020507" pitchFamily="18" charset="2"/>
              </a:rPr>
              <a:t> (Red/Green vs. others)</a:t>
            </a:r>
          </a:p>
        </p:txBody>
      </p:sp>
    </p:spTree>
    <p:extLst>
      <p:ext uri="{BB962C8B-B14F-4D97-AF65-F5344CB8AC3E}">
        <p14:creationId xmlns:p14="http://schemas.microsoft.com/office/powerpoint/2010/main" val="3487026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1E22-5007-4E97-A834-2D98FE19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 in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837BC-11E5-46A6-8F7F-180F9FEC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77724-61CB-4E8F-9BD0-CE9D58DA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7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4B506-8FB9-481F-A84D-F512E179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1996573"/>
            <a:ext cx="8171428" cy="21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B8974-72ED-4172-91D7-1AE7B3FC0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248872"/>
            <a:ext cx="8171428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CA12-8E31-451F-B6C4-199FE963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 in MCA: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9BC60-80F7-4402-9817-0E0B41A4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D32F9-FE02-4A20-A42C-BC0B495F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7440"/>
            <a:ext cx="8171428" cy="30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10C3A-49C4-4E7C-8054-CC2D1702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21754"/>
            <a:ext cx="8171428" cy="13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F17F1-FBBA-4993-AA52-091934AA6335}"/>
              </a:ext>
            </a:extLst>
          </p:cNvPr>
          <p:cNvSpPr txBox="1"/>
          <p:nvPr/>
        </p:nvSpPr>
        <p:spPr>
          <a:xfrm>
            <a:off x="457200" y="5943600"/>
            <a:ext cx="81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NB: JCA solutions aren’t nested. I generally use </a:t>
            </a:r>
            <a:r>
              <a:rPr lang="en-US" dirty="0">
                <a:solidFill>
                  <a:srgbClr val="0070C0"/>
                </a:solidFill>
              </a:rPr>
              <a:t>adjusted inertia</a:t>
            </a:r>
          </a:p>
        </p:txBody>
      </p:sp>
    </p:spTree>
    <p:extLst>
      <p:ext uri="{BB962C8B-B14F-4D97-AF65-F5344CB8AC3E}">
        <p14:creationId xmlns:p14="http://schemas.microsoft.com/office/powerpoint/2010/main" val="36445352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3CCC-8C48-4486-B148-15E5C99D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MCA example: Survival on the </a:t>
            </a:r>
            <a:r>
              <a:rPr lang="en-US" i="1" dirty="0"/>
              <a:t>Titanic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9A4E6-512B-4325-BAE8-A994F060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4B0A0-7A7C-4203-9189-0414557C728A}"/>
              </a:ext>
            </a:extLst>
          </p:cNvPr>
          <p:cNvSpPr txBox="1"/>
          <p:nvPr/>
        </p:nvSpPr>
        <p:spPr>
          <a:xfrm>
            <a:off x="457200" y="1219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Analyse</a:t>
            </a:r>
            <a:r>
              <a:rPr lang="en-US" sz="2000" dirty="0"/>
              <a:t> the Titanic data using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ca::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mcja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default inertia method is lambda = “adjusted”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Other methods: “indicator”, “Burt”, “JCA”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A12E1-02C1-43ED-9625-789E55D0B93F}"/>
              </a:ext>
            </a:extLst>
          </p:cNvPr>
          <p:cNvSpPr txBox="1"/>
          <p:nvPr/>
        </p:nvSpPr>
        <p:spPr>
          <a:xfrm>
            <a:off x="457200" y="237113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data(Titanic)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(Titanic)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columns = FALSE)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DD744-9C7D-4403-88CA-68877CF764D7}"/>
              </a:ext>
            </a:extLst>
          </p:cNvPr>
          <p:cNvSpPr txBox="1"/>
          <p:nvPr/>
        </p:nvSpPr>
        <p:spPr>
          <a:xfrm>
            <a:off x="457200" y="35052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0.067655  76.8  76.8  ***********************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0.005386   6.1  82.9  **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3      00000000   0.0  82.9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0.088118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1D46F-3A2C-4929-BCE5-FEFB80D3B9AC}"/>
              </a:ext>
            </a:extLst>
          </p:cNvPr>
          <p:cNvSpPr txBox="1"/>
          <p:nvPr/>
        </p:nvSpPr>
        <p:spPr>
          <a:xfrm>
            <a:off x="6096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adjusted inertia, the 2D solution accounts for ~ 83% of total, bivariate association.</a:t>
            </a:r>
          </a:p>
        </p:txBody>
      </p:sp>
    </p:spTree>
    <p:extLst>
      <p:ext uri="{BB962C8B-B14F-4D97-AF65-F5344CB8AC3E}">
        <p14:creationId xmlns:p14="http://schemas.microsoft.com/office/powerpoint/2010/main" val="13622675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2E695-B979-4F92-B1D7-E87017C5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EC0E8-9B57-4245-B325-1D5F879FACB4}"/>
              </a:ext>
            </a:extLst>
          </p:cNvPr>
          <p:cNvSpPr txBox="1"/>
          <p:nvPr/>
        </p:nvSpPr>
        <p:spPr>
          <a:xfrm>
            <a:off x="533400" y="44554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the solution with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B6EF0-98D9-48C1-A753-F332A9BAE2E2}"/>
              </a:ext>
            </a:extLst>
          </p:cNvPr>
          <p:cNvSpPr txBox="1"/>
          <p:nvPr/>
        </p:nvSpPr>
        <p:spPr>
          <a:xfrm>
            <a:off x="533400" y="1143000"/>
            <a:ext cx="79248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legend=TRUE,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47FB72D-EEC4-48B2-ABED-AA62CFA5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68371"/>
            <a:ext cx="4629881" cy="4453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7CD192-C1CB-4292-8422-635EAE94AF74}"/>
              </a:ext>
            </a:extLst>
          </p:cNvPr>
          <p:cNvSpPr txBox="1"/>
          <p:nvPr/>
        </p:nvSpPr>
        <p:spPr>
          <a:xfrm>
            <a:off x="5410200" y="23622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1 perfectly aligned with Sex</a:t>
            </a:r>
          </a:p>
          <a:p>
            <a:r>
              <a:rPr lang="en-US" dirty="0"/>
              <a:t>Also strongly aligned w/ survival &amp; class</a:t>
            </a:r>
          </a:p>
          <a:p>
            <a:endParaRPr lang="en-US" dirty="0"/>
          </a:p>
          <a:p>
            <a:r>
              <a:rPr lang="en-US" dirty="0"/>
              <a:t>Dim 2: reflects class &amp; age</a:t>
            </a:r>
          </a:p>
          <a:p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 Survival associated with Female, 1</a:t>
            </a:r>
            <a:r>
              <a:rPr lang="en-US" baseline="30000" dirty="0">
                <a:sym typeface="Symbol" panose="05050102010706020507" pitchFamily="18" charset="2"/>
              </a:rPr>
              <a:t>st</a:t>
            </a:r>
            <a:r>
              <a:rPr lang="en-US" dirty="0">
                <a:sym typeface="Symbol" panose="05050102010706020507" pitchFamily="18" charset="2"/>
              </a:rPr>
              <a:t> vs 3</a:t>
            </a:r>
            <a:r>
              <a:rPr lang="en-US" baseline="30000" dirty="0">
                <a:sym typeface="Symbol" panose="05050102010706020507" pitchFamily="18" charset="2"/>
              </a:rPr>
              <a:t>rd</a:t>
            </a:r>
            <a:r>
              <a:rPr lang="en-US" dirty="0">
                <a:sym typeface="Symbol" panose="05050102010706020507" pitchFamily="18" charset="2"/>
              </a:rPr>
              <a:t> class,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33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624138-AA11-4787-8FA4-CAD5E88C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Biplots for contingency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53FAC-F56C-4435-A53E-F9B9256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FBBC1-FA4C-4540-8D8A-A10C154796D3}"/>
              </a:ext>
            </a:extLst>
          </p:cNvPr>
          <p:cNvSpPr txBox="1"/>
          <p:nvPr/>
        </p:nvSpPr>
        <p:spPr>
          <a:xfrm>
            <a:off x="457200" y="1219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biplot is a related visualization that also uses the SVD to give a low-rank (2D) approximation.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CA, the weighted χ</a:t>
            </a:r>
            <a:r>
              <a:rPr lang="en-US" sz="1600" baseline="30000" dirty="0"/>
              <a:t>2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distances</a:t>
            </a:r>
            <a:r>
              <a:rPr lang="en-US" sz="1600" dirty="0"/>
              <a:t> between row (column) points reflect the </a:t>
            </a:r>
            <a:r>
              <a:rPr lang="en-US" sz="1600" dirty="0">
                <a:solidFill>
                  <a:srgbClr val="0070C0"/>
                </a:solidFill>
              </a:rPr>
              <a:t>differences</a:t>
            </a:r>
            <a:r>
              <a:rPr lang="en-US" sz="1600" dirty="0"/>
              <a:t> among row (column) </a:t>
            </a:r>
            <a:r>
              <a:rPr lang="en-US" sz="1600" dirty="0">
                <a:solidFill>
                  <a:srgbClr val="0070C0"/>
                </a:solidFill>
              </a:rPr>
              <a:t>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biplot, rows (columns) are represented by </a:t>
            </a:r>
            <a:r>
              <a:rPr lang="en-US" sz="1600" dirty="0">
                <a:solidFill>
                  <a:srgbClr val="0070C0"/>
                </a:solidFill>
              </a:rPr>
              <a:t>vectors</a:t>
            </a:r>
            <a:r>
              <a:rPr lang="en-US" sz="1600" dirty="0"/>
              <a:t> from the origin, with an inner-product (</a:t>
            </a:r>
            <a:r>
              <a:rPr lang="en-US" sz="1600" dirty="0">
                <a:solidFill>
                  <a:srgbClr val="0070C0"/>
                </a:solidFill>
              </a:rPr>
              <a:t>projection</a:t>
            </a:r>
            <a:r>
              <a:rPr lang="en-US" sz="1600" dirty="0"/>
              <a:t>) interpretation – row point </a:t>
            </a:r>
            <a:r>
              <a:rPr lang="en-US" sz="1600" b="1" dirty="0"/>
              <a:t>a</a:t>
            </a:r>
            <a:r>
              <a:rPr lang="en-US" sz="1600" baseline="-25000" dirty="0"/>
              <a:t>i</a:t>
            </a:r>
            <a:r>
              <a:rPr lang="en-US" sz="1600" dirty="0"/>
              <a:t> is fit by projection on col point </a:t>
            </a:r>
            <a:r>
              <a:rPr lang="en-US" sz="1600" b="1" dirty="0" err="1"/>
              <a:t>b</a:t>
            </a:r>
            <a:r>
              <a:rPr lang="en-US" sz="1600" baseline="-25000" dirty="0" err="1"/>
              <a:t>j</a:t>
            </a:r>
            <a:endParaRPr lang="en-US" sz="1600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35CF8-2301-4D76-B58D-6070718C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6240"/>
            <a:ext cx="2628571" cy="2514286"/>
          </a:xfrm>
          <a:prstGeom prst="rect">
            <a:avLst/>
          </a:prstGeom>
        </p:spPr>
      </p:pic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035AC6A3-C98F-401C-BD83-7384585D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65657"/>
            <a:ext cx="3931920" cy="37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059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4531-546F-4CBD-B111-47AB1F1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Suicide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EEEDB9-C863-4B18-8854-1183693C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D9C03-374B-48FF-B841-893923715BD3}"/>
              </a:ext>
            </a:extLst>
          </p:cNvPr>
          <p:cNvSpPr txBox="1"/>
          <p:nvPr/>
        </p:nvSpPr>
        <p:spPr>
          <a:xfrm>
            <a:off x="457200" y="1066800"/>
            <a:ext cx="8229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different </a:t>
            </a:r>
            <a:r>
              <a:rPr lang="en-US" dirty="0" err="1"/>
              <a:t>scalings</a:t>
            </a:r>
            <a:r>
              <a:rPr lang="en-US" dirty="0"/>
              <a:t> for CA biplots.  Here I use the ‘contribution’ biplot</a:t>
            </a:r>
          </a:p>
          <a:p>
            <a:r>
              <a:rPr lang="en-US" sz="1600" dirty="0"/>
              <a:t>I find the plot less messy to plot arrows for only rows or cols and imagine the projection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BF5BB-048B-4B0A-97E0-88BF23F2F055}"/>
              </a:ext>
            </a:extLst>
          </p:cNvPr>
          <p:cNvSpPr txBox="1"/>
          <p:nvPr/>
        </p:nvSpPr>
        <p:spPr>
          <a:xfrm>
            <a:off x="457200" y="176276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plot(suicide.ca, map="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colgreen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arrows=c(FALSE, TRUE),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5FC59AF-8773-495D-8D4F-13872C755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362200"/>
            <a:ext cx="4270392" cy="4115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610420-187F-4D17-AD76-FF34F963ED01}"/>
              </a:ext>
            </a:extLst>
          </p:cNvPr>
          <p:cNvSpPr txBox="1"/>
          <p:nvPr/>
        </p:nvSpPr>
        <p:spPr>
          <a:xfrm>
            <a:off x="5029200" y="26670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Associations between age-sex categories and suicide methods can be read as projections of the points on the vectors</a:t>
            </a:r>
          </a:p>
          <a:p>
            <a:endParaRPr lang="en-US" dirty="0"/>
          </a:p>
          <a:p>
            <a:r>
              <a:rPr lang="en-US" dirty="0"/>
              <a:t>Lengths of vectors for suicide reflect their contributions to this 2D plot</a:t>
            </a:r>
          </a:p>
        </p:txBody>
      </p:sp>
    </p:spTree>
    <p:extLst>
      <p:ext uri="{BB962C8B-B14F-4D97-AF65-F5344CB8AC3E}">
        <p14:creationId xmlns:p14="http://schemas.microsoft.com/office/powerpoint/2010/main" val="3307656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1434-627C-4D39-9C8A-982B6390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FDBBEF-306C-4EA2-BA72-4559D22C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AA317-1AFE-4C42-9F71-310C9AF5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64920"/>
            <a:ext cx="8171428" cy="112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C71BB-5AAB-4D6E-9BB8-B362AA4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72848"/>
            <a:ext cx="8171428" cy="12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26999D-1F20-4F81-A974-5CB965E95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65880"/>
            <a:ext cx="8171428" cy="1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6D19D-6E43-43AF-9AE7-E6EDD9892FDA}"/>
              </a:ext>
            </a:extLst>
          </p:cNvPr>
          <p:cNvSpPr txBox="1"/>
          <p:nvPr/>
        </p:nvSpPr>
        <p:spPr>
          <a:xfrm>
            <a:off x="533400" y="5791200"/>
            <a:ext cx="794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new 2-way table, my first thought is nearly always: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plot(ca(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8550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879B9F-29E2-532B-3D65-86334E05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8CA61-C9C9-324F-6F99-CC4EB682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95" y="1152809"/>
            <a:ext cx="8123809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4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D13784-08CB-E5D0-492B-26F2042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Row &amp; column profiles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6000D-5A3A-39DB-FCB3-66A896EF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CA" sz="2000" dirty="0"/>
              <a:t>For a two-way table, row profiles &amp; column profiles give </a:t>
            </a:r>
            <a:r>
              <a:rPr lang="en-CA" sz="2000" dirty="0">
                <a:solidFill>
                  <a:srgbClr val="0070C0"/>
                </a:solidFill>
              </a:rPr>
              <a:t>relative</a:t>
            </a:r>
            <a:r>
              <a:rPr lang="en-CA" sz="2000" dirty="0"/>
              <a:t> proportions of the categories</a:t>
            </a:r>
          </a:p>
          <a:p>
            <a:r>
              <a:rPr lang="en-CA" sz="2000" dirty="0"/>
              <a:t>An association is present to the extent that the row/col profiles differ</a:t>
            </a:r>
          </a:p>
          <a:p>
            <a:r>
              <a:rPr lang="en-CA" sz="2000" dirty="0"/>
              <a:t>Profiles add to 1.0 (100%), and can be visualized in profile space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6319D-DBF7-E9CC-A0FF-69BE6561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3F37F-41A5-EF2E-0A35-366AF6DF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93" y="2930727"/>
            <a:ext cx="8152381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0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0D765-E0D4-C387-F210-F50752FD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832FE-6F93-8F98-B52E-CF77DCAF0678}"/>
              </a:ext>
            </a:extLst>
          </p:cNvPr>
          <p:cNvSpPr txBox="1"/>
          <p:nvPr/>
        </p:nvSpPr>
        <p:spPr>
          <a:xfrm>
            <a:off x="533400" y="5334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000" dirty="0"/>
              <a:t>Row profiles pertain to the differences among </a:t>
            </a:r>
            <a:r>
              <a:rPr lang="en-CA" sz="2000" dirty="0">
                <a:solidFill>
                  <a:srgbClr val="0070C0"/>
                </a:solidFill>
              </a:rPr>
              <a:t>brand</a:t>
            </a:r>
            <a:r>
              <a:rPr lang="en-CA" sz="2000" dirty="0"/>
              <a:t> preference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000" dirty="0"/>
              <a:t>Column profiles pertain to the differences among </a:t>
            </a:r>
            <a:r>
              <a:rPr lang="en-CA" sz="2000" dirty="0">
                <a:solidFill>
                  <a:srgbClr val="0070C0"/>
                </a:solidFill>
              </a:rPr>
              <a:t>regions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6E7A6-3705-4951-9819-FC6A3A844F8D}"/>
              </a:ext>
            </a:extLst>
          </p:cNvPr>
          <p:cNvSpPr txBox="1"/>
          <p:nvPr/>
        </p:nvSpPr>
        <p:spPr>
          <a:xfrm>
            <a:off x="533400" y="3886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is clearly an association: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/>
              <a:t>the row (&amp; column) profiles differ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A7A3A-18FB-C933-526D-887D77991FC3}"/>
              </a:ext>
            </a:extLst>
          </p:cNvPr>
          <p:cNvSpPr txBox="1"/>
          <p:nvPr/>
        </p:nvSpPr>
        <p:spPr>
          <a:xfrm>
            <a:off x="533400" y="4495800"/>
            <a:ext cx="7772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(toothpaste)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toothpaste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79.6,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6, p-value = 4.3e-15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0E7007-F2B6-2470-2F79-BC9A5EA17E48}"/>
              </a:ext>
            </a:extLst>
          </p:cNvPr>
          <p:cNvGrpSpPr/>
          <p:nvPr/>
        </p:nvGrpSpPr>
        <p:grpSpPr>
          <a:xfrm>
            <a:off x="4572000" y="1676400"/>
            <a:ext cx="3733800" cy="1815882"/>
            <a:chOff x="4572000" y="1676400"/>
            <a:chExt cx="3733800" cy="18158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1359D5-F26D-BC37-0E3C-2BE9351877DA}"/>
                </a:ext>
              </a:extLst>
            </p:cNvPr>
            <p:cNvSpPr txBox="1"/>
            <p:nvPr/>
          </p:nvSpPr>
          <p:spPr>
            <a:xfrm>
              <a:off x="4572000" y="1676400"/>
              <a:ext cx="3733800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Region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Brand        R1    R2    R3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Brand A  12.5  12.5  75.0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Brand B  12.5  62.5  12.5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Brand C  37.5  12.5  12.5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Brand D  37.5  12.5   0.0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Sum     100.0 100.0 100.0</a:t>
              </a:r>
              <a:endParaRPr lang="en-CA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1D67945-98FE-B92C-41A5-BE96E8EB22CD}"/>
                </a:ext>
              </a:extLst>
            </p:cNvPr>
            <p:cNvCxnSpPr/>
            <p:nvPr/>
          </p:nvCxnSpPr>
          <p:spPr>
            <a:xfrm>
              <a:off x="8153400" y="2057400"/>
              <a:ext cx="0" cy="12954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DE42CD-175F-A57E-934A-A3F9FAD3CBDC}"/>
              </a:ext>
            </a:extLst>
          </p:cNvPr>
          <p:cNvGrpSpPr/>
          <p:nvPr/>
        </p:nvGrpSpPr>
        <p:grpSpPr>
          <a:xfrm>
            <a:off x="533400" y="1676400"/>
            <a:ext cx="3733800" cy="1569660"/>
            <a:chOff x="533400" y="1676400"/>
            <a:chExt cx="3733800" cy="15696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4979CC-FD82-570D-C584-17255D268090}"/>
                </a:ext>
              </a:extLst>
            </p:cNvPr>
            <p:cNvSpPr txBox="1"/>
            <p:nvPr/>
          </p:nvSpPr>
          <p:spPr>
            <a:xfrm>
              <a:off x="533400" y="1676400"/>
              <a:ext cx="3733800" cy="156966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Region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Brand       R1   R2   R3 Sum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Brand A 12.5 12.5 75.0 100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Brand B 14.3 71.4 14.3 100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Brand C 60.0 20.0 20.0 100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Brand D 75.0 25.0  0.0 100</a:t>
              </a:r>
              <a:endParaRPr lang="en-CA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FA23512-CA1A-6C9C-3247-C796EC5AAA53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1905000"/>
              <a:ext cx="17526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4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6642</TotalTime>
  <Words>4961</Words>
  <Application>Microsoft Office PowerPoint</Application>
  <PresentationFormat>On-screen Show (4:3)</PresentationFormat>
  <Paragraphs>597</Paragraphs>
  <Slides>66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Courier New</vt:lpstr>
      <vt:lpstr>Arial</vt:lpstr>
      <vt:lpstr>Wingdings</vt:lpstr>
      <vt:lpstr>Calibri</vt:lpstr>
      <vt:lpstr>1_Office Theme</vt:lpstr>
      <vt:lpstr>Correspondence analysis</vt:lpstr>
      <vt:lpstr>Correspondence analysis: Basic ideas</vt:lpstr>
      <vt:lpstr>Correspondence analysis: History</vt:lpstr>
      <vt:lpstr>CA software for R</vt:lpstr>
      <vt:lpstr>Example: Hair color, eye color</vt:lpstr>
      <vt:lpstr>PowerPoint Presentation</vt:lpstr>
      <vt:lpstr>PowerPoint Presentation</vt:lpstr>
      <vt:lpstr>Row &amp; column profiles</vt:lpstr>
      <vt:lpstr>PowerPoint Presentation</vt:lpstr>
      <vt:lpstr>Plotting profiles</vt:lpstr>
      <vt:lpstr>Plotting profiles</vt:lpstr>
      <vt:lpstr>CA solution</vt:lpstr>
      <vt:lpstr>CA solution</vt:lpstr>
      <vt:lpstr>Profiles &amp; inertia</vt:lpstr>
      <vt:lpstr>Singular value decomposition</vt:lpstr>
      <vt:lpstr>Properties of the SVD</vt:lpstr>
      <vt:lpstr>SVD: Matrix approximation</vt:lpstr>
      <vt:lpstr>SVD song: It had to be U …</vt:lpstr>
      <vt:lpstr>CA notation &amp; terminology</vt:lpstr>
      <vt:lpstr>Principal &amp; standard coordinates</vt:lpstr>
      <vt:lpstr>Standard coordinates</vt:lpstr>
      <vt:lpstr>Geometric &amp; statistical properties</vt:lpstr>
      <vt:lpstr>The ca package in R</vt:lpstr>
      <vt:lpstr>ca plots</vt:lpstr>
      <vt:lpstr>PowerPoint Presentation</vt:lpstr>
      <vt:lpstr>Optimal category scores</vt:lpstr>
      <vt:lpstr>Optimal category scores</vt:lpstr>
      <vt:lpstr>Optimal category scores</vt:lpstr>
      <vt:lpstr>Permuting for a mosaic</vt:lpstr>
      <vt:lpstr>Permuting for a mosaic</vt:lpstr>
      <vt:lpstr>Simultaneous linear regression</vt:lpstr>
      <vt:lpstr>Simultaneous linear regressions</vt:lpstr>
      <vt:lpstr>Example: Mental impairment &amp; parent’ SES</vt:lpstr>
      <vt:lpstr>Mental data: CA solution</vt:lpstr>
      <vt:lpstr>Mental data: CA plot</vt:lpstr>
      <vt:lpstr>Looking ahead</vt:lpstr>
      <vt:lpstr>Multi-way tables</vt:lpstr>
      <vt:lpstr>Multi-way tables: Stacking</vt:lpstr>
      <vt:lpstr>Interactive coding in R</vt:lpstr>
      <vt:lpstr>Example: suicide rates in Germany</vt:lpstr>
      <vt:lpstr>Suicide rates in Germany</vt:lpstr>
      <vt:lpstr>Suicide rates in Germany</vt:lpstr>
      <vt:lpstr>PowerPoint Presentation</vt:lpstr>
      <vt:lpstr>PowerPoint Presentation</vt:lpstr>
      <vt:lpstr>Marginal tables &amp; supplementary variables</vt:lpstr>
      <vt:lpstr>PowerPoint Presentation</vt:lpstr>
      <vt:lpstr>Supplementary variables</vt:lpstr>
      <vt:lpstr>PowerPoint Presentation</vt:lpstr>
      <vt:lpstr>Multiple correspondence analysis </vt:lpstr>
      <vt:lpstr>Example: Titanic data</vt:lpstr>
      <vt:lpstr>CA  MCA: Indicator &amp; Burt</vt:lpstr>
      <vt:lpstr>Indicator matrix: Hair Eye color</vt:lpstr>
      <vt:lpstr>PowerPoint Presentation</vt:lpstr>
      <vt:lpstr>PowerPoint Presentation</vt:lpstr>
      <vt:lpstr>The Burt matrix</vt:lpstr>
      <vt:lpstr>Multivariate MCA</vt:lpstr>
      <vt:lpstr>MCA properties</vt:lpstr>
      <vt:lpstr>MCA example: pre- and extramarital sex</vt:lpstr>
      <vt:lpstr>MCA example: pre- and extramarital sex</vt:lpstr>
      <vt:lpstr>Inertia in MCA</vt:lpstr>
      <vt:lpstr>Inertia in MCA: Details</vt:lpstr>
      <vt:lpstr>MCA example: Survival on the Titanic</vt:lpstr>
      <vt:lpstr>PowerPoint Presentation</vt:lpstr>
      <vt:lpstr>Biplots for contingency tables</vt:lpstr>
      <vt:lpstr>Example: Suicide rates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05-Corresp</dc:title>
  <dc:creator>Michael Friendly</dc:creator>
  <cp:lastModifiedBy>Michael L Friendly</cp:lastModifiedBy>
  <cp:revision>112</cp:revision>
  <dcterms:created xsi:type="dcterms:W3CDTF">2017-10-14T20:35:56Z</dcterms:created>
  <dcterms:modified xsi:type="dcterms:W3CDTF">2023-02-07T19:11:43Z</dcterms:modified>
</cp:coreProperties>
</file>