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31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9" autoAdjust="0"/>
  </p:normalViewPr>
  <p:slideViewPr>
    <p:cSldViewPr>
      <p:cViewPr varScale="1">
        <p:scale>
          <a:sx n="85" d="100"/>
          <a:sy n="85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0F5D-10B8-4238-BD6F-EA68B288CB94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FFF3-B273-4201-928A-4A714C8B2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5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case study, designed to illustrate the ideas behind logistic regression I covered in the last lecture</a:t>
            </a:r>
          </a:p>
          <a:p>
            <a:endParaRPr lang="en-CA" dirty="0"/>
          </a:p>
          <a:p>
            <a:r>
              <a:rPr lang="en-CA" dirty="0"/>
              <a:t>It is the story of a group of families, led by George Donner, who set out in 1846 to seek their fortune in the American West.</a:t>
            </a:r>
          </a:p>
          <a:p>
            <a:r>
              <a:rPr lang="en-CA" dirty="0"/>
              <a:t>87 people travelled across the open plains in 23 covered wagons.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0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route to CA through the Sierra Nevada mountains was largely unknown. They relied on Lansford Hasting to guide them, a choice that proved disastrous.</a:t>
            </a:r>
          </a:p>
          <a:p>
            <a:endParaRPr lang="en-CA" dirty="0"/>
          </a:p>
          <a:p>
            <a:r>
              <a:rPr lang="en-CA" dirty="0"/>
              <a:t>In October 1846 the worst recorded blizzard struck and they were stranded, just below what is now called the Donner Pass near Reno NV.</a:t>
            </a:r>
          </a:p>
          <a:p>
            <a:endParaRPr lang="en-CA" dirty="0"/>
          </a:p>
          <a:p>
            <a:r>
              <a:rPr lang="en-CA" dirty="0"/>
              <a:t>By the time they were finally rescued in in the following March, 47 had died, and there was evidence that the 42 who survived had resorted to cannibalism.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46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1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R/wlf-nested.R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  <a:p>
            <a:endParaRPr lang="en-US" dirty="0"/>
          </a:p>
          <a:p>
            <a:r>
              <a:rPr lang="en-US" dirty="0"/>
              <a:t>For males, the result is not as smooth as the poly(age,2) suggests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All</a:t>
            </a:r>
            <a:r>
              <a:rPr lang="en-US" dirty="0">
                <a:solidFill>
                  <a:srgbClr val="0070C0"/>
                </a:solidFill>
              </a:rPr>
              <a:t> fitted models </a:t>
            </a:r>
            <a:r>
              <a:rPr lang="en-US" dirty="0"/>
              <a:t>give a smoothing of the binary outcome!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age, w/, w/o </a:t>
            </a:r>
            <a:r>
              <a:rPr lang="en-US" sz="2400" dirty="0">
                <a:solidFill>
                  <a:srgbClr val="0070C0"/>
                </a:solidFill>
              </a:rPr>
              <a:t>interaction</a:t>
            </a:r>
            <a:r>
              <a:rPr lang="en-US" sz="2400" dirty="0"/>
              <a:t> age*sex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+ 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* 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poly(age,2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poly(age,2)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019800" y="3348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1FC1-C3E2-AF19-00D4-F68C2119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Polytomous responses: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07CA-6FEE-1924-A3CD-0E42CD62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Polytomous responses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independent comparisons (logits)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</a:t>
            </a:r>
            <a:r>
              <a:rPr lang="en-US" dirty="0" err="1">
                <a:sym typeface="Symbol" panose="05050102010706020507" pitchFamily="18" charset="2"/>
              </a:rPr>
              <a:t>df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285750"/>
            <a:r>
              <a:rPr lang="en-US" dirty="0">
                <a:sym typeface="Symbol" panose="05050102010706020507" pitchFamily="18" charset="2"/>
              </a:rPr>
              <a:t>Methods differ according to whether the response categories are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dirty="0">
                <a:sym typeface="Symbol" panose="05050102010706020507" pitchFamily="18" charset="2"/>
              </a:rPr>
              <a:t> or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</a:p>
          <a:p>
            <a:pPr marL="685800" lvl="1"/>
            <a:r>
              <a:rPr lang="en-US" dirty="0">
                <a:sym typeface="Symbol" panose="05050102010706020507" pitchFamily="18" charset="2"/>
              </a:rPr>
              <a:t>proportional odds model</a:t>
            </a:r>
          </a:p>
          <a:p>
            <a:pPr marL="685800" lvl="1"/>
            <a:r>
              <a:rPr lang="en-US" dirty="0">
                <a:sym typeface="Symbol" panose="05050102010706020507" pitchFamily="18" charset="2"/>
              </a:rPr>
              <a:t>Nested dichotomies</a:t>
            </a:r>
          </a:p>
          <a:p>
            <a:pPr marL="685800" lvl="1"/>
            <a:r>
              <a:rPr lang="en-US" dirty="0"/>
              <a:t>Generalized multinomial logistic model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F33EB-7FE3-8924-CB34-30DD479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1115458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1115458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100773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877458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877458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3172858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553858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315391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2010877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3091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457924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457924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925458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420259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331592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394858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315391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736327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730313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751527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BC4D5B-C6BF-F957-1F7A-122375A8BF34}"/>
              </a:ext>
            </a:extLst>
          </p:cNvPr>
          <p:cNvGrpSpPr/>
          <p:nvPr/>
        </p:nvGrpSpPr>
        <p:grpSpPr>
          <a:xfrm>
            <a:off x="1905000" y="4953000"/>
            <a:ext cx="3276600" cy="1412796"/>
            <a:chOff x="2286000" y="4953000"/>
            <a:chExt cx="3276600" cy="14127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719EAD-70C5-65DA-B6C9-325F55202D7C}"/>
                </a:ext>
              </a:extLst>
            </p:cNvPr>
            <p:cNvSpPr txBox="1"/>
            <p:nvPr/>
          </p:nvSpPr>
          <p:spPr>
            <a:xfrm>
              <a:off x="2286000" y="4953000"/>
              <a:ext cx="22860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   Liberal     Green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DDD28F-4180-9DC4-F6E8-02BCDC454B07}"/>
                </a:ext>
              </a:extLst>
            </p:cNvPr>
            <p:cNvSpPr txBox="1"/>
            <p:nvPr/>
          </p:nvSpPr>
          <p:spPr>
            <a:xfrm>
              <a:off x="4953000" y="4953000"/>
              <a:ext cx="609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Tory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310464-E415-69E6-445E-600EDC5D9D79}"/>
                </a:ext>
              </a:extLst>
            </p:cNvPr>
            <p:cNvSpPr txBox="1"/>
            <p:nvPr/>
          </p:nvSpPr>
          <p:spPr>
            <a:xfrm>
              <a:off x="2286000" y="5474732"/>
              <a:ext cx="1371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   Liberal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089635-2F66-FA98-1897-328B2115C888}"/>
                </a:ext>
              </a:extLst>
            </p:cNvPr>
            <p:cNvSpPr txBox="1"/>
            <p:nvPr/>
          </p:nvSpPr>
          <p:spPr>
            <a:xfrm>
              <a:off x="3810000" y="5474732"/>
              <a:ext cx="7620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Green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353BA2-065C-AB68-6E52-9F0940A5D9CA}"/>
                </a:ext>
              </a:extLst>
            </p:cNvPr>
            <p:cNvSpPr txBox="1"/>
            <p:nvPr/>
          </p:nvSpPr>
          <p:spPr>
            <a:xfrm>
              <a:off x="2286000" y="5987018"/>
              <a:ext cx="609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36ED6-35BF-5FCA-9A3A-CEDD4BA7DB6A}"/>
                </a:ext>
              </a:extLst>
            </p:cNvPr>
            <p:cNvSpPr txBox="1"/>
            <p:nvPr/>
          </p:nvSpPr>
          <p:spPr>
            <a:xfrm>
              <a:off x="2952750" y="5996464"/>
              <a:ext cx="8572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Liberal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89CBF5-20EF-B56A-EB79-E74A4B206F43}"/>
              </a:ext>
            </a:extLst>
          </p:cNvPr>
          <p:cNvSpPr txBox="1"/>
          <p:nvPr/>
        </p:nvSpPr>
        <p:spPr>
          <a:xfrm>
            <a:off x="5715002" y="4771072"/>
            <a:ext cx="2971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contrasts are </a:t>
            </a:r>
            <a:r>
              <a:rPr lang="en-CA" dirty="0">
                <a:solidFill>
                  <a:srgbClr val="0070C0"/>
                </a:solidFill>
              </a:rPr>
              <a:t>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Models are </a:t>
            </a:r>
            <a:r>
              <a:rPr lang="en-CA" dirty="0">
                <a:solidFill>
                  <a:srgbClr val="0070C0"/>
                </a:solidFill>
              </a:rPr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</a:t>
            </a:r>
            <a:r>
              <a:rPr lang="en-CA" baseline="30000" dirty="0"/>
              <a:t>2</a:t>
            </a:r>
            <a:r>
              <a:rPr lang="en-CA" dirty="0"/>
              <a:t> s add to that for combined model</a:t>
            </a:r>
          </a:p>
        </p:txBody>
      </p:sp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/>
              <a:t>cut-points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742182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response Improved has been defined as an </a:t>
            </a:r>
            <a:r>
              <a:rPr lang="en-US" sz="2000" dirty="0">
                <a:solidFill>
                  <a:srgbClr val="0070C0"/>
                </a:solidFill>
              </a:rPr>
              <a:t>ordered</a:t>
            </a:r>
            <a:r>
              <a:rPr lang="en-US" sz="2000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276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934361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sz="2400" dirty="0"/>
              <a:t>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31496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9B1F2-A646-4960-9D9D-7533CDD593DA}"/>
              </a:ext>
            </a:extLst>
          </p:cNvPr>
          <p:cNvSpPr txBox="1"/>
          <p:nvPr/>
        </p:nvSpPr>
        <p:spPr>
          <a:xfrm>
            <a:off x="901701" y="558429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Interpretation of intercepts</a:t>
            </a:r>
          </a:p>
        </p:txBody>
      </p: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parallel=TRUE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3F94-AD01-5138-DCF2-472CDFE6A848}"/>
              </a:ext>
            </a:extLst>
          </p:cNvPr>
          <p:cNvSpPr txBox="1"/>
          <p:nvPr/>
        </p:nvSpPr>
        <p:spPr>
          <a:xfrm>
            <a:off x="4800600" y="602060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49124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custGeom>
            <a:avLst/>
            <a:gdLst>
              <a:gd name="connsiteX0" fmla="*/ 0 w 2133600"/>
              <a:gd name="connsiteY0" fmla="*/ 0 h 1477328"/>
              <a:gd name="connsiteX1" fmla="*/ 512064 w 2133600"/>
              <a:gd name="connsiteY1" fmla="*/ 0 h 1477328"/>
              <a:gd name="connsiteX2" fmla="*/ 981456 w 2133600"/>
              <a:gd name="connsiteY2" fmla="*/ 0 h 1477328"/>
              <a:gd name="connsiteX3" fmla="*/ 1557528 w 2133600"/>
              <a:gd name="connsiteY3" fmla="*/ 0 h 1477328"/>
              <a:gd name="connsiteX4" fmla="*/ 2133600 w 2133600"/>
              <a:gd name="connsiteY4" fmla="*/ 0 h 1477328"/>
              <a:gd name="connsiteX5" fmla="*/ 2133600 w 2133600"/>
              <a:gd name="connsiteY5" fmla="*/ 477669 h 1477328"/>
              <a:gd name="connsiteX6" fmla="*/ 2133600 w 2133600"/>
              <a:gd name="connsiteY6" fmla="*/ 940565 h 1477328"/>
              <a:gd name="connsiteX7" fmla="*/ 2133600 w 2133600"/>
              <a:gd name="connsiteY7" fmla="*/ 1477328 h 1477328"/>
              <a:gd name="connsiteX8" fmla="*/ 1600200 w 2133600"/>
              <a:gd name="connsiteY8" fmla="*/ 1477328 h 1477328"/>
              <a:gd name="connsiteX9" fmla="*/ 1130808 w 2133600"/>
              <a:gd name="connsiteY9" fmla="*/ 1477328 h 1477328"/>
              <a:gd name="connsiteX10" fmla="*/ 597408 w 2133600"/>
              <a:gd name="connsiteY10" fmla="*/ 1477328 h 1477328"/>
              <a:gd name="connsiteX11" fmla="*/ 0 w 2133600"/>
              <a:gd name="connsiteY11" fmla="*/ 1477328 h 1477328"/>
              <a:gd name="connsiteX12" fmla="*/ 0 w 2133600"/>
              <a:gd name="connsiteY12" fmla="*/ 999659 h 1477328"/>
              <a:gd name="connsiteX13" fmla="*/ 0 w 2133600"/>
              <a:gd name="connsiteY13" fmla="*/ 521989 h 1477328"/>
              <a:gd name="connsiteX14" fmla="*/ 0 w 2133600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3600" h="1477328" extrusionOk="0">
                <a:moveTo>
                  <a:pt x="0" y="0"/>
                </a:moveTo>
                <a:cubicBezTo>
                  <a:pt x="147793" y="-53575"/>
                  <a:pt x="366857" y="44195"/>
                  <a:pt x="512064" y="0"/>
                </a:cubicBezTo>
                <a:cubicBezTo>
                  <a:pt x="657271" y="-44195"/>
                  <a:pt x="803525" y="40401"/>
                  <a:pt x="981456" y="0"/>
                </a:cubicBezTo>
                <a:cubicBezTo>
                  <a:pt x="1159387" y="-40401"/>
                  <a:pt x="1295124" y="52911"/>
                  <a:pt x="1557528" y="0"/>
                </a:cubicBezTo>
                <a:cubicBezTo>
                  <a:pt x="1819932" y="-52911"/>
                  <a:pt x="1891227" y="44002"/>
                  <a:pt x="2133600" y="0"/>
                </a:cubicBezTo>
                <a:cubicBezTo>
                  <a:pt x="2177073" y="161838"/>
                  <a:pt x="2112885" y="314693"/>
                  <a:pt x="2133600" y="477669"/>
                </a:cubicBezTo>
                <a:cubicBezTo>
                  <a:pt x="2154315" y="640645"/>
                  <a:pt x="2105786" y="778956"/>
                  <a:pt x="2133600" y="940565"/>
                </a:cubicBezTo>
                <a:cubicBezTo>
                  <a:pt x="2161414" y="1102174"/>
                  <a:pt x="2124317" y="1260170"/>
                  <a:pt x="2133600" y="1477328"/>
                </a:cubicBezTo>
                <a:cubicBezTo>
                  <a:pt x="1928145" y="1488207"/>
                  <a:pt x="1856732" y="1424021"/>
                  <a:pt x="1600200" y="1477328"/>
                </a:cubicBezTo>
                <a:cubicBezTo>
                  <a:pt x="1343668" y="1530635"/>
                  <a:pt x="1251883" y="1435601"/>
                  <a:pt x="1130808" y="1477328"/>
                </a:cubicBezTo>
                <a:cubicBezTo>
                  <a:pt x="1009733" y="1519055"/>
                  <a:pt x="839039" y="1449330"/>
                  <a:pt x="597408" y="1477328"/>
                </a:cubicBezTo>
                <a:cubicBezTo>
                  <a:pt x="355777" y="1505326"/>
                  <a:pt x="275343" y="1424010"/>
                  <a:pt x="0" y="1477328"/>
                </a:cubicBezTo>
                <a:cubicBezTo>
                  <a:pt x="-12584" y="1303871"/>
                  <a:pt x="18280" y="1135968"/>
                  <a:pt x="0" y="999659"/>
                </a:cubicBezTo>
                <a:cubicBezTo>
                  <a:pt x="-18280" y="863350"/>
                  <a:pt x="19781" y="664233"/>
                  <a:pt x="0" y="521989"/>
                </a:cubicBezTo>
                <a:cubicBezTo>
                  <a:pt x="-19781" y="379745"/>
                  <a:pt x="31329" y="20728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</a:t>
            </a:r>
            <a:r>
              <a:rPr lang="en-US" b="1" dirty="0"/>
              <a:t>latent = TRUE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R, need to create new variables,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en-US" sz="2400" dirty="0"/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fulltime</a:t>
            </a:r>
            <a:r>
              <a:rPr lang="en-US" sz="2400" dirty="0"/>
              <a:t>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817906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>
                <a:hlinkClick r:id="rId3"/>
              </a:rPr>
              <a:t>wlf-nested.R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</a:t>
            </a:r>
            <a:r>
              <a:rPr lang="en-US" sz="2400" dirty="0">
                <a:solidFill>
                  <a:srgbClr val="0070C0"/>
                </a:solidFill>
              </a:rPr>
              <a:t>separate slopes </a:t>
            </a:r>
            <a:r>
              <a:rPr lang="en-US" sz="2400" dirty="0"/>
              <a:t>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For ease of interpretation, make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57200" progId="Equation.DSMT4">
                  <p:embed/>
                </p:oleObj>
              </mc:Choice>
              <mc:Fallback>
                <p:oleObj name="Equation" r:id="rId2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</a:t>
            </a:r>
            <a:r>
              <a:rPr lang="en-US" b="1" dirty="0"/>
              <a:t>husband’s income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</a:t>
            </a:r>
            <a:r>
              <a:rPr lang="en-US" b="1" dirty="0"/>
              <a:t>young children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</a:t>
            </a:r>
            <a:r>
              <a:rPr lang="en-US" dirty="0">
                <a:solidFill>
                  <a:srgbClr val="0070C0"/>
                </a:solidFill>
              </a:rPr>
              <a:t>predicted probabilities </a:t>
            </a:r>
            <a:r>
              <a:rPr lang="en-US" dirty="0"/>
              <a:t>of each level of participation over a </a:t>
            </a:r>
            <a:r>
              <a:rPr lang="en-US" dirty="0">
                <a:solidFill>
                  <a:srgbClr val="0070C0"/>
                </a:solidFill>
              </a:rPr>
              <a:t>grid of predictor values </a:t>
            </a:r>
            <a:r>
              <a:rPr lang="en-US" dirty="0"/>
              <a:t>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</a:t>
            </a:r>
            <a:r>
              <a:rPr lang="en-US" dirty="0">
                <a:solidFill>
                  <a:srgbClr val="0070C0"/>
                </a:solidFill>
              </a:rPr>
              <a:t>reshape</a:t>
            </a:r>
            <a:r>
              <a:rPr lang="en-US" dirty="0"/>
              <a:t>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generalized pairs plot </a:t>
            </a:r>
            <a:r>
              <a:rPr lang="en-US" dirty="0"/>
              <a:t>uses different plot types for pairs of continuous, discrete variables. This plot uses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1997-2001 British Election Panel Survey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514876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9599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</a:t>
            </a:r>
            <a:r>
              <a:rPr lang="en-US" dirty="0">
                <a:solidFill>
                  <a:srgbClr val="0070C0"/>
                </a:solidFill>
              </a:rPr>
              <a:t>log odds </a:t>
            </a:r>
            <a:r>
              <a:rPr lang="en-US" dirty="0"/>
              <a:t>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n-CA" sz="2000" dirty="0">
                <a:sym typeface="Symbol" panose="05050102010706020507" pitchFamily="18" charset="2"/>
              </a:rPr>
              <a:t>G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color=sex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</a:t>
            </a:r>
            <a:r>
              <a:rPr lang="en-US" dirty="0">
                <a:solidFill>
                  <a:srgbClr val="0070C0"/>
                </a:solidFill>
              </a:rPr>
              <a:t>colored by sex</a:t>
            </a:r>
            <a:r>
              <a:rPr lang="en-US" dirty="0"/>
              <a:t>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</a:t>
            </a:r>
            <a:r>
              <a:rPr lang="en-US" dirty="0">
                <a:solidFill>
                  <a:srgbClr val="0070C0"/>
                </a:solidFill>
              </a:rPr>
              <a:t>conditional logistic fits</a:t>
            </a:r>
            <a:r>
              <a:rPr lang="en-US" dirty="0"/>
              <a:t>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>
                <a:cs typeface="Courier New" panose="02070309020205020404" pitchFamily="49" charset="0"/>
              </a:rPr>
              <a:t>This is plotted on the probability scale, but reflects a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linear relation </a:t>
            </a:r>
            <a:r>
              <a:rPr lang="en-US" dirty="0">
                <a:cs typeface="Courier New" panose="02070309020205020404" pitchFamily="49" charset="0"/>
              </a:rPr>
              <a:t>with log odds.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29774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~ 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</a:t>
            </a:r>
            <a:r>
              <a:rPr lang="en-US" sz="2000" dirty="0" err="1"/>
              <a:t>df</a:t>
            </a:r>
            <a:r>
              <a:rPr lang="en-US" sz="2000" dirty="0"/>
              <a:t>) – more flexible shape, with control of number of </a:t>
            </a:r>
            <a:r>
              <a:rPr lang="en-US" sz="2000" dirty="0" err="1"/>
              <a:t>df</a:t>
            </a: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</a:t>
            </a:r>
            <a:r>
              <a:rPr lang="en-US" b="1" dirty="0"/>
              <a:t>y ~ poly(x,2), </a:t>
            </a:r>
            <a:r>
              <a:rPr lang="en-US" dirty="0"/>
              <a:t>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  <a:p>
            <a:endParaRPr lang="en-US" dirty="0"/>
          </a:p>
          <a:p>
            <a:r>
              <a:rPr lang="en-US" dirty="0"/>
              <a:t>This highlights the very high survival among young women (but not infants)</a:t>
            </a:r>
          </a:p>
          <a:p>
            <a:endParaRPr lang="en-US" dirty="0"/>
          </a:p>
          <a:p>
            <a:r>
              <a:rPr lang="en-US" dirty="0"/>
              <a:t>Using library(splines) and formula=</a:t>
            </a:r>
            <a:r>
              <a:rPr lang="en-US" b="1" dirty="0"/>
              <a:t>y ~ ns(x,2) </a:t>
            </a:r>
            <a:r>
              <a:rPr lang="en-US" dirty="0"/>
              <a:t>gives nearly identical results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4299</Words>
  <Application>Microsoft Office PowerPoint</Application>
  <PresentationFormat>On-screen Show (4:3)</PresentationFormat>
  <Paragraphs>567</Paragraphs>
  <Slides>55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07-Logistic2</dc:title>
  <dc:creator>Michael Friendly</dc:creator>
  <cp:lastModifiedBy>Michael L Friendly</cp:lastModifiedBy>
  <cp:revision>120</cp:revision>
  <dcterms:created xsi:type="dcterms:W3CDTF">2017-10-14T20:35:56Z</dcterms:created>
  <dcterms:modified xsi:type="dcterms:W3CDTF">2023-02-28T16:43:40Z</dcterms:modified>
</cp:coreProperties>
</file>