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8" r:id="rId12"/>
    <p:sldId id="266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49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  <a:noFill/>
        </p:spPr>
        <p:txBody>
          <a:bodyPr>
            <a:noAutofit/>
          </a:bodyPr>
          <a:lstStyle/>
          <a:p>
            <a:r>
              <a:rPr lang="en-US" sz="4800" b="1" dirty="0"/>
              <a:t>Deep Questions of 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Michael Friendly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28" y="152400"/>
            <a:ext cx="2304138" cy="23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28600"/>
            <a:ext cx="2138071" cy="23400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3565028-56F1-D3CE-DE4E-454C1A9B5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2819400"/>
            <a:ext cx="1219200" cy="1219200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9F8EC9F1-5A9B-F656-EDBD-FA784CC86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28600"/>
            <a:ext cx="1219200" cy="121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5C3D65-E304-286A-9858-84F79B088641}"/>
              </a:ext>
            </a:extLst>
          </p:cNvPr>
          <p:cNvSpPr txBox="1"/>
          <p:nvPr/>
        </p:nvSpPr>
        <p:spPr>
          <a:xfrm>
            <a:off x="4305300" y="1318667"/>
            <a:ext cx="83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/>
              <a:t>??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7CE90214-92C1-E322-E0A2-5CF38132BD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198961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the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366308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23456"/>
            <a:ext cx="370655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126275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Bar 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126275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Windrose</a:t>
            </a:r>
            <a:r>
              <a:rPr lang="en-US" sz="2400" dirty="0"/>
              <a:t> = bar chart + polar </a:t>
            </a:r>
            <a:r>
              <a:rPr lang="en-US" sz="2400" dirty="0" err="1"/>
              <a:t>coords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6019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do you prefer?  Is there something better before I publish this?</a:t>
            </a:r>
          </a:p>
        </p:txBody>
      </p:sp>
    </p:spTree>
    <p:extLst>
      <p:ext uri="{BB962C8B-B14F-4D97-AF65-F5344CB8AC3E}">
        <p14:creationId xmlns:p14="http://schemas.microsoft.com/office/powerpoint/2010/main" val="358562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03A06-6796-E1D5-FB3A-A6A5DAC7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the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E09F69-9222-BC3C-27E1-6BD4BD70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95FA9B-D2EE-C550-EF0F-DA3CEE1C8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55" y="2449496"/>
            <a:ext cx="4000873" cy="3951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5C44CA-0EEA-3CFD-AB58-97BFCEC09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773" y="2377091"/>
            <a:ext cx="4252328" cy="40237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513594-4DF8-2B9E-DBBD-E963A445D8A0}"/>
              </a:ext>
            </a:extLst>
          </p:cNvPr>
          <p:cNvSpPr txBox="1"/>
          <p:nvPr/>
        </p:nvSpPr>
        <p:spPr>
          <a:xfrm>
            <a:off x="457200" y="12954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What about fourfold plots &amp; mosaic displays?</a:t>
            </a:r>
          </a:p>
        </p:txBody>
      </p:sp>
    </p:spTree>
    <p:extLst>
      <p:ext uri="{BB962C8B-B14F-4D97-AF65-F5344CB8AC3E}">
        <p14:creationId xmlns:p14="http://schemas.microsoft.com/office/powerpoint/2010/main" val="1069201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5" name="Isosceles Triangle 206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Isosceles Triangle 206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175" y="643467"/>
            <a:ext cx="7111648" cy="6187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The </a:t>
            </a:r>
            <a:r>
              <a:rPr lang="en-US" sz="3500" i="1"/>
              <a:t>Red Stripe </a:t>
            </a:r>
            <a:r>
              <a:rPr lang="en-US" sz="3500"/>
              <a:t>Award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284062" y="5899007"/>
            <a:ext cx="1843761" cy="315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21225AB-15B9-4C79-A121-04D1DC7E2307}" type="slidenum">
              <a:rPr lang="en-US" sz="1600" smtClean="0">
                <a:solidFill>
                  <a:srgbClr val="555555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600"/>
          </a:p>
        </p:txBody>
      </p:sp>
      <p:pic>
        <p:nvPicPr>
          <p:cNvPr id="2050" name="Picture 2" descr="C:\Users\Friendly\Pictures\2018Provo\red-strip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75" y="1393866"/>
            <a:ext cx="3424127" cy="45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03696" y="1525563"/>
            <a:ext cx="3424127" cy="135642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rgbClr val="000000"/>
                </a:solidFill>
              </a:rPr>
              <a:t>The research reported</a:t>
            </a:r>
            <a:r>
              <a:rPr lang="en-US" sz="2000" baseline="30000">
                <a:solidFill>
                  <a:srgbClr val="FF0000"/>
                </a:solidFill>
              </a:rPr>
              <a:t>*</a:t>
            </a:r>
            <a:r>
              <a:rPr lang="en-US" sz="2000">
                <a:solidFill>
                  <a:srgbClr val="000000"/>
                </a:solidFill>
              </a:rPr>
              <a:t> here was given the February 2023 </a:t>
            </a:r>
            <a:r>
              <a:rPr lang="en-US" sz="2000" i="1">
                <a:solidFill>
                  <a:srgbClr val="000000"/>
                </a:solidFill>
              </a:rPr>
              <a:t>Red Stripe </a:t>
            </a:r>
            <a:r>
              <a:rPr lang="en-US" sz="2000">
                <a:solidFill>
                  <a:srgbClr val="000000"/>
                </a:solidFill>
              </a:rPr>
              <a:t>Award by the </a:t>
            </a:r>
            <a:r>
              <a:rPr lang="en-US" sz="2000" b="1">
                <a:solidFill>
                  <a:srgbClr val="000000"/>
                </a:solidFill>
              </a:rPr>
              <a:t>Deep Question Research Institute</a:t>
            </a:r>
            <a:endParaRPr lang="en-US" sz="2000" b="1"/>
          </a:p>
        </p:txBody>
      </p:sp>
      <p:sp>
        <p:nvSpPr>
          <p:cNvPr id="5" name="TextBox 4"/>
          <p:cNvSpPr txBox="1"/>
          <p:nvPr/>
        </p:nvSpPr>
        <p:spPr>
          <a:xfrm>
            <a:off x="4703696" y="5377603"/>
            <a:ext cx="3424127" cy="74470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baseline="30000">
                <a:solidFill>
                  <a:srgbClr val="FF0000"/>
                </a:solidFill>
              </a:rPr>
              <a:t>*</a:t>
            </a:r>
            <a:r>
              <a:rPr lang="en-US" sz="1300">
                <a:solidFill>
                  <a:srgbClr val="000000"/>
                </a:solidFill>
              </a:rPr>
              <a:t> This research was </a:t>
            </a:r>
            <a:r>
              <a:rPr lang="en-US" sz="1300">
                <a:solidFill>
                  <a:srgbClr val="FF0000"/>
                </a:solidFill>
              </a:rPr>
              <a:t>not</a:t>
            </a:r>
            <a:r>
              <a:rPr lang="en-US" sz="1300">
                <a:solidFill>
                  <a:srgbClr val="000000"/>
                </a:solidFill>
              </a:rPr>
              <a:t> supported by the National Sciences and Engineering Research Council of Canada</a:t>
            </a:r>
            <a:endParaRPr lang="en-US" sz="1300"/>
          </a:p>
        </p:txBody>
      </p:sp>
      <p:pic>
        <p:nvPicPr>
          <p:cNvPr id="7" name="Picture 6" descr="A picture containing text, bottle, indoor, food&#10;&#10;Description automatically generated">
            <a:extLst>
              <a:ext uri="{FF2B5EF4-FFF2-40B4-BE49-F238E27FC236}">
                <a16:creationId xmlns:a16="http://schemas.microsoft.com/office/drawing/2014/main" id="{C3D47A2B-CB53-BF1D-48F1-171D77C85A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45" y="3040081"/>
            <a:ext cx="676800" cy="1514518"/>
          </a:xfrm>
          <a:prstGeom prst="rect">
            <a:avLst/>
          </a:prstGeom>
        </p:spPr>
      </p:pic>
      <p:pic>
        <p:nvPicPr>
          <p:cNvPr id="6" name="Picture 5" descr="A picture containing text, bottle, indoor, food&#10;&#10;Description automatically generated">
            <a:extLst>
              <a:ext uri="{FF2B5EF4-FFF2-40B4-BE49-F238E27FC236}">
                <a16:creationId xmlns:a16="http://schemas.microsoft.com/office/drawing/2014/main" id="{AA3CACD3-6FF7-3C9B-00C6-5C1CBDA4EC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51" y="3040081"/>
            <a:ext cx="676800" cy="1514518"/>
          </a:xfrm>
          <a:prstGeom prst="rect">
            <a:avLst/>
          </a:prstGeom>
        </p:spPr>
      </p:pic>
      <p:pic>
        <p:nvPicPr>
          <p:cNvPr id="8" name="Picture 7" descr="A picture containing text, bottle, indoor, food&#10;&#10;Description automatically generated">
            <a:extLst>
              <a:ext uri="{FF2B5EF4-FFF2-40B4-BE49-F238E27FC236}">
                <a16:creationId xmlns:a16="http://schemas.microsoft.com/office/drawing/2014/main" id="{074FE4CD-0BFB-A37A-080B-DFDC43BD61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57" y="3099397"/>
            <a:ext cx="676800" cy="1514518"/>
          </a:xfrm>
          <a:prstGeom prst="rect">
            <a:avLst/>
          </a:prstGeom>
        </p:spPr>
      </p:pic>
      <p:pic>
        <p:nvPicPr>
          <p:cNvPr id="9" name="Picture 8" descr="A picture containing text, bottle, indoor, food&#10;&#10;Description automatically generated">
            <a:extLst>
              <a:ext uri="{FF2B5EF4-FFF2-40B4-BE49-F238E27FC236}">
                <a16:creationId xmlns:a16="http://schemas.microsoft.com/office/drawing/2014/main" id="{4A588724-C71A-21B7-DA18-C5E781BA01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164" y="3065300"/>
            <a:ext cx="676800" cy="15145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2FAFD5-2A54-6294-4BA2-86A2CE7B3989}"/>
              </a:ext>
            </a:extLst>
          </p:cNvPr>
          <p:cNvSpPr txBox="1"/>
          <p:nvPr/>
        </p:nvSpPr>
        <p:spPr>
          <a:xfrm>
            <a:off x="4769545" y="4712687"/>
            <a:ext cx="3358278" cy="319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CA" sz="1600" i="1">
                <a:solidFill>
                  <a:srgbClr val="000000"/>
                </a:solidFill>
              </a:rPr>
              <a:t>“A Four Stripe research project!”</a:t>
            </a:r>
            <a:endParaRPr lang="en-CA" sz="1600" i="1"/>
          </a:p>
        </p:txBody>
      </p:sp>
    </p:spTree>
    <p:extLst>
      <p:ext uri="{BB962C8B-B14F-4D97-AF65-F5344CB8AC3E}">
        <p14:creationId xmlns:p14="http://schemas.microsoft.com/office/powerpoint/2010/main" val="3822016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Further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539" y="1091936"/>
            <a:ext cx="8229600" cy="1956064"/>
          </a:xfrm>
        </p:spPr>
        <p:txBody>
          <a:bodyPr/>
          <a:lstStyle/>
          <a:p>
            <a:r>
              <a:rPr lang="en-US" dirty="0"/>
              <a:t>Include the obvious and necessary control conditions in a 2 x 2 factorial design (chart type × </a:t>
            </a:r>
            <a:r>
              <a:rPr lang="en-US" dirty="0">
                <a:solidFill>
                  <a:srgbClr val="FF0000"/>
                </a:solidFill>
              </a:rPr>
              <a:t>food type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conch </a:t>
            </a:r>
            <a:r>
              <a:rPr lang="en-US" dirty="0">
                <a:solidFill>
                  <a:srgbClr val="FF0000"/>
                </a:solidFill>
              </a:rPr>
              <a:t>bar</a:t>
            </a:r>
            <a:r>
              <a:rPr lang="en-US" dirty="0"/>
              <a:t> charts vs. conch pie charts</a:t>
            </a:r>
          </a:p>
          <a:p>
            <a:pPr lvl="1"/>
            <a:r>
              <a:rPr lang="en-US" dirty="0"/>
              <a:t>granola </a:t>
            </a:r>
            <a:r>
              <a:rPr lang="en-US" dirty="0">
                <a:solidFill>
                  <a:srgbClr val="FF0000"/>
                </a:solidFill>
              </a:rPr>
              <a:t>pie</a:t>
            </a:r>
            <a:r>
              <a:rPr lang="en-US" dirty="0"/>
              <a:t> charts vs. granola bar charts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3A420F-4E90-084E-821E-3C1040C39DC6}"/>
              </a:ext>
            </a:extLst>
          </p:cNvPr>
          <p:cNvGrpSpPr/>
          <p:nvPr/>
        </p:nvGrpSpPr>
        <p:grpSpPr>
          <a:xfrm>
            <a:off x="683911" y="3759227"/>
            <a:ext cx="1687097" cy="2172705"/>
            <a:chOff x="683911" y="3759227"/>
            <a:chExt cx="1687097" cy="217270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C159827-2166-D0DD-E9AC-2ABAEF857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911" y="3759227"/>
              <a:ext cx="1685208" cy="171143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346B3D-1733-8D5B-8A0F-C973E66268EE}"/>
                </a:ext>
              </a:extLst>
            </p:cNvPr>
            <p:cNvSpPr txBox="1"/>
            <p:nvPr/>
          </p:nvSpPr>
          <p:spPr>
            <a:xfrm>
              <a:off x="685800" y="5562600"/>
              <a:ext cx="1685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Conch pie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7E21B2-8DEB-E80F-117C-DB9FCD10E1F6}"/>
              </a:ext>
            </a:extLst>
          </p:cNvPr>
          <p:cNvGrpSpPr/>
          <p:nvPr/>
        </p:nvGrpSpPr>
        <p:grpSpPr>
          <a:xfrm>
            <a:off x="2516680" y="3859787"/>
            <a:ext cx="1685208" cy="2072145"/>
            <a:chOff x="2516680" y="3859787"/>
            <a:chExt cx="1685208" cy="207214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93DC65E-00A1-288F-6F9D-686A3B141441}"/>
                </a:ext>
              </a:extLst>
            </p:cNvPr>
            <p:cNvGrpSpPr/>
            <p:nvPr/>
          </p:nvGrpSpPr>
          <p:grpSpPr>
            <a:xfrm>
              <a:off x="2667000" y="3859787"/>
              <a:ext cx="1408535" cy="1610877"/>
              <a:chOff x="6400800" y="3810000"/>
              <a:chExt cx="2170534" cy="2225700"/>
            </a:xfrm>
          </p:grpSpPr>
          <p:pic>
            <p:nvPicPr>
              <p:cNvPr id="10" name="Picture 9" descr="A close-up of a heart&#10;&#10;Description automatically generated with low confidence">
                <a:extLst>
                  <a:ext uri="{FF2B5EF4-FFF2-40B4-BE49-F238E27FC236}">
                    <a16:creationId xmlns:a16="http://schemas.microsoft.com/office/drawing/2014/main" id="{CE6A2F48-10AF-554E-A979-777C9A30FB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2182" y="54483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21" name="Picture 20" descr="A close-up of a heart&#10;&#10;Description automatically generated with low confidence">
                <a:extLst>
                  <a:ext uri="{FF2B5EF4-FFF2-40B4-BE49-F238E27FC236}">
                    <a16:creationId xmlns:a16="http://schemas.microsoft.com/office/drawing/2014/main" id="{B425D664-713A-8D98-F41A-B85DF67BAC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2182" y="49149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22" name="Picture 21" descr="A close-up of a heart&#10;&#10;Description automatically generated with low confidence">
                <a:extLst>
                  <a:ext uri="{FF2B5EF4-FFF2-40B4-BE49-F238E27FC236}">
                    <a16:creationId xmlns:a16="http://schemas.microsoft.com/office/drawing/2014/main" id="{B6B91F7F-98B0-B284-55AC-3DBA445053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6631" y="438945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23" name="Picture 22" descr="A close-up of a heart&#10;&#10;Description automatically generated with low confidence">
                <a:extLst>
                  <a:ext uri="{FF2B5EF4-FFF2-40B4-BE49-F238E27FC236}">
                    <a16:creationId xmlns:a16="http://schemas.microsoft.com/office/drawing/2014/main" id="{2A95DBBD-E8DA-7992-B0D8-B4BD83FC79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6458" y="385774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24" name="Picture 23" descr="A close-up of a heart&#10;&#10;Description automatically generated with low confidence">
                <a:extLst>
                  <a:ext uri="{FF2B5EF4-FFF2-40B4-BE49-F238E27FC236}">
                    <a16:creationId xmlns:a16="http://schemas.microsoft.com/office/drawing/2014/main" id="{E9AD8230-3E64-34A7-98BA-A9ED72DD0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7337" y="544035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25" name="Picture 24" descr="A close-up of a heart&#10;&#10;Description automatically generated with low confidence">
                <a:extLst>
                  <a:ext uri="{FF2B5EF4-FFF2-40B4-BE49-F238E27FC236}">
                    <a16:creationId xmlns:a16="http://schemas.microsoft.com/office/drawing/2014/main" id="{1B37DCA9-DFD5-5FB5-B3EC-A0EF0F167B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7337" y="490695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26" name="Picture 25" descr="A close-up of a heart&#10;&#10;Description automatically generated with low confidence">
                <a:extLst>
                  <a:ext uri="{FF2B5EF4-FFF2-40B4-BE49-F238E27FC236}">
                    <a16:creationId xmlns:a16="http://schemas.microsoft.com/office/drawing/2014/main" id="{2684E114-F5C9-229C-7920-3292F1595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1786" y="4381500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27" name="Picture 26" descr="A close-up of a heart&#10;&#10;Description automatically generated with low confidence">
                <a:extLst>
                  <a:ext uri="{FF2B5EF4-FFF2-40B4-BE49-F238E27FC236}">
                    <a16:creationId xmlns:a16="http://schemas.microsoft.com/office/drawing/2014/main" id="{734F666F-4811-9E46-FE83-305CFB875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1497" y="5464374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28" name="Picture 27" descr="A close-up of a heart&#10;&#10;Description automatically generated with low confidence">
                <a:extLst>
                  <a:ext uri="{FF2B5EF4-FFF2-40B4-BE49-F238E27FC236}">
                    <a16:creationId xmlns:a16="http://schemas.microsoft.com/office/drawing/2014/main" id="{20D2708B-721F-08E7-8756-0FBE988E3F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1497" y="4930974"/>
                <a:ext cx="533400" cy="533400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83249C1-7F15-61AF-865D-721E9571FC21}"/>
                  </a:ext>
                </a:extLst>
              </p:cNvPr>
              <p:cNvSpPr/>
              <p:nvPr/>
            </p:nvSpPr>
            <p:spPr>
              <a:xfrm>
                <a:off x="6400800" y="3810000"/>
                <a:ext cx="533400" cy="2225700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1557A04-0686-5029-3EFF-C0A06743BEEF}"/>
                  </a:ext>
                </a:extLst>
              </p:cNvPr>
              <p:cNvSpPr/>
              <p:nvPr/>
            </p:nvSpPr>
            <p:spPr>
              <a:xfrm>
                <a:off x="7200900" y="4343400"/>
                <a:ext cx="533400" cy="1692300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39673D0-4C2C-EACA-A393-A53A4D60A845}"/>
                  </a:ext>
                </a:extLst>
              </p:cNvPr>
              <p:cNvSpPr/>
              <p:nvPr/>
            </p:nvSpPr>
            <p:spPr>
              <a:xfrm>
                <a:off x="8037934" y="4906950"/>
                <a:ext cx="533400" cy="112875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67A72A-1D03-3B58-1EA9-A5E75932FCEB}"/>
                </a:ext>
              </a:extLst>
            </p:cNvPr>
            <p:cNvSpPr txBox="1"/>
            <p:nvPr/>
          </p:nvSpPr>
          <p:spPr>
            <a:xfrm>
              <a:off x="2516680" y="5562600"/>
              <a:ext cx="1685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Conch bar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38A723-F907-B877-C4A4-53742D2BC530}"/>
              </a:ext>
            </a:extLst>
          </p:cNvPr>
          <p:cNvGrpSpPr/>
          <p:nvPr/>
        </p:nvGrpSpPr>
        <p:grpSpPr>
          <a:xfrm>
            <a:off x="5039835" y="3694491"/>
            <a:ext cx="1685208" cy="2237441"/>
            <a:chOff x="5039835" y="3694491"/>
            <a:chExt cx="1685208" cy="2237441"/>
          </a:xfrm>
        </p:grpSpPr>
        <p:pic>
          <p:nvPicPr>
            <p:cNvPr id="6" name="Picture 5" descr="A picture containing plate, sliced&#10;&#10;Description automatically generated">
              <a:extLst>
                <a:ext uri="{FF2B5EF4-FFF2-40B4-BE49-F238E27FC236}">
                  <a16:creationId xmlns:a16="http://schemas.microsoft.com/office/drawing/2014/main" id="{BB7D4B76-130B-33F4-C251-A1023E606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8174" y="3694491"/>
              <a:ext cx="1597819" cy="170434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0C4591-9576-F4BD-46C8-822162F72E60}"/>
                </a:ext>
              </a:extLst>
            </p:cNvPr>
            <p:cNvSpPr txBox="1"/>
            <p:nvPr/>
          </p:nvSpPr>
          <p:spPr>
            <a:xfrm>
              <a:off x="5039835" y="5562600"/>
              <a:ext cx="1685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Granola pie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B4EAA5-62EA-1BFD-F430-13BC0F23192F}"/>
              </a:ext>
            </a:extLst>
          </p:cNvPr>
          <p:cNvGrpSpPr/>
          <p:nvPr/>
        </p:nvGrpSpPr>
        <p:grpSpPr>
          <a:xfrm>
            <a:off x="6982931" y="3694491"/>
            <a:ext cx="1685208" cy="2237441"/>
            <a:chOff x="6982931" y="3694491"/>
            <a:chExt cx="1685208" cy="223744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B9AA1EB-D263-4F3E-D829-6FAAA740C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6626" y="3694491"/>
              <a:ext cx="1597819" cy="174872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ED8D6E-27B2-DE43-EA60-35CE32C986D2}"/>
                </a:ext>
              </a:extLst>
            </p:cNvPr>
            <p:cNvSpPr txBox="1"/>
            <p:nvPr/>
          </p:nvSpPr>
          <p:spPr>
            <a:xfrm>
              <a:off x="6982931" y="5562600"/>
              <a:ext cx="1685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Granola bar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998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quatic mammal, dolphin&#10;&#10;Description automatically generated">
            <a:extLst>
              <a:ext uri="{FF2B5EF4-FFF2-40B4-BE49-F238E27FC236}">
                <a16:creationId xmlns:a16="http://schemas.microsoft.com/office/drawing/2014/main" id="{E1162FCF-D303-CC7B-179E-38D2836463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6" r="-2" b="2784"/>
          <a:stretch/>
        </p:blipFill>
        <p:spPr>
          <a:xfrm>
            <a:off x="3662268" y="10"/>
            <a:ext cx="5481732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8" name="Picture 7" descr="A picture containing invertebrate, arthropod, lobster, shrimp&#10;&#10;Description automatically generated">
            <a:extLst>
              <a:ext uri="{FF2B5EF4-FFF2-40B4-BE49-F238E27FC236}">
                <a16:creationId xmlns:a16="http://schemas.microsoft.com/office/drawing/2014/main" id="{C32B6120-33AC-33D5-230D-3F5B3EBA25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3" r="-1" b="8972"/>
          <a:stretch/>
        </p:blipFill>
        <p:spPr>
          <a:xfrm>
            <a:off x="3662268" y="3493008"/>
            <a:ext cx="5481732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5499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FA51E-6AF6-4D43-9350-02DC944C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859536"/>
            <a:ext cx="3624601" cy="1243584"/>
          </a:xfrm>
        </p:spPr>
        <p:txBody>
          <a:bodyPr>
            <a:normAutofit/>
          </a:bodyPr>
          <a:lstStyle/>
          <a:p>
            <a:r>
              <a:rPr lang="en-CA" sz="3000" dirty="0"/>
              <a:t>Extend this to other species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158" y="2194560"/>
            <a:ext cx="366903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158" y="2194560"/>
            <a:ext cx="36690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BD09-6C2A-D8C1-98C1-8A028F524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2512611"/>
            <a:ext cx="3624602" cy="3664351"/>
          </a:xfrm>
        </p:spPr>
        <p:txBody>
          <a:bodyPr>
            <a:normAutofit/>
          </a:bodyPr>
          <a:lstStyle/>
          <a:p>
            <a:r>
              <a:rPr lang="en-US" sz="2100" dirty="0"/>
              <a:t>Dolphins: known to be much smarter than sharks &amp; turtles</a:t>
            </a:r>
          </a:p>
          <a:p>
            <a:r>
              <a:rPr lang="en-US" sz="2100" dirty="0"/>
              <a:t>Caribbean lobsters (no claws!) are stupider</a:t>
            </a:r>
          </a:p>
          <a:p>
            <a:r>
              <a:rPr lang="en-US" sz="2100" dirty="0"/>
              <a:t>Is graphical preference related to intelligence?</a:t>
            </a:r>
          </a:p>
          <a:p>
            <a:endParaRPr lang="en-CA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EE0B0-B77C-7EB0-2B08-698B9BE3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7416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1225AB-15B9-4C79-A121-04D1DC7E2307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09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water, bird, swimming, pool&#10;&#10;Description automatically generated">
            <a:extLst>
              <a:ext uri="{FF2B5EF4-FFF2-40B4-BE49-F238E27FC236}">
                <a16:creationId xmlns:a16="http://schemas.microsoft.com/office/drawing/2014/main" id="{3146A511-E501-B6D9-70DE-DD3C7BA4D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5" r="23799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C0FDF-DCB5-A422-3648-97F41D71DAB7}"/>
              </a:ext>
            </a:extLst>
          </p:cNvPr>
          <p:cNvSpPr txBox="1"/>
          <p:nvPr/>
        </p:nvSpPr>
        <p:spPr>
          <a:xfrm>
            <a:off x="392906" y="5317240"/>
            <a:ext cx="8408194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Dramatis personnae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C06D2-5112-A3A5-1653-0365137E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621225AB-15B9-4C79-A121-04D1DC7E2307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91B45-AA69-5E0B-1C5B-D538BEFCD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0" y="243351"/>
            <a:ext cx="1234547" cy="1585097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0F29754A-B957-598A-B141-B008E5E21E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03" y="2539748"/>
            <a:ext cx="1310643" cy="85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1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9144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</a:rPr>
              <a:t>While you were enjoying a relaxing week without classes, I was working hard, pondering the: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971800"/>
            <a:ext cx="716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>
                <a:solidFill>
                  <a:schemeClr val="bg1"/>
                </a:solidFill>
              </a:rPr>
              <a:t>Deep Questions of Data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738BC-C316-C6E3-C8F7-330A787C2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347617"/>
            <a:ext cx="1234547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3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Image result for northwest point prov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14600"/>
            <a:ext cx="5029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609600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The Deep Question Research Institute</a:t>
            </a:r>
            <a:r>
              <a:rPr lang="en-CA" sz="2800" dirty="0"/>
              <a:t>, </a:t>
            </a:r>
          </a:p>
          <a:p>
            <a:r>
              <a:rPr lang="en-CA" sz="2800" dirty="0" err="1"/>
              <a:t>NorthWest</a:t>
            </a:r>
            <a:r>
              <a:rPr lang="en-CA" sz="2800" dirty="0"/>
              <a:t>  Point, </a:t>
            </a:r>
            <a:r>
              <a:rPr lang="en-CA" sz="2800" dirty="0" err="1"/>
              <a:t>Providenciales</a:t>
            </a:r>
            <a:r>
              <a:rPr lang="en-CA" sz="2800" dirty="0"/>
              <a:t>, Turks &amp; Caicos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3125" y="2438400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The Wall (6000’)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14600" y="3144053"/>
            <a:ext cx="1600200" cy="20874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4038600"/>
            <a:ext cx="2514600" cy="923330"/>
          </a:xfrm>
          <a:prstGeom prst="rect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first scientific study of graphical preference among marine animals!</a:t>
            </a:r>
          </a:p>
        </p:txBody>
      </p: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F95F7470-B7BB-F8DE-B071-12EBE1D5FF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53" y="1702909"/>
            <a:ext cx="1066494" cy="1066494"/>
          </a:xfrm>
          <a:prstGeom prst="rect">
            <a:avLst/>
          </a:prstGeom>
        </p:spPr>
      </p:pic>
      <p:pic>
        <p:nvPicPr>
          <p:cNvPr id="10" name="Picture 9" descr="A black and white panda&#10;&#10;Description automatically generated with low confidence">
            <a:extLst>
              <a:ext uri="{FF2B5EF4-FFF2-40B4-BE49-F238E27FC236}">
                <a16:creationId xmlns:a16="http://schemas.microsoft.com/office/drawing/2014/main" id="{9C215CD6-2384-966E-DEF9-7A12FB99E4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23" y="4953000"/>
            <a:ext cx="915152" cy="610437"/>
          </a:xfrm>
          <a:prstGeom prst="rect">
            <a:avLst/>
          </a:prstGeom>
        </p:spPr>
      </p:pic>
      <p:pic>
        <p:nvPicPr>
          <p:cNvPr id="11" name="Picture 10" descr="A black and white panda&#10;&#10;Description automatically generated with low confidence">
            <a:extLst>
              <a:ext uri="{FF2B5EF4-FFF2-40B4-BE49-F238E27FC236}">
                <a16:creationId xmlns:a16="http://schemas.microsoft.com/office/drawing/2014/main" id="{F6D9585D-1C85-F64E-6890-85554C200A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24" y="3276600"/>
            <a:ext cx="915152" cy="610437"/>
          </a:xfrm>
          <a:prstGeom prst="rect">
            <a:avLst/>
          </a:prstGeom>
        </p:spPr>
      </p:pic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8E7249EA-B8FB-3A52-5755-46171A02BD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776" y="1697057"/>
            <a:ext cx="1066494" cy="1066494"/>
          </a:xfrm>
          <a:prstGeom prst="rect">
            <a:avLst/>
          </a:prstGeom>
        </p:spPr>
      </p:pic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FDCE4B62-8842-A0E9-F21A-40E280326A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98" y="1697057"/>
            <a:ext cx="1066494" cy="1066494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33D2353C-C37B-3205-38FB-DDF835D534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257800"/>
            <a:ext cx="1310643" cy="85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2051" name="Picture 3" descr="C:\Users\friendly\Pictures\2018-Provo\IMG_20180225-resiz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668311"/>
            <a:ext cx="3434080" cy="515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68311"/>
            <a:ext cx="4267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/>
              <a:t>Research team* aboard the </a:t>
            </a:r>
            <a:r>
              <a:rPr lang="en-CA" sz="4000" i="1" dirty="0"/>
              <a:t>MV Playfair</a:t>
            </a:r>
          </a:p>
          <a:p>
            <a:endParaRPr lang="en-CA" dirty="0"/>
          </a:p>
          <a:p>
            <a:pPr algn="r"/>
            <a:r>
              <a:rPr lang="en-CA" sz="3200" dirty="0"/>
              <a:t>Divers suit up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34861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 rot="-420000">
            <a:off x="2316913" y="499449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MV Playfair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6096000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*</a:t>
            </a:r>
            <a:r>
              <a:rPr lang="en-US" sz="1400" dirty="0"/>
              <a:t> Thanks for technical assistance from Provo Divers</a:t>
            </a:r>
          </a:p>
        </p:txBody>
      </p:sp>
    </p:spTree>
    <p:extLst>
      <p:ext uri="{BB962C8B-B14F-4D97-AF65-F5344CB8AC3E}">
        <p14:creationId xmlns:p14="http://schemas.microsoft.com/office/powerpoint/2010/main" val="28753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Shark experiment: Pies vs. Bars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1819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Do sharks prefer </a:t>
            </a:r>
            <a:r>
              <a:rPr lang="en-CA" sz="3200" dirty="0">
                <a:solidFill>
                  <a:srgbClr val="FF0000"/>
                </a:solidFill>
              </a:rPr>
              <a:t>conch pie charts </a:t>
            </a:r>
            <a:r>
              <a:rPr lang="en-CA" sz="3200" dirty="0"/>
              <a:t>or </a:t>
            </a:r>
            <a:r>
              <a:rPr lang="en-CA" sz="3200" dirty="0">
                <a:solidFill>
                  <a:srgbClr val="FF0000"/>
                </a:solidFill>
              </a:rPr>
              <a:t>granola bar charts</a:t>
            </a:r>
            <a:r>
              <a:rPr lang="en-CA" sz="3200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3886200"/>
            <a:ext cx="2304138" cy="23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9" y="3886200"/>
            <a:ext cx="2138071" cy="23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25146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Design: Two-alternative forced-choice,  </a:t>
            </a:r>
            <a:r>
              <a:rPr lang="en-CA" sz="2800" i="1" dirty="0"/>
              <a:t>n</a:t>
            </a:r>
            <a:r>
              <a:rPr lang="en-CA" sz="2800" dirty="0"/>
              <a:t>=50 trials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339337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Conch pie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9999" y="3393375"/>
            <a:ext cx="213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Granola bar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0800" y="3886200"/>
            <a:ext cx="2238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Sample stimulus items</a:t>
            </a: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72353AF1-55E3-B545-D88B-21188C66E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453988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Shark experiment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4098" name="Picture 2" descr="C:\Users\friendly\Pictures\2018-Provo\diver-and-nurseshark-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6858000" cy="450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752600"/>
            <a:ext cx="685714" cy="750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52600"/>
            <a:ext cx="734286" cy="7457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143000"/>
            <a:ext cx="484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experimental trial: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2800" y="1925402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4287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Shark experiment: Pies vs. Bars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181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Results: Sharks show an overwhelming preference for conch pie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018716"/>
              </p:ext>
            </p:extLst>
          </p:nvPr>
        </p:nvGraphicFramePr>
        <p:xfrm>
          <a:off x="457200" y="2590800"/>
          <a:ext cx="26670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496">
                <a:tc>
                  <a:txBody>
                    <a:bodyPr/>
                    <a:lstStyle/>
                    <a:p>
                      <a:r>
                        <a:rPr lang="en-CA" sz="2000" dirty="0"/>
                        <a:t>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Diver </a:t>
                      </a: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495675" y="2286005"/>
            <a:ext cx="5143500" cy="3406140"/>
            <a:chOff x="3495675" y="2286005"/>
            <a:chExt cx="5143500" cy="3406140"/>
          </a:xfrm>
        </p:grpSpPr>
        <p:pic>
          <p:nvPicPr>
            <p:cNvPr id="3074" name="Picture 2" descr="C:\Users\friendly\Pictures\2018-Provo\TC-div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675" y="2286005"/>
              <a:ext cx="5143500" cy="3406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0600" y="2294911"/>
              <a:ext cx="921655" cy="936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950" y="4028700"/>
              <a:ext cx="855228" cy="936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757262" y="348609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??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6096000"/>
            <a:ext cx="818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</a:t>
            </a:r>
            <a:r>
              <a:rPr lang="en-US" sz="1600" dirty="0"/>
              <a:t>Ethics disclosure: All divers were volunteers. None were consumed in this experiment.</a:t>
            </a:r>
          </a:p>
        </p:txBody>
      </p:sp>
    </p:spTree>
    <p:extLst>
      <p:ext uri="{BB962C8B-B14F-4D97-AF65-F5344CB8AC3E}">
        <p14:creationId xmlns:p14="http://schemas.microsoft.com/office/powerpoint/2010/main" val="52859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Turtle experiment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15276"/>
              </p:ext>
            </p:extLst>
          </p:nvPr>
        </p:nvGraphicFramePr>
        <p:xfrm>
          <a:off x="533400" y="2941378"/>
          <a:ext cx="26670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496">
                <a:tc>
                  <a:txBody>
                    <a:bodyPr/>
                    <a:lstStyle/>
                    <a:p>
                      <a:r>
                        <a:rPr lang="en-CA" sz="2000" dirty="0"/>
                        <a:t>Choice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1066800"/>
            <a:ext cx="8196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/>
              <a:t>Does this generalize? What about turtles?</a:t>
            </a:r>
          </a:p>
          <a:p>
            <a:r>
              <a:rPr lang="en-CA" sz="2800" dirty="0"/>
              <a:t>Results: Turtles show an overwhelming preference for granola bar charts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505200" y="2887675"/>
            <a:ext cx="5148000" cy="3433676"/>
            <a:chOff x="3505200" y="2590800"/>
            <a:chExt cx="5148000" cy="3433676"/>
          </a:xfrm>
        </p:grpSpPr>
        <p:pic>
          <p:nvPicPr>
            <p:cNvPr id="2050" name="Picture 2" descr="C:\Users\friendly\Pictures\2018-Provo\diving-with-turtle-the-sands-at-grace-bay-1024x68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2590800"/>
              <a:ext cx="5148000" cy="3433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4262" y="2751507"/>
              <a:ext cx="921655" cy="936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7475" y="3886200"/>
              <a:ext cx="855228" cy="936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885561" y="3552493"/>
              <a:ext cx="3994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463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Visualizing the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122" name="Picture 2" descr="C:\Users\friendly\Pictures\2018-Provo\IMG_20180225_1445314-smal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960870" cy="464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143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Successful visualizations require some time for reflection</a:t>
            </a:r>
          </a:p>
        </p:txBody>
      </p:sp>
    </p:spTree>
    <p:extLst>
      <p:ext uri="{BB962C8B-B14F-4D97-AF65-F5344CB8AC3E}">
        <p14:creationId xmlns:p14="http://schemas.microsoft.com/office/powerpoint/2010/main" val="4158953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1913</TotalTime>
  <Words>382</Words>
  <Application>Microsoft Office PowerPoint</Application>
  <PresentationFormat>On-screen Show (4:3)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1_Office Theme</vt:lpstr>
      <vt:lpstr>Deep Questions of Data Visualization</vt:lpstr>
      <vt:lpstr>PowerPoint Presentation</vt:lpstr>
      <vt:lpstr>PowerPoint Presentation</vt:lpstr>
      <vt:lpstr>PowerPoint Presentation</vt:lpstr>
      <vt:lpstr>Shark experiment: Pies vs. Bars</vt:lpstr>
      <vt:lpstr>Shark experiment</vt:lpstr>
      <vt:lpstr>Shark experiment: Pies vs. Bars</vt:lpstr>
      <vt:lpstr>Turtle experiment</vt:lpstr>
      <vt:lpstr>Visualizing the results</vt:lpstr>
      <vt:lpstr>Visualizing the results</vt:lpstr>
      <vt:lpstr>Visualizing the results</vt:lpstr>
      <vt:lpstr>The Red Stripe Award</vt:lpstr>
      <vt:lpstr>Further research</vt:lpstr>
      <vt:lpstr>Extend this to other species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L Friendly</cp:lastModifiedBy>
  <cp:revision>43</cp:revision>
  <dcterms:created xsi:type="dcterms:W3CDTF">2017-10-14T20:35:56Z</dcterms:created>
  <dcterms:modified xsi:type="dcterms:W3CDTF">2023-02-28T15:42:03Z</dcterms:modified>
</cp:coreProperties>
</file>