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348" r:id="rId4"/>
    <p:sldId id="258" r:id="rId5"/>
    <p:sldId id="259" r:id="rId6"/>
    <p:sldId id="260" r:id="rId7"/>
    <p:sldId id="261" r:id="rId8"/>
    <p:sldId id="262" r:id="rId9"/>
    <p:sldId id="349" r:id="rId10"/>
    <p:sldId id="263" r:id="rId11"/>
    <p:sldId id="264" r:id="rId12"/>
    <p:sldId id="265" r:id="rId13"/>
    <p:sldId id="266" r:id="rId14"/>
    <p:sldId id="267" r:id="rId15"/>
    <p:sldId id="268" r:id="rId16"/>
    <p:sldId id="361" r:id="rId17"/>
    <p:sldId id="36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63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89994-1973-4117-8232-7AC577A9F4A5}">
          <p14:sldIdLst>
            <p14:sldId id="256"/>
            <p14:sldId id="257"/>
            <p14:sldId id="348"/>
            <p14:sldId id="258"/>
            <p14:sldId id="259"/>
            <p14:sldId id="260"/>
            <p14:sldId id="261"/>
            <p14:sldId id="262"/>
            <p14:sldId id="349"/>
            <p14:sldId id="263"/>
            <p14:sldId id="264"/>
            <p14:sldId id="265"/>
            <p14:sldId id="266"/>
            <p14:sldId id="267"/>
          </p14:sldIdLst>
        </p14:section>
        <p14:section name="Independence" id="{E1D295CD-852C-4718-BAEB-1DF1AF982E43}">
          <p14:sldIdLst>
            <p14:sldId id="268"/>
            <p14:sldId id="361"/>
            <p14:sldId id="362"/>
            <p14:sldId id="269"/>
            <p14:sldId id="270"/>
            <p14:sldId id="271"/>
          </p14:sldIdLst>
        </p14:section>
        <p14:section name="Odds" id="{BBA12788-DB79-4EB6-8981-3B295B482A0C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Visualizing association" id="{148615D1-1715-4C93-9881-4D795FC88719}">
          <p14:sldIdLst>
            <p14:sldId id="3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325"/>
            <p14:sldId id="326"/>
            <p14:sldId id="327"/>
          </p14:sldIdLst>
        </p14:section>
        <p14:section name="Plots for two-wahy tables" id="{89E283AB-29EC-472E-AC49-2F4E6141843C}">
          <p14:sldIdLst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rdinal factors" id="{4F4F5F37-2BFB-43AF-AC27-6F544476C20F}">
          <p14:sldIdLst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Observer agreement" id="{D0841463-A69E-4D2F-B01C-23F468E549F5}">
          <p14:sldIdLst>
            <p14:sldId id="342"/>
            <p14:sldId id="343"/>
            <p14:sldId id="344"/>
            <p14:sldId id="345"/>
            <p14:sldId id="346"/>
            <p14:sldId id="347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6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66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1872-C532-4BFE-903F-C7072979174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1ED8-6108-4710-99B1-764EAA2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tables</a:t>
            </a:r>
            <a:br>
              <a:rPr lang="en-US" dirty="0"/>
            </a:br>
            <a:r>
              <a:rPr lang="en-US" dirty="0"/>
              <a:t>Independence &amp;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EEA2F-6B6B-41CD-93BE-CD331C82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406898"/>
            <a:ext cx="8019048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5DA-B713-493B-A571-B57510B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plots for r × c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80E1-E102-4FA9-B032-8EBEDF2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17FC1-13CD-49C3-B2D2-2FDFB2D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266861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698D8-DD3A-41C0-BEC9-8C544135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58" y="1947379"/>
            <a:ext cx="3624349" cy="345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096E-4D21-4142-89AD-7644615FC54F}"/>
              </a:ext>
            </a:extLst>
          </p:cNvPr>
          <p:cNvSpPr txBox="1"/>
          <p:nvPr/>
        </p:nvSpPr>
        <p:spPr>
          <a:xfrm>
            <a:off x="457200" y="1295400"/>
            <a:ext cx="38862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(HEC, beside=TRUE, …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9CE1-3F57-4C6E-BFBB-205D0A6F1245}"/>
              </a:ext>
            </a:extLst>
          </p:cNvPr>
          <p:cNvSpPr txBox="1"/>
          <p:nvPr/>
        </p:nvSpPr>
        <p:spPr>
          <a:xfrm>
            <a:off x="4953000" y="1295400"/>
            <a:ext cx="3733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tile(HEC, shade=TRUE)</a:t>
            </a:r>
          </a:p>
        </p:txBody>
      </p:sp>
    </p:spTree>
    <p:extLst>
      <p:ext uri="{BB962C8B-B14F-4D97-AF65-F5344CB8AC3E}">
        <p14:creationId xmlns:p14="http://schemas.microsoft.com/office/powerpoint/2010/main" val="205487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917-0F4A-40CE-B3C7-5E14A6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3C42-FA07-4AD3-8443-0DB8A54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CB8F-76A2-4AAA-8C89-227D483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57358"/>
            <a:ext cx="4790476" cy="2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36AA-B1E8-45B0-9603-2F97411C0E4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x c table with ordered categories: Mental health and Parents’ SES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78F1-68ED-40A3-8575-4ED6947038C4}"/>
              </a:ext>
            </a:extLst>
          </p:cNvPr>
          <p:cNvSpPr txBox="1"/>
          <p:nvPr/>
        </p:nvSpPr>
        <p:spPr>
          <a:xfrm>
            <a:off x="685800" y="4800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Mental impairment is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, SES is a </a:t>
            </a:r>
            <a:r>
              <a:rPr lang="en-US" dirty="0">
                <a:solidFill>
                  <a:srgbClr val="0070C0"/>
                </a:solidFill>
              </a:rPr>
              <a:t>predictor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take </a:t>
            </a:r>
            <a:r>
              <a:rPr lang="en-US" dirty="0">
                <a:solidFill>
                  <a:srgbClr val="0070C0"/>
                </a:solidFill>
              </a:rPr>
              <a:t>ordinal nature </a:t>
            </a:r>
            <a:r>
              <a:rPr lang="en-US" dirty="0"/>
              <a:t>of variables into account?</a:t>
            </a:r>
          </a:p>
        </p:txBody>
      </p:sp>
    </p:spTree>
    <p:extLst>
      <p:ext uri="{BB962C8B-B14F-4D97-AF65-F5344CB8AC3E}">
        <p14:creationId xmlns:p14="http://schemas.microsoft.com/office/powerpoint/2010/main" val="34435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ACE-E7E6-4224-B466-F232A63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CFD92-909A-400F-8DC8-5DA7C95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BC76-2647-4816-A846-B1C3DCA4EE10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contained 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::Mental</a:t>
            </a:r>
            <a:r>
              <a:rPr lang="en-US" dirty="0"/>
              <a:t>, a frequency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8050-25E3-4852-92F1-823C8696FD52}"/>
              </a:ext>
            </a:extLst>
          </p:cNvPr>
          <p:cNvSpPr txBox="1"/>
          <p:nvPr/>
        </p:nvSpPr>
        <p:spPr>
          <a:xfrm>
            <a:off x="457200" y="1817132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data(Mental,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EF5D7-380A-4C1A-8436-6B45EA77F0C5}"/>
              </a:ext>
            </a:extLst>
          </p:cNvPr>
          <p:cNvSpPr txBox="1"/>
          <p:nvPr/>
        </p:nvSpPr>
        <p:spPr>
          <a:xfrm>
            <a:off x="457200" y="3505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a contingency table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xtabs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, and test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0CD0-3CDF-4B1B-A12E-CEECCBCD5890}"/>
              </a:ext>
            </a:extLst>
          </p:cNvPr>
          <p:cNvSpPr txBox="1"/>
          <p:nvPr/>
        </p:nvSpPr>
        <p:spPr>
          <a:xfrm>
            <a:off x="533400" y="41148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46, df = 15, p-value = 5e-05</a:t>
            </a:r>
          </a:p>
        </p:txBody>
      </p:sp>
    </p:spTree>
    <p:extLst>
      <p:ext uri="{BB962C8B-B14F-4D97-AF65-F5344CB8AC3E}">
        <p14:creationId xmlns:p14="http://schemas.microsoft.com/office/powerpoint/2010/main" val="20198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Ordinal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factors, more powerful (focused) tests are available with Cochran-Mantel-</a:t>
            </a:r>
            <a:r>
              <a:rPr lang="en-US" dirty="0" err="1"/>
              <a:t>Haenszel</a:t>
            </a:r>
            <a:r>
              <a:rPr lang="en-US" dirty="0"/>
              <a:t> tests 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9159-3A1B-45A9-851D-73845E2B758C}"/>
              </a:ext>
            </a:extLst>
          </p:cNvPr>
          <p:cNvSpPr txBox="1"/>
          <p:nvPr/>
        </p:nvSpPr>
        <p:spPr>
          <a:xfrm>
            <a:off x="457200" y="1973829"/>
            <a:ext cx="6553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Cochran-Mantel-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Haenszel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mental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AltHypothesis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    Prob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Nonzero correlation  37.2  1 1.09e-09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 mean scores differ  40.3  5 1.30e-07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 mean scores differ  40.7  3 7.70e-09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association  46.0 15 5.40e-05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1615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4800600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55FC-2E7C-4021-BC28-2DD01F1FF9B3}"/>
              </a:ext>
            </a:extLst>
          </p:cNvPr>
          <p:cNvSpPr txBox="1"/>
          <p:nvPr/>
        </p:nvSpPr>
        <p:spPr>
          <a:xfrm>
            <a:off x="6934200" y="295379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ordinal</a:t>
            </a:r>
          </a:p>
          <a:p>
            <a:r>
              <a:rPr lang="en-US" sz="1600" dirty="0"/>
              <a:t>cols ordinal</a:t>
            </a:r>
          </a:p>
          <a:p>
            <a:r>
              <a:rPr lang="en-US" sz="1600" dirty="0"/>
              <a:t>rows ordinal</a:t>
            </a:r>
          </a:p>
          <a:p>
            <a:r>
              <a:rPr lang="en-US" sz="1600" dirty="0"/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270904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997C-F193-4143-86EF-59CD273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7951B-6AAA-4152-AA0F-5078B3EB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9E99-A229-4C8D-AA8D-178E2588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790476" cy="1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9A14-F86E-4CC6-ABA6-1B509DD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" y="3297312"/>
            <a:ext cx="7942857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05E77-D661-417C-9F8E-4305EC5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1" y="4432539"/>
            <a:ext cx="788571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CD0-5A3D-4411-8233-F7B31FF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F114-CF0C-40B8-9C5B-80B461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069C-5C86-48DE-BC8C-67C28AA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9524" cy="22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/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 x 2 tables, this gives rise to tests and measures based on: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Difference in row/col marginal probabilities: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π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n-US" dirty="0"/>
                  <a:t>2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Odds ratio,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(n</a:t>
                </a:r>
                <a:r>
                  <a:rPr lang="en-US" baseline="-25000" dirty="0"/>
                  <a:t>11</a:t>
                </a:r>
                <a:r>
                  <a:rPr lang="en-US" dirty="0"/>
                  <a:t> / n</a:t>
                </a:r>
                <a:r>
                  <a:rPr lang="en-US" baseline="-25000" dirty="0"/>
                  <a:t>12</a:t>
                </a:r>
                <a:r>
                  <a:rPr lang="en-US" dirty="0"/>
                  <a:t>) / (n</a:t>
                </a:r>
                <a:r>
                  <a:rPr lang="en-US" baseline="-25000" dirty="0"/>
                  <a:t>21</a:t>
                </a:r>
                <a:r>
                  <a:rPr lang="en-US" dirty="0"/>
                  <a:t> / n</a:t>
                </a:r>
                <a:r>
                  <a:rPr lang="en-US" baseline="-25000" dirty="0"/>
                  <a:t>22</a:t>
                </a:r>
                <a:r>
                  <a:rPr lang="en-US" dirty="0"/>
                  <a:t>).             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θ</a:t>
                </a:r>
                <a:r>
                  <a:rPr lang="en-US" dirty="0"/>
                  <a:t> = 1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Standard χ2 test is for largish n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Small samples: Fisher’s exact test, or simulation / permutation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blipFill>
                <a:blip r:embed="rId3"/>
                <a:stretch>
                  <a:fillRect l="-686" t="-2459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58-185F-F006-644E-91BCAA9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57B3-BA23-9489-367C-F8ECF0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31CD-7889-F8DB-C1EB-EA9DD619798D}"/>
              </a:ext>
            </a:extLst>
          </p:cNvPr>
          <p:cNvSpPr txBox="1"/>
          <p:nvPr/>
        </p:nvSpPr>
        <p:spPr>
          <a:xfrm>
            <a:off x="457200" y="198120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educ &lt;- c(50, 100, 50)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names(educ) &lt;- c("Low", "Med", "High")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party &lt;- c(20, 50, 30)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names(party) &lt;- c("NDP", "Liberal", "Cons")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(educ, party) / sum(party)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cell = row * col /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(table)) &lt;- c("Education", "Party")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Party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NDP Liberal Cons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Low   10      25   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Med   20      50   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High  10      25  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522B9-62CC-03EE-D4DC-6BA87F844FD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contrived example, where I generate cell frequencies as the product of row and column marginal totals: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= </a:t>
            </a:r>
            <a:r>
              <a:rPr lang="en-CA" dirty="0" err="1"/>
              <a:t>n</a:t>
            </a:r>
            <a:r>
              <a:rPr lang="en-CA" baseline="-25000" dirty="0" err="1"/>
              <a:t>i</a:t>
            </a:r>
            <a:r>
              <a:rPr lang="en-CA" baseline="-25000" dirty="0"/>
              <a:t>+ </a:t>
            </a:r>
            <a:r>
              <a:rPr lang="en-CA" dirty="0"/>
              <a:t>x </a:t>
            </a:r>
            <a:r>
              <a:rPr lang="en-CA" dirty="0" err="1"/>
              <a:t>n</a:t>
            </a:r>
            <a:r>
              <a:rPr lang="en-CA" baseline="-25000" dirty="0" err="1"/>
              <a:t>+j</a:t>
            </a:r>
            <a:endParaRPr lang="en-CA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AF7D5-E73C-EC10-17E4-EFD0F962E000}"/>
              </a:ext>
            </a:extLst>
          </p:cNvPr>
          <p:cNvSpPr/>
          <p:nvPr/>
        </p:nvSpPr>
        <p:spPr>
          <a:xfrm>
            <a:off x="3413762" y="5334000"/>
            <a:ext cx="109728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38094-6FC7-F680-8AE6-51C63FBF3389}"/>
              </a:ext>
            </a:extLst>
          </p:cNvPr>
          <p:cNvSpPr/>
          <p:nvPr/>
        </p:nvSpPr>
        <p:spPr>
          <a:xfrm>
            <a:off x="4983480" y="5334000"/>
            <a:ext cx="27432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AC453-5412-BF0C-AAD3-07931B09686E}"/>
              </a:ext>
            </a:extLst>
          </p:cNvPr>
          <p:cNvSpPr/>
          <p:nvPr/>
        </p:nvSpPr>
        <p:spPr>
          <a:xfrm>
            <a:off x="5715000" y="5334000"/>
            <a:ext cx="1097280" cy="274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6A1B3-3F6A-23C2-DCBE-CA449CD00EF1}"/>
              </a:ext>
            </a:extLst>
          </p:cNvPr>
          <p:cNvSpPr txBox="1"/>
          <p:nvPr/>
        </p:nvSpPr>
        <p:spPr>
          <a:xfrm>
            <a:off x="3200402" y="56912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085E-D5C6-7D3A-B7F3-27930058F160}"/>
              </a:ext>
            </a:extLst>
          </p:cNvPr>
          <p:cNvSpPr txBox="1"/>
          <p:nvPr/>
        </p:nvSpPr>
        <p:spPr>
          <a:xfrm>
            <a:off x="4572000" y="5660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FAF72-272D-110F-04DD-54B2E076BC0C}"/>
              </a:ext>
            </a:extLst>
          </p:cNvPr>
          <p:cNvSpPr txBox="1"/>
          <p:nvPr/>
        </p:nvSpPr>
        <p:spPr>
          <a:xfrm>
            <a:off x="5230167" y="5549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8D261-4506-AC63-AB67-235833900DB2}"/>
              </a:ext>
            </a:extLst>
          </p:cNvPr>
          <p:cNvSpPr txBox="1"/>
          <p:nvPr/>
        </p:nvSpPr>
        <p:spPr>
          <a:xfrm>
            <a:off x="4853940" y="56511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5DDB-FC79-E5AC-8342-303D88A28C73}"/>
              </a:ext>
            </a:extLst>
          </p:cNvPr>
          <p:cNvSpPr txBox="1"/>
          <p:nvPr/>
        </p:nvSpPr>
        <p:spPr>
          <a:xfrm>
            <a:off x="5996940" y="52911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C8A7-ED28-703C-29A2-11A6A85B743D}"/>
              </a:ext>
            </a:extLst>
          </p:cNvPr>
          <p:cNvSpPr txBox="1"/>
          <p:nvPr/>
        </p:nvSpPr>
        <p:spPr>
          <a:xfrm>
            <a:off x="1066800" y="547116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Outer product:</a:t>
            </a:r>
          </a:p>
        </p:txBody>
      </p:sp>
    </p:spTree>
    <p:extLst>
      <p:ext uri="{BB962C8B-B14F-4D97-AF65-F5344CB8AC3E}">
        <p14:creationId xmlns:p14="http://schemas.microsoft.com/office/powerpoint/2010/main" val="164398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641-A713-6D2F-B02B-41A70A9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231C5-95B5-6A91-73BE-1B84A788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78F23-889C-5314-E6D9-1C34C1732089}"/>
              </a:ext>
            </a:extLst>
          </p:cNvPr>
          <p:cNvSpPr txBox="1"/>
          <p:nvPr/>
        </p:nvSpPr>
        <p:spPr>
          <a:xfrm>
            <a:off x="457200" y="2007992"/>
            <a:ext cx="3810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1)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     0.5  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49CF0-4133-5687-9367-9442D32801D6}"/>
              </a:ext>
            </a:extLst>
          </p:cNvPr>
          <p:cNvSpPr txBox="1"/>
          <p:nvPr/>
        </p:nvSpPr>
        <p:spPr>
          <a:xfrm>
            <a:off x="4648200" y="2007992"/>
            <a:ext cx="37338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0.25    0.25 0.25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0.50    0.50 0.50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0.25    0.25 0.25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4B1B-E2A7-EA29-B869-28F01E2DD9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row proportions of party are the same for each educ group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col proportions of educ are the same for each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E98-A9E0-5EB0-33C0-621328880C5B}"/>
              </a:ext>
            </a:extLst>
          </p:cNvPr>
          <p:cNvSpPr txBox="1"/>
          <p:nvPr/>
        </p:nvSpPr>
        <p:spPr>
          <a:xfrm>
            <a:off x="533400" y="4267200"/>
            <a:ext cx="52578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 0  4        1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  0  4        1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9B9F-EFCA-02DF-6927-E439E0ED6F07}"/>
              </a:ext>
            </a:extLst>
          </p:cNvPr>
          <p:cNvSpPr txBox="1"/>
          <p:nvPr/>
        </p:nvSpPr>
        <p:spPr>
          <a:xfrm>
            <a:off x="457200" y="3733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So, the X^2 is exactly zero, and measures of strength are zero</a:t>
            </a:r>
          </a:p>
        </p:txBody>
      </p:sp>
    </p:spTree>
    <p:extLst>
      <p:ext uri="{BB962C8B-B14F-4D97-AF65-F5344CB8AC3E}">
        <p14:creationId xmlns:p14="http://schemas.microsoft.com/office/powerpoint/2010/main" val="1437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6C07-D7DD-494A-8FAD-E09E800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9F8-8982-44A8-A4A7-A1B3C623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68BE-A049-4DE0-9FD6-C37704A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243"/>
            <a:ext cx="78962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3D54E-A612-4F8D-BDA7-753F40F97798}"/>
              </a:ext>
            </a:extLst>
          </p:cNvPr>
          <p:cNvSpPr txBox="1"/>
          <p:nvPr/>
        </p:nvSpPr>
        <p:spPr>
          <a:xfrm>
            <a:off x="685800" y="2563763"/>
            <a:ext cx="7896225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 Treatment + Improved, data = Arthritis)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1), 3 )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None 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0.674 0.163  0.163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0.317 0.171  0.512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3D300-BF32-43A4-AA77-BC0C098706D4}"/>
              </a:ext>
            </a:extLst>
          </p:cNvPr>
          <p:cNvSpPr txBox="1"/>
          <p:nvPr/>
        </p:nvSpPr>
        <p:spPr>
          <a:xfrm>
            <a:off x="685800" y="47216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more people given the Placebo show no improvement; more people Treated show marked 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B85-78C4-46F6-A88E-C1E5F5AAD2DC}"/>
              </a:ext>
            </a:extLst>
          </p:cNvPr>
          <p:cNvSpPr/>
          <p:nvPr/>
        </p:nvSpPr>
        <p:spPr>
          <a:xfrm>
            <a:off x="3571568" y="4011692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1144E-2DE9-4CF9-860E-4E2E9EDFAD30}"/>
              </a:ext>
            </a:extLst>
          </p:cNvPr>
          <p:cNvSpPr/>
          <p:nvPr/>
        </p:nvSpPr>
        <p:spPr>
          <a:xfrm>
            <a:off x="1986120" y="3741488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E46-AF82-421D-B5C1-E790528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9D550-13F4-4D42-8B96-E8F2FF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C14-FD31-4700-8BE9-12C6866991C6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dirty="0"/>
              <a:t> were independent, frequencies ~ row x col margins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E82F-443E-432E-828E-E30D7D484363}"/>
              </a:ext>
            </a:extLst>
          </p:cNvPr>
          <p:cNvSpPr txBox="1"/>
          <p:nvPr/>
        </p:nvSpPr>
        <p:spPr>
          <a:xfrm>
            <a:off x="533400" y="20574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round(outer(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None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  22    7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  20    7    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A35F1-AFB8-4644-B41B-068DD9BAC1D9}"/>
              </a:ext>
            </a:extLst>
          </p:cNvPr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dirty="0">
                <a:solidFill>
                  <a:srgbClr val="0070C0"/>
                </a:solidFill>
              </a:rPr>
              <a:t>expected frequencies</a:t>
            </a:r>
            <a:r>
              <a:rPr lang="en-US" dirty="0"/>
              <a:t>, under independence; but for the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962B9-121C-4DBC-9453-8289CE5C0C6E}"/>
              </a:ext>
            </a:extLst>
          </p:cNvPr>
          <p:cNvSpPr txBox="1"/>
          <p:nvPr/>
        </p:nvSpPr>
        <p:spPr>
          <a:xfrm>
            <a:off x="609600" y="4724400"/>
            <a:ext cx="5366084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13.1, df = 2, p-value = 0.0015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52F8F7-3689-4C23-96E1-B2F68A5F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26170"/>
              </p:ext>
            </p:extLst>
          </p:nvPr>
        </p:nvGraphicFramePr>
        <p:xfrm>
          <a:off x="5638800" y="5001141"/>
          <a:ext cx="32886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82400" progId="Equation.DSMT4">
                  <p:embed/>
                </p:oleObj>
              </mc:Choice>
              <mc:Fallback>
                <p:oleObj name="Equation" r:id="rId2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5001141"/>
                        <a:ext cx="32886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93888-1DFF-43D4-86E6-12E295A97655}"/>
              </a:ext>
            </a:extLst>
          </p:cNvPr>
          <p:cNvSpPr txBox="1"/>
          <p:nvPr/>
        </p:nvSpPr>
        <p:spPr>
          <a:xfrm>
            <a:off x="6781800" y="46002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8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1A0-7265-4999-9598-F930425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tables: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E1B1-A72F-45CF-A7C7-9085913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FF1E-D8EB-4B03-840B-35F83B49E9BE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frequency tables are a convenient way to represent a dataset cross-classified by two discrete variables, A &amp;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D4C-CC8C-4BE0-B2B0-E0568B5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2174085"/>
            <a:ext cx="8171428" cy="1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22FFC-A786-4AAD-9209-CF6C32B7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7" y="4446179"/>
            <a:ext cx="81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51-05D9-4683-B145-56805D6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Sampling models: Poisson, Binomial, Multinomial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A01C-9C94-4561-8B73-873354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Subtle distinctions arise concerning whether the row and/or margins are fixed by design or 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Poisson</a:t>
            </a:r>
            <a:r>
              <a:rPr lang="en-US" sz="2000" dirty="0"/>
              <a:t>: each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is regarded as an independent Poisson variate; nothing fixed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Binomial</a:t>
            </a:r>
            <a:r>
              <a:rPr lang="en-US" sz="2000" dirty="0"/>
              <a:t>: each row (or col) is regarded as an independent binomial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, with one </a:t>
            </a:r>
            <a:r>
              <a:rPr lang="en-US" sz="2000" dirty="0">
                <a:solidFill>
                  <a:srgbClr val="00B0F0"/>
                </a:solidFill>
              </a:rPr>
              <a:t>fixed</a:t>
            </a:r>
            <a:r>
              <a:rPr lang="en-US" sz="2000" dirty="0"/>
              <a:t> margin (group total), other random (response)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Multinomial</a:t>
            </a:r>
            <a:r>
              <a:rPr lang="en-US" sz="2000" dirty="0"/>
              <a:t>: only the total sample size, n</a:t>
            </a:r>
            <a:r>
              <a:rPr lang="en-US" sz="2000" baseline="-25000" dirty="0"/>
              <a:t>++</a:t>
            </a:r>
            <a:r>
              <a:rPr lang="en-US" sz="2000" dirty="0"/>
              <a:t>, is fixed; frequencies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are classified by A and B</a:t>
            </a:r>
          </a:p>
          <a:p>
            <a:r>
              <a:rPr lang="en-US" sz="2000" dirty="0"/>
              <a:t>Makes a difference in how hypothesis tests are justified &amp; explained</a:t>
            </a:r>
          </a:p>
          <a:p>
            <a:r>
              <a:rPr lang="en-US" sz="2000" dirty="0"/>
              <a:t>Happily, for most inferential methods,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same results are obtained under the three sampling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Q: what is an appropriate sampling model for the UCB admissions data? For hair-eye color? For the mental impairment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CD0D0-0442-4D14-97B2-D233EAE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F0C-6E2A-45A8-A0F1-88CD4E6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odds ratios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D32F-A414-4E30-8E3B-D65FD7C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A12D-B8A7-450B-B675-3C8DDFA4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756"/>
            <a:ext cx="7971428" cy="25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338F-7A1F-4217-A3EA-BE9E049A230F}"/>
              </a:ext>
            </a:extLst>
          </p:cNvPr>
          <p:cNvSpPr txBox="1"/>
          <p:nvPr/>
        </p:nvSpPr>
        <p:spPr>
          <a:xfrm>
            <a:off x="457200" y="3593692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c( 0.05, .1, .25, .50, .75, .9, .95)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odds &lt;- p / (1-p)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log(odds)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odds.df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(p, odds,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    odds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0.05  0.0526   -2.94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0.10  0.1111   -2.20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0.25  0.3333   -1.10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4 0.50  1.0000    0.00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5 0.75  3.0000    1.10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6 0.90  9.0000    2.20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7 0.95 19.0000    2.94</a:t>
            </a:r>
          </a:p>
        </p:txBody>
      </p:sp>
    </p:spTree>
    <p:extLst>
      <p:ext uri="{BB962C8B-B14F-4D97-AF65-F5344CB8AC3E}">
        <p14:creationId xmlns:p14="http://schemas.microsoft.com/office/powerpoint/2010/main" val="337402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776-F5BD-433A-AF44-90E2B03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D7F2-9819-44A3-89B8-59AB4A0B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BCE8E-3D3B-40ED-99ED-ABDEF1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397"/>
            <a:ext cx="4542857" cy="43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052C-615B-4E88-BDEB-9979A3E86490}"/>
              </a:ext>
            </a:extLst>
          </p:cNvPr>
          <p:cNvSpPr txBox="1"/>
          <p:nvPr/>
        </p:nvSpPr>
        <p:spPr>
          <a:xfrm>
            <a:off x="5334000" y="21336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 around </a:t>
            </a:r>
            <a:r>
              <a:rPr lang="el-GR" dirty="0"/>
              <a:t>π</a:t>
            </a:r>
            <a:r>
              <a:rPr lang="en-US" dirty="0"/>
              <a:t> = ½ :</a:t>
            </a:r>
          </a:p>
          <a:p>
            <a:r>
              <a:rPr lang="en-US" dirty="0"/>
              <a:t>         logit(π) = - logit(1- π)</a:t>
            </a:r>
          </a:p>
          <a:p>
            <a:endParaRPr lang="en-US" dirty="0"/>
          </a:p>
          <a:p>
            <a:r>
              <a:rPr lang="en-US" dirty="0"/>
              <a:t>Fairly linear in the middle, </a:t>
            </a:r>
          </a:p>
          <a:p>
            <a:r>
              <a:rPr lang="en-US" dirty="0"/>
              <a:t>          0.2  </a:t>
            </a:r>
            <a:r>
              <a:rPr lang="en-US" dirty="0">
                <a:sym typeface="Symbol MT" panose="05050102010706020507" pitchFamily="18" charset="2"/>
              </a:rPr>
              <a:t>  </a:t>
            </a:r>
            <a:r>
              <a:rPr lang="en-US" dirty="0"/>
              <a:t>π  </a:t>
            </a:r>
            <a:r>
              <a:rPr lang="en-US" dirty="0">
                <a:sym typeface="Symbol MT" panose="05050102010706020507" pitchFamily="18" charset="2"/>
              </a:rPr>
              <a:t>  0.8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The logit transformation of probability is the basis for </a:t>
            </a:r>
            <a:r>
              <a:rPr lang="en-US" dirty="0">
                <a:solidFill>
                  <a:srgbClr val="0070C0"/>
                </a:solidFill>
                <a:sym typeface="Symbol MT" panose="05050102010706020507" pitchFamily="18" charset="2"/>
              </a:rPr>
              <a:t>logistic</a:t>
            </a:r>
            <a:r>
              <a:rPr lang="en-US" dirty="0">
                <a:sym typeface="Symbol MT" panose="05050102010706020507" pitchFamily="18" charset="2"/>
              </a:rPr>
              <a:t> regression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(An alternative, the cumulative normal, </a:t>
            </a:r>
            <a:r>
              <a:rPr lang="en-US" baseline="30000" dirty="0">
                <a:sym typeface="Symbol MT" panose="05050102010706020507" pitchFamily="18" charset="2"/>
              </a:rPr>
              <a:t>-1</a:t>
            </a:r>
            <a:r>
              <a:rPr lang="en-US" dirty="0">
                <a:sym typeface="Symbol MT" panose="05050102010706020507" pitchFamily="18" charset="2"/>
              </a:rPr>
              <a:t>(</a:t>
            </a:r>
            <a:r>
              <a:rPr lang="el-GR" dirty="0">
                <a:sym typeface="Symbol MT" panose="05050102010706020507" pitchFamily="18" charset="2"/>
              </a:rPr>
              <a:t>π</a:t>
            </a:r>
            <a:r>
              <a:rPr lang="en-US" dirty="0">
                <a:sym typeface="Symbol MT" panose="05050102010706020507" pitchFamily="18" charset="2"/>
              </a:rPr>
              <a:t>), gives rise to </a:t>
            </a:r>
            <a:r>
              <a:rPr lang="en-US" dirty="0" err="1">
                <a:solidFill>
                  <a:srgbClr val="0070C0"/>
                </a:solidFill>
                <a:sym typeface="Symbol MT" panose="05050102010706020507" pitchFamily="18" charset="2"/>
              </a:rPr>
              <a:t>probit</a:t>
            </a:r>
            <a:r>
              <a:rPr lang="en-US" dirty="0">
                <a:sym typeface="Symbol MT" panose="05050102010706020507" pitchFamily="18" charset="2"/>
              </a:rPr>
              <a:t> regression)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A665-10B3-42E1-AE82-B41AC06001D2}"/>
              </a:ext>
            </a:extLst>
          </p:cNvPr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p, type='b',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="log odds",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="Probability", …)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subset=(p&gt;=.2 &amp; p&lt;=.8)), col="blue")</a:t>
            </a:r>
          </a:p>
        </p:txBody>
      </p:sp>
    </p:spTree>
    <p:extLst>
      <p:ext uri="{BB962C8B-B14F-4D97-AF65-F5344CB8AC3E}">
        <p14:creationId xmlns:p14="http://schemas.microsoft.com/office/powerpoint/2010/main" val="240373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C83-1340-46DB-9BDA-C9B77B16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8151-A019-4005-8566-460220B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CCEE-8EF3-4FD7-80BB-0CE5311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25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8849E-2BD2-48A5-9076-AFFE9EE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4181152"/>
            <a:ext cx="819047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7E3-C1B9-437B-9BAF-F1A148D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Odds ratio: Inference &amp; 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03D39-FF62-4017-BE2D-11B13F0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90E4-F059-43C2-8ED2-1EAA4F9B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2381" cy="13523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5E7275-9E64-4725-ABBF-472221B6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9080"/>
              </p:ext>
            </p:extLst>
          </p:nvPr>
        </p:nvGraphicFramePr>
        <p:xfrm>
          <a:off x="5943600" y="2057400"/>
          <a:ext cx="2228118" cy="51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304560" progId="Equation.DSMT4">
                  <p:embed/>
                </p:oleObj>
              </mc:Choice>
              <mc:Fallback>
                <p:oleObj name="Equation" r:id="rId3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057400"/>
                        <a:ext cx="2228118" cy="51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8E1C6-8A5F-48EE-86A6-D51F2EF0696D}"/>
              </a:ext>
            </a:extLst>
          </p:cNvPr>
          <p:cNvSpPr txBox="1"/>
          <p:nvPr/>
        </p:nvSpPr>
        <p:spPr>
          <a:xfrm>
            <a:off x="459658" y="298707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has option, log=,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by default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method calculates z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78BC-A3FA-41F8-8285-134B22BF1FDB}"/>
              </a:ext>
            </a:extLst>
          </p:cNvPr>
          <p:cNvSpPr txBox="1"/>
          <p:nvPr/>
        </p:nvSpPr>
        <p:spPr>
          <a:xfrm>
            <a:off x="534419" y="3801805"/>
            <a:ext cx="792378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0.6104     0.0639    9.55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14530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36C0-7A52-4654-B1B6-F863D05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ratio: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7F85A-90CD-4C18-B681-8848977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2C6F-AB4A-4B99-807C-C28922EDC820}"/>
              </a:ext>
            </a:extLst>
          </p:cNvPr>
          <p:cNvSpPr txBox="1"/>
          <p:nvPr/>
        </p:nvSpPr>
        <p:spPr>
          <a:xfrm>
            <a:off x="533400" y="2057400"/>
            <a:ext cx="815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 = FALSE))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1.624  2.087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0.4851 0.7356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05D5-94C7-48D5-A81D-64301AB49A60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should be reported with confidence intervals, either for the odds ratio, </a:t>
            </a:r>
            <a:r>
              <a:rPr lang="el-GR" dirty="0"/>
              <a:t>θ</a:t>
            </a:r>
            <a:r>
              <a:rPr lang="en-US" dirty="0"/>
              <a:t>, or for log(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5C3B-82B1-457B-B722-04DF613965A0}"/>
              </a:ext>
            </a:extLst>
          </p:cNvPr>
          <p:cNvSpPr txBox="1"/>
          <p:nvPr/>
        </p:nvSpPr>
        <p:spPr>
          <a:xfrm>
            <a:off x="533400" y="4370441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Berkeley admissions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Pearson χ</a:t>
            </a:r>
            <a:r>
              <a:rPr lang="en-US" baseline="30000" dirty="0"/>
              <a:t>2</a:t>
            </a:r>
            <a:r>
              <a:rPr lang="en-US" dirty="0"/>
              <a:t> test of association between Gender and Admission was highly significant, χ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= 91.6, p &lt; 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corresponded to an odds ratio of admission for Males vs. Females of </a:t>
            </a:r>
            <a:r>
              <a:rPr lang="el-GR" dirty="0"/>
              <a:t>θ</a:t>
            </a:r>
            <a:r>
              <a:rPr lang="en-US" dirty="0"/>
              <a:t> = 1.84 (CI: 1.62, 2.09), meaning that overall, males were 84% more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scale of log odds, </a:t>
            </a:r>
            <a:r>
              <a:rPr lang="el-GR" dirty="0"/>
              <a:t>ψ</a:t>
            </a:r>
            <a:r>
              <a:rPr lang="en-US" dirty="0"/>
              <a:t> = log(</a:t>
            </a:r>
            <a:r>
              <a:rPr lang="el-GR" dirty="0"/>
              <a:t>θ</a:t>
            </a:r>
            <a:r>
              <a:rPr lang="en-US" dirty="0"/>
              <a:t>), the estimate was </a:t>
            </a:r>
            <a:r>
              <a:rPr lang="el-GR" dirty="0"/>
              <a:t>ψ</a:t>
            </a:r>
            <a:r>
              <a:rPr lang="en-US" dirty="0"/>
              <a:t> = 0.610 (CI: 0.485, 0.736), meaning a significant positive association between Gender(Male) and admission.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B5F01-195C-40F2-B289-126309B9A492}"/>
              </a:ext>
            </a:extLst>
          </p:cNvPr>
          <p:cNvSpPr txBox="1"/>
          <p:nvPr/>
        </p:nvSpPr>
        <p:spPr>
          <a:xfrm>
            <a:off x="457200" y="389512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in words:</a:t>
            </a:r>
          </a:p>
        </p:txBody>
      </p:sp>
    </p:spTree>
    <p:extLst>
      <p:ext uri="{BB962C8B-B14F-4D97-AF65-F5344CB8AC3E}">
        <p14:creationId xmlns:p14="http://schemas.microsoft.com/office/powerpoint/2010/main" val="136424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44E-66EB-450D-BF31-46E3FC2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948E1-0847-4E34-81BA-0620F37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8BE1-5D9C-4936-AE84-96134D2338C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and LR G</a:t>
            </a:r>
            <a:r>
              <a:rPr lang="en-US" baseline="30000" dirty="0"/>
              <a:t>2</a:t>
            </a:r>
            <a:r>
              <a:rPr lang="en-US" dirty="0"/>
              <a:t> tests are valid when most expected frequencies </a:t>
            </a:r>
            <a:r>
              <a:rPr lang="en-US" dirty="0">
                <a:sym typeface="Symbol MT" panose="05050102010706020507" pitchFamily="18" charset="2"/>
              </a:rPr>
              <a:t> 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 MT" panose="05050102010706020507" pitchFamily="18" charset="2"/>
              </a:rPr>
              <a:t>Otherwise, use Fisher’s exact test or simulated </a:t>
            </a:r>
            <a:r>
              <a:rPr lang="en-US" i="1" dirty="0">
                <a:sym typeface="Symbol MT" panose="05050102010706020507" pitchFamily="18" charset="2"/>
              </a:rPr>
              <a:t>p-</a:t>
            </a:r>
            <a:r>
              <a:rPr lang="en-US" dirty="0">
                <a:sym typeface="Symbol MT" panose="05050102010706020507" pitchFamily="18" charset="2"/>
              </a:rPr>
              <a:t>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096-81D5-4434-8D47-CF6FE144DFD3}"/>
              </a:ext>
            </a:extLst>
          </p:cNvPr>
          <p:cNvSpPr txBox="1"/>
          <p:nvPr/>
        </p:nvSpPr>
        <p:spPr>
          <a:xfrm>
            <a:off x="457200" y="2286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Cholesterol diet and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C21C-5289-4637-A974-CD95F9A1475E}"/>
              </a:ext>
            </a:extLst>
          </p:cNvPr>
          <p:cNvSpPr txBox="1"/>
          <p:nvPr/>
        </p:nvSpPr>
        <p:spPr>
          <a:xfrm>
            <a:off x="533400" y="2999601"/>
            <a:ext cx="81534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 &lt;- matrix(c(6, 2, 4, 11), 2,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(fat) &lt;- list(cholesterol=c("low", "high"),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disease=c("no", "yes"))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disease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 no yes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low   6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high  2  11</a:t>
            </a:r>
          </a:p>
        </p:txBody>
      </p:sp>
    </p:spTree>
    <p:extLst>
      <p:ext uri="{BB962C8B-B14F-4D97-AF65-F5344CB8AC3E}">
        <p14:creationId xmlns:p14="http://schemas.microsoft.com/office/powerpoint/2010/main" val="2399277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935-2DA2-4E5A-ADAA-4522FF5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DA59-A8DC-4F19-A145-9AD5B0EE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4EAF-72E8-4456-A379-E5CEF3B42A5D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is not significant</a:t>
            </a:r>
          </a:p>
          <a:p>
            <a:r>
              <a:rPr lang="en-US" dirty="0"/>
              <a:t>For 2 x 2 tables with small n, a correction  |O – E | - ½ is standardly applied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F0FF-DB6C-4FCB-886C-3E7033AFD873}"/>
              </a:ext>
            </a:extLst>
          </p:cNvPr>
          <p:cNvSpPr txBox="1"/>
          <p:nvPr/>
        </p:nvSpPr>
        <p:spPr>
          <a:xfrm>
            <a:off x="457200" y="21336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chisq.test</a:t>
            </a:r>
            <a:r>
              <a:rPr lang="en-US" dirty="0"/>
              <a:t>(fat)</a:t>
            </a:r>
          </a:p>
          <a:p>
            <a:endParaRPr lang="en-US" dirty="0"/>
          </a:p>
          <a:p>
            <a:r>
              <a:rPr lang="en-US" dirty="0"/>
              <a:t>	Pearson's Chi-squared test with Yates' continuity correction</a:t>
            </a:r>
          </a:p>
          <a:p>
            <a:endParaRPr lang="en-US" dirty="0"/>
          </a:p>
          <a:p>
            <a:r>
              <a:rPr lang="en-US" dirty="0"/>
              <a:t>data:  fat</a:t>
            </a:r>
          </a:p>
          <a:p>
            <a:r>
              <a:rPr lang="en-US" dirty="0"/>
              <a:t>X-squared = 3.19, df = 1, p-value = 0.074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06E1-A058-458C-B2E9-C9710F95FF83}"/>
              </a:ext>
            </a:extLst>
          </p:cNvPr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get a warning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A63C-B859-46D3-8E98-4808099C97BB}"/>
              </a:ext>
            </a:extLst>
          </p:cNvPr>
          <p:cNvSpPr txBox="1"/>
          <p:nvPr/>
        </p:nvSpPr>
        <p:spPr>
          <a:xfrm>
            <a:off x="457200" y="4800600"/>
            <a:ext cx="7848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(fat) : Chi-squared approximation may be incorrect</a:t>
            </a:r>
          </a:p>
        </p:txBody>
      </p:sp>
    </p:spTree>
    <p:extLst>
      <p:ext uri="{BB962C8B-B14F-4D97-AF65-F5344CB8AC3E}">
        <p14:creationId xmlns:p14="http://schemas.microsoft.com/office/powerpoint/2010/main" val="222350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536-0B61-49CF-863A-E2BBB34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A0960-6A34-4564-B932-781A9A1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6090-4D10-4602-8AE2-CC4CD6B0378E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(fat,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simulated p-value (based on 2000 replicates)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4.96, df = NA, p-value = 0.04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959F-2F67-4E2B-9212-E140EB29EA45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Monte-Carlo method uses simulation to calculate a </a:t>
            </a:r>
            <a:r>
              <a:rPr lang="en-US" i="1" dirty="0"/>
              <a:t>p</a:t>
            </a:r>
            <a:r>
              <a:rPr lang="en-US" dirty="0"/>
              <a:t>-value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F57F-2FAE-41ED-A4C3-92CA8CCCA415}"/>
              </a:ext>
            </a:extLst>
          </p:cNvPr>
          <p:cNvSpPr txBox="1"/>
          <p:nvPr/>
        </p:nvSpPr>
        <p:spPr>
          <a:xfrm>
            <a:off x="533400" y="4114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repeatedly samples cell frequencies from tables with the same</a:t>
            </a:r>
          </a:p>
          <a:p>
            <a:r>
              <a:rPr lang="en-US" dirty="0"/>
              <a:t>margins, and calculates a χ</a:t>
            </a:r>
            <a:r>
              <a:rPr lang="en-US" baseline="30000" dirty="0"/>
              <a:t>2</a:t>
            </a:r>
            <a:r>
              <a:rPr lang="en-US" dirty="0"/>
              <a:t> for each. The </a:t>
            </a:r>
            <a:r>
              <a:rPr lang="en-US" i="1" dirty="0"/>
              <a:t>p</a:t>
            </a:r>
            <a:r>
              <a:rPr lang="en-US" dirty="0"/>
              <a:t>-value compares the observed X</a:t>
            </a:r>
            <a:r>
              <a:rPr lang="en-US" baseline="30000" dirty="0"/>
              <a:t>2</a:t>
            </a:r>
            <a:r>
              <a:rPr lang="en-US" dirty="0"/>
              <a:t> to distribution in the simulations.</a:t>
            </a:r>
          </a:p>
          <a:p>
            <a:r>
              <a:rPr lang="en-US" dirty="0"/>
              <a:t>The χ</a:t>
            </a:r>
            <a:r>
              <a:rPr lang="en-US" baseline="30000" dirty="0"/>
              <a:t>2</a:t>
            </a:r>
            <a:r>
              <a:rPr lang="en-US" dirty="0"/>
              <a:t> test is now significant.</a:t>
            </a:r>
          </a:p>
        </p:txBody>
      </p:sp>
    </p:spTree>
    <p:extLst>
      <p:ext uri="{BB962C8B-B14F-4D97-AF65-F5344CB8AC3E}">
        <p14:creationId xmlns:p14="http://schemas.microsoft.com/office/powerpoint/2010/main" val="140674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1A1-3391-4442-84FA-8AC45EE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Fisher exact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1820-0CF1-4B3C-BFE7-865A78B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736A-2089-4C5D-BC31-B45CEB4E468E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Fisher’s exact test: calculates probability for all 2 × 2 tables with odds ratio as or more</a:t>
            </a:r>
          </a:p>
          <a:p>
            <a:r>
              <a:rPr lang="en-US" dirty="0"/>
              <a:t>extreme than that in the data, keeping the margins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260B4-3B8C-483A-8089-FD229D01C2DD}"/>
              </a:ext>
            </a:extLst>
          </p:cNvPr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Fisher's Exact Test for Count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p-value = 0.039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odds ratio is not equal to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0.86774 105.56694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7.4019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5CDD-55B2-487D-9DDD-1441FC90688C}"/>
              </a:ext>
            </a:extLst>
          </p:cNvPr>
          <p:cNvSpPr txBox="1"/>
          <p:nvPr/>
        </p:nvSpPr>
        <p:spPr>
          <a:xfrm>
            <a:off x="457200" y="507344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similar to that obtained using simulation.</a:t>
            </a:r>
          </a:p>
          <a:p>
            <a:endParaRPr lang="en-US" dirty="0"/>
          </a:p>
          <a:p>
            <a:r>
              <a:rPr lang="en-US" dirty="0"/>
              <a:t>Fisher’s test is available for larger r × c tables, but the method gets computationally intensive as r * c increases</a:t>
            </a:r>
          </a:p>
        </p:txBody>
      </p:sp>
    </p:spTree>
    <p:extLst>
      <p:ext uri="{BB962C8B-B14F-4D97-AF65-F5344CB8AC3E}">
        <p14:creationId xmlns:p14="http://schemas.microsoft.com/office/powerpoint/2010/main" val="16544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E47-029C-B346-9841-97DEB73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F1D-B779-23C9-A7B8-5581A0E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methods discussed this week are generally simple </a:t>
            </a:r>
            <a:r>
              <a:rPr lang="en-CA" dirty="0">
                <a:solidFill>
                  <a:srgbClr val="0070C0"/>
                </a:solidFill>
              </a:rPr>
              <a:t>non-parametric</a:t>
            </a:r>
            <a:r>
              <a:rPr lang="en-CA" dirty="0"/>
              <a:t> or </a:t>
            </a:r>
            <a:r>
              <a:rPr lang="en-CA" dirty="0">
                <a:solidFill>
                  <a:srgbClr val="0070C0"/>
                </a:solidFill>
              </a:rPr>
              <a:t>randomization</a:t>
            </a:r>
            <a:r>
              <a:rPr lang="en-CA" dirty="0"/>
              <a:t> methods</a:t>
            </a:r>
          </a:p>
          <a:p>
            <a:r>
              <a:rPr lang="en-CA" dirty="0"/>
              <a:t>There is no underlying formal model with parameters</a:t>
            </a:r>
          </a:p>
          <a:p>
            <a:r>
              <a:rPr lang="en-CA" dirty="0"/>
              <a:t>Hypothesis tests based on some test statistic:</a:t>
            </a:r>
          </a:p>
          <a:p>
            <a:pPr lvl="1"/>
            <a:r>
              <a:rPr lang="en-CA" dirty="0"/>
              <a:t>Pearson X</a:t>
            </a:r>
            <a:r>
              <a:rPr lang="en-CA" baseline="30000" dirty="0"/>
              <a:t>2</a:t>
            </a:r>
          </a:p>
          <a:p>
            <a:pPr lvl="1"/>
            <a:r>
              <a:rPr lang="en-CA" dirty="0"/>
              <a:t>Odds ratio</a:t>
            </a:r>
          </a:p>
          <a:p>
            <a:pPr lvl="1"/>
            <a:r>
              <a:rPr lang="en-CA" dirty="0"/>
              <a:t>Cohen’s κ</a:t>
            </a:r>
          </a:p>
          <a:p>
            <a:r>
              <a:rPr lang="en-CA" dirty="0"/>
              <a:t>p-values, confidence intervals based on </a:t>
            </a:r>
          </a:p>
          <a:p>
            <a:pPr lvl="1"/>
            <a:r>
              <a:rPr lang="en-CA" dirty="0"/>
              <a:t>Large sample theory:  X</a:t>
            </a:r>
            <a:r>
              <a:rPr lang="en-CA" baseline="30000" dirty="0"/>
              <a:t>2</a:t>
            </a:r>
            <a:r>
              <a:rPr lang="en-CA" dirty="0"/>
              <a:t> ~ </a:t>
            </a:r>
            <a:r>
              <a:rPr lang="el-GR" dirty="0"/>
              <a:t>χ</a:t>
            </a:r>
            <a:r>
              <a:rPr lang="en-CA" baseline="30000" dirty="0"/>
              <a:t>2</a:t>
            </a:r>
            <a:r>
              <a:rPr lang="en-CA" dirty="0"/>
              <a:t> as N </a:t>
            </a:r>
            <a:r>
              <a:rPr lang="en-CA" dirty="0">
                <a:sym typeface="Symbol" panose="05050102010706020507" pitchFamily="18" charset="2"/>
              </a:rPr>
              <a:t> ∞</a:t>
            </a:r>
            <a:endParaRPr lang="en-CA" dirty="0"/>
          </a:p>
          <a:p>
            <a:pPr lvl="1"/>
            <a:r>
              <a:rPr lang="en-CA" dirty="0"/>
              <a:t>Permutation or simulation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9F6DF-B94C-7657-8FC5-93E297B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C9F-2A6B-4B4E-9006-D427BEA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C3092-50F5-4D1B-A99D-E642C105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C185-64AF-423D-9A86-18BD1662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9" y="1322981"/>
            <a:ext cx="2377440" cy="238323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9A85A7E-D0D6-429F-AF14-92A2A032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2785245" cy="27432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7CC4F1-1E71-4F6A-BEDF-13FA9781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2" y="1146313"/>
            <a:ext cx="2743200" cy="27432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3638BC-1ED1-42B6-9FB2-E0E40EFF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3" y="4038600"/>
            <a:ext cx="3200400" cy="22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FA47C-6760-4F34-BEBD-441890D4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817" y="403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6A22-D769-44C5-B723-1E4920D2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0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ECE9-BBD3-47FF-8AED-F3EA388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98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362-8191-41A6-970A-C0852E0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Cholesterol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4C9F0-8524-4E00-AE0A-59C4F95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45BB-673A-42B2-99AB-89218C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5CF-5916-4AC0-8C0C-DB3C568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tables: 2 × 2 ×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97263-373C-4F29-885C-5AE6787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1F4F-D059-4993-957D-EFB45E2B9DC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UC Berkeley data was obtained from 6 graduate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AD9E-4435-4DDE-AEFD-F54C3A9E4861}"/>
              </a:ext>
            </a:extLst>
          </p:cNvPr>
          <p:cNvSpPr txBox="1"/>
          <p:nvPr/>
        </p:nvSpPr>
        <p:spPr>
          <a:xfrm>
            <a:off x="457200" y="1863882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Dept    A    B    C    D    E    F  Sum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    Gender       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Admitted Male         512  353  120  138   53   22 1198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89   17  202  131   94   24  557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Male         313  207  205  279  138  351 1493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19    8  391  244  299  317 1278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1784-4645-41FF-92FC-E8661C1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4108423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F88-AD7E-4E33-B237-2E585FC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by department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C521-DB67-4415-B13A-E94879D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33B2F-5996-411D-8E46-ABC2F11D66D8}"/>
              </a:ext>
            </a:extLst>
          </p:cNvPr>
          <p:cNvSpPr txBox="1"/>
          <p:nvPr/>
        </p:nvSpPr>
        <p:spPr>
          <a:xfrm>
            <a:off x="457200" y="1371600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-1.052      0.263   -4.00  6.2e-05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  -0.220      0.438   -0.50     0.62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0.125      0.144    0.87     0.39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-0.082      0.150   -0.55     0.59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   0.200      0.200    1.00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  -0.189      0.305   -0.62     0.54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8EFF-A32F-4413-875C-426951E70D51}"/>
              </a:ext>
            </a:extLst>
          </p:cNvPr>
          <p:cNvSpPr txBox="1"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Odds ratio only significant, log(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en-US" dirty="0">
                <a:sym typeface="Symbol MT" panose="05050102010706020507" pitchFamily="18" charset="2"/>
              </a:rPr>
              <a:t></a:t>
            </a:r>
            <a:r>
              <a:rPr lang="en-US" dirty="0">
                <a:sym typeface="Symbol" panose="05050102010706020507" pitchFamily="18" charset="2"/>
              </a:rPr>
              <a:t> 0 for department 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For dept. A, men are only exp(-1.05) = .35 times as likely to be admitted as women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The overall analysis (ignoring department) is misleading: falsely assumes no association of {admission, department} and {gender, department}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6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AC1-1749-4E6C-BF2A-E3B2038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B961-4FEA-47B2-8813-AE33F0F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46C063-8E5F-4F90-B02D-1D6B71D8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8" y="2100007"/>
            <a:ext cx="6290790" cy="475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1900-A0EA-410B-94C9-0FBD2F0D9E1F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Fourfold plots by department (intense shading where significant)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C48C-5552-4637-8B23-A0AEF2752779}"/>
              </a:ext>
            </a:extLst>
          </p:cNvPr>
          <p:cNvSpPr txBox="1"/>
          <p:nvPr/>
        </p:nvSpPr>
        <p:spPr>
          <a:xfrm>
            <a:off x="533400" y="160082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fourfold(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554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96-725F-4CB6-8A5D-D706FE9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4BC9-E5D2-434A-8B84-6332071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09A54-6AAC-462F-A8C3-8B543F9E3D19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log odds ratios with confidence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F2896-B765-4969-8E72-B6C5CE2F18B0}"/>
              </a:ext>
            </a:extLst>
          </p:cNvPr>
          <p:cNvSpPr txBox="1"/>
          <p:nvPr/>
        </p:nvSpPr>
        <p:spPr>
          <a:xfrm>
            <a:off x="457200" y="1752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901028-E465-4C83-8226-678BA3F7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2359848"/>
            <a:ext cx="4288242" cy="42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0C-048D-402D-A67F-7024EA3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Stratified tables: Homogeneity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BEE-E1B1-4073-A2C0-8C29792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sz="2000" dirty="0"/>
              <a:t>Are the k odds ratios all equal, θ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= … = </a:t>
            </a:r>
            <a:r>
              <a:rPr lang="el-GR" sz="2000" dirty="0"/>
              <a:t>θ</a:t>
            </a:r>
            <a:r>
              <a:rPr lang="en-US" sz="2000" baseline="-25000" dirty="0"/>
              <a:t>k</a:t>
            </a:r>
            <a:r>
              <a:rPr lang="en-US" sz="2000" dirty="0"/>
              <a:t> ?</a:t>
            </a:r>
          </a:p>
          <a:p>
            <a:pPr lvl="1"/>
            <a:r>
              <a:rPr lang="en-US" sz="1600" dirty="0"/>
              <a:t>Woolf’s test: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woolftest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This is the same as the hypothesis of no three-way association</a:t>
            </a:r>
          </a:p>
          <a:p>
            <a:r>
              <a:rPr lang="en-US" sz="2000" dirty="0"/>
              <a:t>If homogeneous, is the common odds ratio different from 1?</a:t>
            </a:r>
          </a:p>
          <a:p>
            <a:pPr lvl="1"/>
            <a:r>
              <a:rPr lang="en-US" sz="1600" dirty="0"/>
              <a:t>Mantel-</a:t>
            </a:r>
            <a:r>
              <a:rPr lang="en-US" sz="1600" dirty="0" err="1"/>
              <a:t>Haenszel</a:t>
            </a:r>
            <a:r>
              <a:rPr lang="en-US" sz="1600" dirty="0"/>
              <a:t> test: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EABB0-4034-4E5C-BC14-2C23ED0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6471-2C47-4C40-863F-697BFA1FCF72}"/>
              </a:ext>
            </a:extLst>
          </p:cNvPr>
          <p:cNvSpPr txBox="1"/>
          <p:nvPr/>
        </p:nvSpPr>
        <p:spPr>
          <a:xfrm>
            <a:off x="457200" y="36576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woolf_test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Woolf-test on Homogeneity of Odds Ratios (no 3-Way assoc.)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17.9, df = 5, p-value = 0.0031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FE5A-9F89-41B3-B526-8AF588578470}"/>
              </a:ext>
            </a:extLst>
          </p:cNvPr>
          <p:cNvSpPr txBox="1"/>
          <p:nvPr/>
        </p:nvSpPr>
        <p:spPr>
          <a:xfrm>
            <a:off x="533400" y="545586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differ across departments, so no sense testing their common value</a:t>
            </a:r>
          </a:p>
        </p:txBody>
      </p:sp>
    </p:spTree>
    <p:extLst>
      <p:ext uri="{BB962C8B-B14F-4D97-AF65-F5344CB8AC3E}">
        <p14:creationId xmlns:p14="http://schemas.microsoft.com/office/powerpoint/2010/main" val="1029870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FB3-AE64-44A1-9D64-F71C69C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392A-AC70-4068-A554-6ACB9DF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3587-C5D1-4729-87A9-A828552B9F71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results </a:t>
            </a:r>
            <a:r>
              <a:rPr lang="en-US" dirty="0">
                <a:solidFill>
                  <a:srgbClr val="0070C0"/>
                </a:solidFill>
              </a:rPr>
              <a:t>collapsed over department </a:t>
            </a:r>
            <a:r>
              <a:rPr lang="en-US" dirty="0"/>
              <a:t>disagree with the results </a:t>
            </a:r>
            <a:r>
              <a:rPr lang="en-US" dirty="0">
                <a:solidFill>
                  <a:srgbClr val="0070C0"/>
                </a:solidFill>
              </a:rPr>
              <a:t>by department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91A7-0CE0-41CD-989E-DE140E0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7365"/>
            <a:ext cx="8171428" cy="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93061-B5E4-4362-A9C2-670C18E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4231"/>
            <a:ext cx="8171428" cy="11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F95B2-10D2-478C-B20A-37CE3838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7130"/>
            <a:ext cx="817142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7B2-6851-49B5-8A9A-20B8AF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× 2 Example: Berkeley admissions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7DFE-790B-4587-BB4F-6464462E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Males were nearly twice as likely to be admitted</a:t>
            </a:r>
          </a:p>
          <a:p>
            <a:r>
              <a:rPr lang="en-US" sz="2400" dirty="0"/>
              <a:t>Is there an association between gender &amp; admission?</a:t>
            </a:r>
          </a:p>
          <a:p>
            <a:r>
              <a:rPr lang="en-US" sz="2400" dirty="0"/>
              <a:t>If so, is this evidence for gender bias?</a:t>
            </a:r>
          </a:p>
          <a:p>
            <a:r>
              <a:rPr lang="en-US" sz="2400" dirty="0"/>
              <a:t>How to measure </a:t>
            </a:r>
            <a:r>
              <a:rPr lang="en-US" sz="2400" dirty="0">
                <a:solidFill>
                  <a:srgbClr val="0070C0"/>
                </a:solidFill>
              </a:rPr>
              <a:t>strength</a:t>
            </a:r>
            <a:r>
              <a:rPr lang="en-US" sz="2400" dirty="0"/>
              <a:t> of association?</a:t>
            </a:r>
          </a:p>
          <a:p>
            <a:r>
              <a:rPr lang="en-US" sz="2400" dirty="0"/>
              <a:t>How to test for significance?</a:t>
            </a:r>
          </a:p>
          <a:p>
            <a:r>
              <a:rPr lang="en-US" sz="2400" dirty="0"/>
              <a:t>How to visualize?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36ADF-43F0-42ED-A55C-C19A47C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8283-A0D3-4484-A98D-82E363E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5076"/>
            <a:ext cx="7247619" cy="1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77729-C1A0-4ADE-AE7F-4852C494934C}"/>
              </a:ext>
            </a:extLst>
          </p:cNvPr>
          <p:cNvSpPr txBox="1"/>
          <p:nvPr/>
        </p:nvSpPr>
        <p:spPr>
          <a:xfrm>
            <a:off x="7817758" y="194416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1E3D-C23E-4862-9B50-9DF5B832BBF6}"/>
              </a:ext>
            </a:extLst>
          </p:cNvPr>
          <p:cNvSpPr/>
          <p:nvPr/>
        </p:nvSpPr>
        <p:spPr>
          <a:xfrm>
            <a:off x="8305800" y="2213082"/>
            <a:ext cx="541113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020528"/>
            <a:ext cx="3124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4DC-4FB5-4FB6-87F0-3CF49BD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6425A-652E-449D-BF5C-4890E0F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2E6E4-520D-42C4-84FF-C7DB8D7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424"/>
            <a:ext cx="7952381" cy="3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1DE0-D020-4DA2-8BA9-A01F0CC2B236}"/>
              </a:ext>
            </a:extLst>
          </p:cNvPr>
          <p:cNvSpPr txBox="1"/>
          <p:nvPr/>
        </p:nvSpPr>
        <p:spPr>
          <a:xfrm>
            <a:off x="533400" y="4422059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 0.435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</p:spTree>
    <p:extLst>
      <p:ext uri="{BB962C8B-B14F-4D97-AF65-F5344CB8AC3E}">
        <p14:creationId xmlns:p14="http://schemas.microsoft.com/office/powerpoint/2010/main" val="395219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0FB-3EAE-4B10-B793-2B99EEEF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0D84-37D9-487B-B201-58CE16A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FFA9-1BB0-4949-AF2A-7D83CF6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427"/>
            <a:ext cx="8066667" cy="24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6E2DA-343A-4AF7-BA6D-82E24BDD0EF8}"/>
              </a:ext>
            </a:extLst>
          </p:cNvPr>
          <p:cNvSpPr txBox="1"/>
          <p:nvPr/>
        </p:nvSpPr>
        <p:spPr>
          <a:xfrm>
            <a:off x="457200" y="44196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(mod &lt;-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 Hair + Eye, data=HEC, fitted =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~Hair + Eye, data = HEC, fitted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EDA9-9E7D-4026-B594-9B4560D09850}"/>
              </a:ext>
            </a:extLst>
          </p:cNvPr>
          <p:cNvSpPr txBox="1"/>
          <p:nvPr/>
        </p:nvSpPr>
        <p:spPr>
          <a:xfrm>
            <a:off x="457200" y="37977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Residuals, fitted values, test statistics returned by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807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0ABA9-555F-4E82-AD1F-40AC235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7D55-A906-44A8-A9FE-301C6C64DB75}"/>
              </a:ext>
            </a:extLst>
          </p:cNvPr>
          <p:cNvSpPr txBox="1"/>
          <p:nvPr/>
        </p:nvSpPr>
        <p:spPr>
          <a:xfrm>
            <a:off x="685800" y="533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and fitted values are obtained with “extractor”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056-D79C-48AE-848C-B86399723DF4}"/>
              </a:ext>
            </a:extLst>
          </p:cNvPr>
          <p:cNvSpPr txBox="1"/>
          <p:nvPr/>
        </p:nvSpPr>
        <p:spPr>
          <a:xfrm>
            <a:off x="685800" y="1219200"/>
            <a:ext cx="3962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residuals(mod,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res.LR &lt;- residuals(mod,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type="deviance")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 Black  Brown    Red 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4.398  1.233 -0.075 -5.851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-3.069 -1.949 -1.730  7.050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-0.477  1.353  0.852 -2.228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-1.954 -0.345  2.283  0.613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5304-E162-4CF7-81B8-F1B7AC911A8B}"/>
              </a:ext>
            </a:extLst>
          </p:cNvPr>
          <p:cNvSpPr txBox="1"/>
          <p:nvPr/>
        </p:nvSpPr>
        <p:spPr>
          <a:xfrm>
            <a:off x="4876801" y="12192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fitted(mod)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Black Brown   Red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40.1 106.3 26.39  47.2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 39.2 103.9 25.79  46.1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 17.0  44.9 11.15  20.0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 11.7  30.9  7.68  13.7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D5E55-8724-4BC9-929B-40BE5DD40FEF}"/>
              </a:ext>
            </a:extLst>
          </p:cNvPr>
          <p:cNvSpPr txBox="1"/>
          <p:nvPr/>
        </p:nvSpPr>
        <p:spPr>
          <a:xfrm>
            <a:off x="533400" y="396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 of Pearson &amp; LR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5CEE-DDB2-4C00-85D4-AEE35FF55D08}"/>
              </a:ext>
            </a:extLst>
          </p:cNvPr>
          <p:cNvSpPr txBox="1"/>
          <p:nvPr/>
        </p:nvSpPr>
        <p:spPr>
          <a:xfrm>
            <a:off x="685800" y="46482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sum(res.P^2)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Pearson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138.29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sum(res.LR^2)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LR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EB2F8-0316-4F11-B7AB-0A5EFA2DD821}"/>
              </a:ext>
            </a:extLst>
          </p:cNvPr>
          <p:cNvSpPr txBox="1"/>
          <p:nvPr/>
        </p:nvSpPr>
        <p:spPr>
          <a:xfrm>
            <a:off x="4876802" y="3429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loglm</a:t>
            </a:r>
            <a:r>
              <a:rPr lang="en-US" dirty="0"/>
              <a:t>() returns an object (mod) of class “</a:t>
            </a:r>
            <a:r>
              <a:rPr lang="en-US" dirty="0" err="1"/>
              <a:t>loglm</a:t>
            </a:r>
            <a:r>
              <a:rPr lang="en-US" dirty="0"/>
              <a:t>”</a:t>
            </a:r>
          </a:p>
          <a:p>
            <a:r>
              <a:rPr lang="en-US" dirty="0"/>
              <a:t>Method functions, *.</a:t>
            </a:r>
            <a:r>
              <a:rPr lang="en-US" dirty="0" err="1"/>
              <a:t>loglm</a:t>
            </a:r>
            <a:r>
              <a:rPr lang="en-US" dirty="0"/>
              <a:t>() include: residuals(), fitted(), </a:t>
            </a:r>
            <a:r>
              <a:rPr lang="en-US" dirty="0" err="1"/>
              <a:t>anova</a:t>
            </a:r>
            <a:r>
              <a:rPr lang="en-US" dirty="0"/>
              <a:t>(), summary() &amp; various plot methods</a:t>
            </a:r>
          </a:p>
        </p:txBody>
      </p:sp>
    </p:spTree>
    <p:extLst>
      <p:ext uri="{BB962C8B-B14F-4D97-AF65-F5344CB8AC3E}">
        <p14:creationId xmlns:p14="http://schemas.microsoft.com/office/powerpoint/2010/main" val="990062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A8B4FB-7B70-4C9C-B352-2E200F68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1401"/>
            <a:ext cx="4160520" cy="3872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5CCED4-CBBF-40B1-AB50-7A1EFF1B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1401"/>
            <a:ext cx="4160520" cy="3872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AAE6E-30EB-451E-B831-761085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for two-way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03FBF-AEB7-4082-A442-2C107B7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DD73-B223-4984-9336-7CDD800F67B6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Barplots</a:t>
            </a:r>
            <a:r>
              <a:rPr lang="en-US" dirty="0"/>
              <a:t> are easy, but not often very useful. 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63D4-A106-4CA8-AC2E-3DFEDBFBD0ED}"/>
              </a:ext>
            </a:extLst>
          </p:cNvPr>
          <p:cNvSpPr txBox="1"/>
          <p:nvPr/>
        </p:nvSpPr>
        <p:spPr>
          <a:xfrm>
            <a:off x="457200" y="1835004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legend=TRUE)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EF28-4BCB-4E6F-9BED-2B6551B22691}"/>
              </a:ext>
            </a:extLst>
          </p:cNvPr>
          <p:cNvSpPr txBox="1"/>
          <p:nvPr/>
        </p:nvSpPr>
        <p:spPr>
          <a:xfrm>
            <a:off x="4800600" y="1835004"/>
            <a:ext cx="3886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beside=TRUE, legend=TRUE, …)</a:t>
            </a:r>
          </a:p>
        </p:txBody>
      </p:sp>
    </p:spTree>
    <p:extLst>
      <p:ext uri="{BB962C8B-B14F-4D97-AF65-F5344CB8AC3E}">
        <p14:creationId xmlns:p14="http://schemas.microsoft.com/office/powerpoint/2010/main" val="2852735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2B882E-D310-4E25-984A-9CF3060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784739"/>
            <a:ext cx="3840480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DAFA-B56F-4BC8-BE08-DBA53E4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DD3C-F10D-4796-B065-01BFCDF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C2BB1A-02AC-4083-9993-E596CE6E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2792387"/>
            <a:ext cx="3840480" cy="3826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17E29-3E06-42F4-BC4A-D1B3A772DD4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 plots show the marginal proportions of one variable, and the conditional proportions of the other.  Independence: cells align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23D5-3D7D-42C4-8322-27F0C9FF69B4}"/>
              </a:ext>
            </a:extLst>
          </p:cNvPr>
          <p:cNvSpPr txBox="1"/>
          <p:nvPr/>
        </p:nvSpPr>
        <p:spPr>
          <a:xfrm>
            <a:off x="457200" y="2045112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"brown", "red",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"yellow")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col=rev(col))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A05A9-2509-495D-89F5-371425E5FAD6}"/>
              </a:ext>
            </a:extLst>
          </p:cNvPr>
          <p:cNvSpPr txBox="1"/>
          <p:nvPr/>
        </p:nvSpPr>
        <p:spPr>
          <a:xfrm>
            <a:off x="4800600" y="2045112"/>
            <a:ext cx="3822289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"blue",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(t(HEC), col=rev(col))</a:t>
            </a:r>
          </a:p>
        </p:txBody>
      </p:sp>
    </p:spTree>
    <p:extLst>
      <p:ext uri="{BB962C8B-B14F-4D97-AF65-F5344CB8AC3E}">
        <p14:creationId xmlns:p14="http://schemas.microsoft.com/office/powerpoint/2010/main" val="907044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417-A33D-45C0-9F33-C486CED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5E967-4025-413B-96D2-09CFA4D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A0EA-6512-875D-90A0-A90DCCB1C639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 plots show a matrix of rectangular tiles,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area ~ frequency</a:t>
            </a:r>
            <a:r>
              <a:rPr lang="en-CA" dirty="0"/>
              <a:t>.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scaled</a:t>
            </a:r>
            <a:r>
              <a:rPr lang="en-CA" dirty="0"/>
              <a:t> to facilitate different types of comparisons: cells, rows, cols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shaded</a:t>
            </a:r>
            <a:r>
              <a:rPr lang="en-CA" dirty="0"/>
              <a:t> to show the sign &amp; magnitude of residuals from independence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B382DB-1714-EB1F-7CB1-5272D40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2112"/>
            <a:ext cx="3874839" cy="2772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173B0C0-68CA-96D3-4C71-5A76FB0C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1" y="3292112"/>
            <a:ext cx="4004001" cy="27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6DDA8-0A8A-03F8-3E23-EF346F352CA7}"/>
              </a:ext>
            </a:extLst>
          </p:cNvPr>
          <p:cNvSpPr txBox="1"/>
          <p:nvPr/>
        </p:nvSpPr>
        <p:spPr>
          <a:xfrm>
            <a:off x="609600" y="2601680"/>
            <a:ext cx="3962400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shade=TRUE, legend=FALSE)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E401-668A-54E8-3F1B-4D7B21B0B3E0}"/>
              </a:ext>
            </a:extLst>
          </p:cNvPr>
          <p:cNvSpPr txBox="1"/>
          <p:nvPr/>
        </p:nvSpPr>
        <p:spPr>
          <a:xfrm>
            <a:off x="4953000" y="2601680"/>
            <a:ext cx="373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</a:t>
            </a:r>
            <a:r>
              <a:rPr lang="en-CA" dirty="0" err="1"/>
              <a:t>tile_type</a:t>
            </a:r>
            <a:r>
              <a:rPr lang="en-CA" dirty="0"/>
              <a:t>=“width”, …)</a:t>
            </a:r>
          </a:p>
        </p:txBody>
      </p:sp>
    </p:spTree>
    <p:extLst>
      <p:ext uri="{BB962C8B-B14F-4D97-AF65-F5344CB8AC3E}">
        <p14:creationId xmlns:p14="http://schemas.microsoft.com/office/powerpoint/2010/main" val="2180531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FAC1-A5D2-4AC1-1AAD-86C9E64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80BA-74FA-B86D-3A59-1C91EDD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493B-0DC5-9F87-D4B9-C64636C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95238" cy="1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F94C7-FAAC-84B6-C5D7-05F40993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" y="2577007"/>
            <a:ext cx="4123809" cy="39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0114-7E18-EFF6-023A-29878B107BE8}"/>
              </a:ext>
            </a:extLst>
          </p:cNvPr>
          <p:cNvSpPr txBox="1"/>
          <p:nvPr/>
        </p:nvSpPr>
        <p:spPr>
          <a:xfrm>
            <a:off x="4999704" y="2819400"/>
            <a:ext cx="368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display shows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CA" dirty="0"/>
              <a:t> frequencies,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, as # boxes within each cell</a:t>
            </a:r>
          </a:p>
          <a:p>
            <a:endParaRPr lang="en-CA" dirty="0"/>
          </a:p>
          <a:p>
            <a:r>
              <a:rPr lang="en-CA" dirty="0"/>
              <a:t>Under independence, boxes all of the same size &amp; equal density</a:t>
            </a:r>
          </a:p>
          <a:p>
            <a:endParaRPr lang="en-CA" dirty="0"/>
          </a:p>
          <a:p>
            <a:r>
              <a:rPr lang="en-CA" dirty="0"/>
              <a:t>Real sieve diagrams use # boxes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observed</a:t>
            </a:r>
            <a:r>
              <a:rPr lang="en-CA" dirty="0"/>
              <a:t> frequencies,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23671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E43-F9D1-2B3D-0731-D8970CB3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C4FCC-CFD8-FC3B-F052-251D02C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7BD7-3BFB-9EA8-27F9-8FAB53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52381" cy="1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71CC1-4B50-0E0B-5C33-1BFDCB26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2245"/>
            <a:ext cx="4190476" cy="38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CBEBC-2770-E993-0C12-EDA2647DE247}"/>
              </a:ext>
            </a:extLst>
          </p:cNvPr>
          <p:cNvSpPr txBox="1"/>
          <p:nvPr/>
        </p:nvSpPr>
        <p:spPr>
          <a:xfrm>
            <a:off x="5181600" y="2895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rectangles have area ~ expected frequency</a:t>
            </a:r>
          </a:p>
          <a:p>
            <a:endParaRPr lang="en-CA" dirty="0"/>
          </a:p>
          <a:p>
            <a:r>
              <a:rPr lang="en-CA" dirty="0"/>
              <a:t>#  boxes = observed frequency</a:t>
            </a:r>
          </a:p>
          <a:p>
            <a:endParaRPr lang="en-CA" dirty="0"/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&gt;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greater density</a:t>
            </a:r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&lt;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less density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21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5EF-89B3-EEC9-7F8C-FDAC8C9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Effect ordering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38698-B159-D0D4-420D-26BEFFD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0170-36E7-65DC-D616-167A6A8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049"/>
            <a:ext cx="4904762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00C26-CC81-BC28-9010-E36A60931D13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Permuting the rows / cols to make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CA" dirty="0"/>
              <a:t> more coherent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1284C-CE35-6ABE-3991-6451E8A4DCA5}"/>
              </a:ext>
            </a:extLst>
          </p:cNvPr>
          <p:cNvSpPr txBox="1"/>
          <p:nvPr/>
        </p:nvSpPr>
        <p:spPr>
          <a:xfrm>
            <a:off x="5867400" y="1905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I reordered the eye colors according to lightness</a:t>
            </a:r>
          </a:p>
          <a:p>
            <a:endParaRPr lang="en-CA" dirty="0"/>
          </a:p>
          <a:p>
            <a:r>
              <a:rPr lang="en-CA" dirty="0"/>
              <a:t>The opposite-corner pattern suggests an explanation for the association</a:t>
            </a:r>
          </a:p>
        </p:txBody>
      </p:sp>
    </p:spTree>
    <p:extLst>
      <p:ext uri="{BB962C8B-B14F-4D97-AF65-F5344CB8AC3E}">
        <p14:creationId xmlns:p14="http://schemas.microsoft.com/office/powerpoint/2010/main" val="8134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221FD-C17A-4B54-9198-8FBE716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UCBAdmissions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F6E-51CF-4B36-B765-AB407B8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07E7-43F8-4037-8D1B-90748FB212A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 is contained in </a:t>
            </a:r>
            <a:r>
              <a:rPr lang="en-US" dirty="0" err="1"/>
              <a:t>UCBAdmissions</a:t>
            </a:r>
            <a:r>
              <a:rPr lang="en-US" dirty="0"/>
              <a:t>, a 2 x 2 x 6 table for 6 </a:t>
            </a:r>
            <a:r>
              <a:rPr lang="en-US" dirty="0" err="1"/>
              <a:t>deparatments</a:t>
            </a:r>
            <a:r>
              <a:rPr lang="en-US" dirty="0"/>
              <a:t>. We collapse over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28E-4828-4E3D-BC59-942C6237FF15}"/>
              </a:ext>
            </a:extLst>
          </p:cNvPr>
          <p:cNvSpPr txBox="1"/>
          <p:nvPr/>
        </p:nvSpPr>
        <p:spPr>
          <a:xfrm>
            <a:off x="457200" y="1892737"/>
            <a:ext cx="48768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Admitted Rejected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  1198     1493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 557     1278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359F-2D9C-41BE-B59B-DFBCD95F583B}"/>
              </a:ext>
            </a:extLst>
          </p:cNvPr>
          <p:cNvSpPr txBox="1"/>
          <p:nvPr/>
        </p:nvSpPr>
        <p:spPr>
          <a:xfrm>
            <a:off x="457200" y="3810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in 2 x 2 table can be measured by the odds ratio (</a:t>
            </a:r>
            <a:r>
              <a:rPr lang="el-GR" dirty="0"/>
              <a:t>θ</a:t>
            </a:r>
            <a:r>
              <a:rPr lang="en-US" dirty="0"/>
              <a:t>): odds of admission for males vs.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27160-1142-4B61-8C5A-426710E15CCE}"/>
              </a:ext>
            </a:extLst>
          </p:cNvPr>
          <p:cNvSpPr txBox="1"/>
          <p:nvPr/>
        </p:nvSpPr>
        <p:spPr>
          <a:xfrm>
            <a:off x="457200" y="4648200"/>
            <a:ext cx="53340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odds ratios for Gender and Admit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1.62   2.09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EFA0-931A-44BE-81D5-E7D5D7713F05}"/>
              </a:ext>
            </a:extLst>
          </p:cNvPr>
          <p:cNvSpPr txBox="1"/>
          <p:nvPr/>
        </p:nvSpPr>
        <p:spPr>
          <a:xfrm>
            <a:off x="5334000" y="285410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odds</a:t>
            </a:r>
            <a:r>
              <a:rPr lang="en-US" sz="1600" baseline="-25000" dirty="0" err="1"/>
              <a:t>M</a:t>
            </a:r>
            <a:r>
              <a:rPr lang="en-US" sz="1600" dirty="0"/>
              <a:t> = 1198 / 1493  = 0.802</a:t>
            </a:r>
          </a:p>
          <a:p>
            <a:r>
              <a:rPr lang="en-US" sz="1600" dirty="0" err="1"/>
              <a:t>odds</a:t>
            </a:r>
            <a:r>
              <a:rPr lang="en-US" sz="1600" baseline="-25000" dirty="0" err="1"/>
              <a:t>F</a:t>
            </a:r>
            <a:r>
              <a:rPr lang="en-US" sz="1600" dirty="0"/>
              <a:t>  =  557 / 1278   = 0.437</a:t>
            </a:r>
          </a:p>
        </p:txBody>
      </p:sp>
    </p:spTree>
    <p:extLst>
      <p:ext uri="{BB962C8B-B14F-4D97-AF65-F5344CB8AC3E}">
        <p14:creationId xmlns:p14="http://schemas.microsoft.com/office/powerpoint/2010/main" val="100996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746-EAF0-5C55-BD08-3C9D00E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Subtle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98F4-B09E-8C97-A0EB-83491A3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8D73-EA1B-3C28-16CC-D10B983AD13C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Vision classification of 7477 women in Royal Ordnance factories: visual acuity grade in left &amp; right eyes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543A-E8E9-BCC6-554F-BA53A86D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" y="2246531"/>
            <a:ext cx="3866667" cy="3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0802-E1A4-B0C0-1B4B-49C24D8423EC}"/>
              </a:ext>
            </a:extLst>
          </p:cNvPr>
          <p:cNvSpPr txBox="1"/>
          <p:nvPr/>
        </p:nvSpPr>
        <p:spPr>
          <a:xfrm>
            <a:off x="4800600" y="251711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The obvious association is apparent in the diagonal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 more subtle pattern appears in the </a:t>
            </a:r>
            <a:r>
              <a:rPr lang="en-CA" dirty="0">
                <a:solidFill>
                  <a:srgbClr val="0070C0"/>
                </a:solidFill>
              </a:rPr>
              <a:t>off-diagonal</a:t>
            </a:r>
            <a:r>
              <a:rPr lang="en-CA" dirty="0"/>
              <a:t>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Analysis methods for </a:t>
            </a:r>
            <a:r>
              <a:rPr lang="en-CA" dirty="0">
                <a:solidFill>
                  <a:srgbClr val="0070C0"/>
                </a:solidFill>
              </a:rPr>
              <a:t>square</a:t>
            </a:r>
            <a:r>
              <a:rPr lang="en-CA" dirty="0"/>
              <a:t> tables allow testing hypotheses beyond independence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Symmetry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Quasi-symmetry</a:t>
            </a:r>
            <a:r>
              <a:rPr lang="en-CA" dirty="0"/>
              <a:t>, 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1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4131-AE69-7003-9273-D2B7918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AF0F-3A65-40D5-B031-04E41FAB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The standard Pearson </a:t>
            </a:r>
            <a:r>
              <a:rPr lang="en-CA" sz="2400" dirty="0">
                <a:sym typeface="Symbol" panose="05050102010706020507" pitchFamily="18" charset="2"/>
              </a:rPr>
              <a:t>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and LR G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give tests of </a:t>
            </a:r>
            <a:r>
              <a:rPr lang="en-CA" sz="2400" dirty="0">
                <a:solidFill>
                  <a:srgbClr val="00B0F0"/>
                </a:solidFill>
                <a:sym typeface="Symbol" panose="05050102010706020507" pitchFamily="18" charset="2"/>
              </a:rPr>
              <a:t>general</a:t>
            </a:r>
            <a:r>
              <a:rPr lang="en-CA" sz="2400" dirty="0">
                <a:sym typeface="Symbol" panose="05050102010706020507" pitchFamily="18" charset="2"/>
              </a:rPr>
              <a:t> association, with (r-1) × (c-1) </a:t>
            </a:r>
            <a:r>
              <a:rPr lang="en-CA" sz="2400" dirty="0" err="1">
                <a:sym typeface="Symbol" panose="05050102010706020507" pitchFamily="18" charset="2"/>
              </a:rPr>
              <a:t>df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More powerful CMH tests:</a:t>
            </a:r>
          </a:p>
          <a:p>
            <a:r>
              <a:rPr lang="en-CA" sz="2000" dirty="0"/>
              <a:t>When either row or col levels are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  <a:r>
              <a:rPr lang="en-CA" sz="2000" dirty="0"/>
              <a:t>, more specific CMH (Cochran–Mantel–</a:t>
            </a:r>
            <a:r>
              <a:rPr lang="en-CA" sz="2000" dirty="0" err="1"/>
              <a:t>Haentzel</a:t>
            </a:r>
            <a:r>
              <a:rPr lang="en-CA" sz="2000" dirty="0"/>
              <a:t>) tests which take order into account have greater </a:t>
            </a:r>
            <a:r>
              <a:rPr lang="en-CA" sz="2000" dirty="0">
                <a:solidFill>
                  <a:srgbClr val="0070C0"/>
                </a:solidFill>
              </a:rPr>
              <a:t>power</a:t>
            </a:r>
            <a:r>
              <a:rPr lang="en-CA" sz="2000" dirty="0"/>
              <a:t> to detect ordered relations.</a:t>
            </a:r>
          </a:p>
          <a:p>
            <a:pPr lvl="1"/>
            <a:r>
              <a:rPr lang="en-CA" sz="1600" dirty="0"/>
              <a:t>Use fewer </a:t>
            </a:r>
            <a:r>
              <a:rPr lang="en-CA" sz="1600" dirty="0" err="1"/>
              <a:t>df</a:t>
            </a:r>
            <a:r>
              <a:rPr lang="en-CA" sz="1600" dirty="0"/>
              <a:t>, so ordinal tests are more focused on detecting a particular “signal”</a:t>
            </a:r>
          </a:p>
          <a:p>
            <a:r>
              <a:rPr lang="en-CA" sz="2000" dirty="0"/>
              <a:t>This is similar to testing for </a:t>
            </a:r>
            <a:r>
              <a:rPr lang="en-CA" sz="2000" dirty="0">
                <a:solidFill>
                  <a:srgbClr val="0070C0"/>
                </a:solidFill>
              </a:rPr>
              <a:t>linear trends </a:t>
            </a:r>
            <a:r>
              <a:rPr lang="en-CA" sz="2000" dirty="0"/>
              <a:t>in ANOVA</a:t>
            </a:r>
          </a:p>
          <a:p>
            <a:r>
              <a:rPr lang="en-CA" sz="2000" dirty="0"/>
              <a:t>Essentially, these assign </a:t>
            </a:r>
            <a:r>
              <a:rPr lang="en-CA" sz="2000" dirty="0">
                <a:solidFill>
                  <a:srgbClr val="0070C0"/>
                </a:solidFill>
              </a:rPr>
              <a:t>scores</a:t>
            </a:r>
            <a:r>
              <a:rPr lang="en-CA" sz="2000" dirty="0"/>
              <a:t> to the categories &amp; test for differences in row / col means, or non-zero correlation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96A4B-33CA-AE84-E6A2-B9CAA99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78E-784C-804B-4E93-C3F8E51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CMH tests for ordinal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A41A-A16A-A42E-714A-97D08B4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69CB-2252-0E28-B5B6-3D3D69A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211"/>
            <a:ext cx="8171428" cy="1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3FA53-31A2-C74D-A0BD-8597C2F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" y="3395857"/>
            <a:ext cx="8171428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40F83-85A3-B5E6-AED2-2C207B81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991484"/>
            <a:ext cx="8171428" cy="1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B5EE0-E271-6770-1814-D9A7860BEA9C}"/>
              </a:ext>
            </a:extLst>
          </p:cNvPr>
          <p:cNvSpPr txBox="1"/>
          <p:nvPr/>
        </p:nvSpPr>
        <p:spPr>
          <a:xfrm>
            <a:off x="457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Three types of CMH tests:</a:t>
            </a:r>
          </a:p>
        </p:txBody>
      </p:sp>
    </p:spTree>
    <p:extLst>
      <p:ext uri="{BB962C8B-B14F-4D97-AF65-F5344CB8AC3E}">
        <p14:creationId xmlns:p14="http://schemas.microsoft.com/office/powerpoint/2010/main" val="42217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2E7F-A6F6-77BF-AF55-877AF5B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9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EF05-F826-74B4-308F-5D68E263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454-E3EB-AE25-42AE-443CEE6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E72C-F3E9-5B40-F1E8-0793695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6887-624B-839C-F85A-38757D0E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2289683"/>
            <a:ext cx="8028571" cy="40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1C864-1C27-16DB-2021-CD91D9DE95A6}"/>
              </a:ext>
            </a:extLst>
          </p:cNvPr>
          <p:cNvSpPr txBox="1"/>
          <p:nvPr/>
        </p:nvSpPr>
        <p:spPr>
          <a:xfrm>
            <a:off x="557714" y="1370765"/>
            <a:ext cx="40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association here is U-shaped</a:t>
            </a:r>
          </a:p>
          <a:p>
            <a:r>
              <a:rPr lang="en-CA" dirty="0"/>
              <a:t>Only general association detects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779C-B9D0-816F-6F47-E21CB7F0361B}"/>
              </a:ext>
            </a:extLst>
          </p:cNvPr>
          <p:cNvSpPr txBox="1"/>
          <p:nvPr/>
        </p:nvSpPr>
        <p:spPr>
          <a:xfrm>
            <a:off x="5181600" y="137076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Higher levels of A are associated with lower levels of B</a:t>
            </a:r>
          </a:p>
        </p:txBody>
      </p:sp>
    </p:spTree>
    <p:extLst>
      <p:ext uri="{BB962C8B-B14F-4D97-AF65-F5344CB8AC3E}">
        <p14:creationId xmlns:p14="http://schemas.microsoft.com/office/powerpoint/2010/main" val="619764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health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mental health data, both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dirty="0"/>
              <a:t> are ordinal</a:t>
            </a:r>
          </a:p>
          <a:p>
            <a:r>
              <a:rPr lang="en-US" dirty="0"/>
              <a:t>All tests are significant, but the nonzero correlation test, with 1 </a:t>
            </a:r>
            <a:r>
              <a:rPr lang="en-US" dirty="0" err="1"/>
              <a:t>df</a:t>
            </a:r>
            <a:r>
              <a:rPr lang="en-US" dirty="0"/>
              <a:t> has the smallest p-value &amp; largest </a:t>
            </a:r>
            <a:r>
              <a:rPr lang="el-GR" dirty="0"/>
              <a:t>χ</a:t>
            </a:r>
            <a:r>
              <a:rPr lang="en-US" dirty="0"/>
              <a:t>2 /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75435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5393446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5E609-5D20-9227-2FD1-B77E8E2A9D22}"/>
              </a:ext>
            </a:extLst>
          </p:cNvPr>
          <p:cNvGrpSpPr/>
          <p:nvPr/>
        </p:nvGrpSpPr>
        <p:grpSpPr>
          <a:xfrm>
            <a:off x="457200" y="2566675"/>
            <a:ext cx="8229600" cy="2062103"/>
            <a:chOff x="457200" y="1973829"/>
            <a:chExt cx="8229600" cy="2062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9159-3A1B-45A9-851D-73845E2B758C}"/>
                </a:ext>
              </a:extLst>
            </p:cNvPr>
            <p:cNvSpPr txBox="1"/>
            <p:nvPr/>
          </p:nvSpPr>
          <p:spPr>
            <a:xfrm>
              <a:off x="457200" y="1973829"/>
              <a:ext cx="6553200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CMHtest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mental.tab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Cochran-Mantel-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Haenszel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Statistics 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 mental 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AltHypothesis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Df     Prob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Nonzero correlation  37.2  1 1.09e-09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Row mean scores differ  40.3  5 1.30e-07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Col mean scores differ  40.7  3 7.70e-09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general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association  46.0 15 5.40e-05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C55FC-2E7C-4021-BC28-2DD01F1FF9B3}"/>
                </a:ext>
              </a:extLst>
            </p:cNvPr>
            <p:cNvSpPr txBox="1"/>
            <p:nvPr/>
          </p:nvSpPr>
          <p:spPr>
            <a:xfrm>
              <a:off x="6934200" y="2953798"/>
              <a:ext cx="1752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ordinal</a:t>
              </a:r>
            </a:p>
            <a:p>
              <a:r>
                <a:rPr lang="en-US" sz="1600" dirty="0"/>
                <a:t>cols ordinal</a:t>
              </a:r>
            </a:p>
            <a:p>
              <a:r>
                <a:rPr lang="en-US" sz="1600" dirty="0"/>
                <a:t>rows ordinal</a:t>
              </a:r>
            </a:p>
            <a:p>
              <a:r>
                <a:rPr lang="en-US" sz="1600" dirty="0"/>
                <a:t>neither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17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7DB-B7BB-62AB-759F-EEF14AA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5E43-071A-5BCC-A630-E527F8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779-E5AE-2309-AFB5-ED48CE8A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4" y="1219200"/>
            <a:ext cx="8000000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F6FB5-B622-DB66-04CA-172C0686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" y="2581133"/>
            <a:ext cx="8000000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724B-CB4F-0990-4560-48AC9F16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4" y="3329249"/>
            <a:ext cx="8000000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4E6E-EFD3-3D15-1FF2-A31DC5749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4" y="4167146"/>
            <a:ext cx="8000000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6BF-1355-E34D-E9AB-BB65646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23AEC-3447-26B0-CDBA-C36A63D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0B6-9B4B-BF07-C5DD-6D4F92B3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8171428" cy="2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F7ED-EBF5-9293-C0EB-35B8391C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810000"/>
            <a:ext cx="8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0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04FD-3F7B-3DE0-1214-621F191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1570"/>
            <a:ext cx="817142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38B61-EA62-4516-AC43-1C0E910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D24442CE-C002-4597-8BB0-FFE8FDAF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5029200" cy="382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BD9DF-3407-4161-A826-DC0EC9DA70B5}"/>
              </a:ext>
            </a:extLst>
          </p:cNvPr>
          <p:cNvSpPr txBox="1"/>
          <p:nvPr/>
        </p:nvSpPr>
        <p:spPr>
          <a:xfrm>
            <a:off x="533400" y="4419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analyze these results? What tests for odds ratio?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 &amp; interpret?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Does it matter that we collapsed over Department?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6FB3FD6-8FF6-437C-B5E8-973C96248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7" y="4054833"/>
            <a:ext cx="1916102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ECC1-8476-F4D6-76B0-2BE7CC596ADF}"/>
              </a:ext>
            </a:extLst>
          </p:cNvPr>
          <p:cNvSpPr txBox="1"/>
          <p:nvPr/>
        </p:nvSpPr>
        <p:spPr>
          <a:xfrm>
            <a:off x="457200" y="2008232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 0.05939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0.237 0.0783 3.03  0.00244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9026-79CD-22C0-12CC-54BA4D1727B3}"/>
              </a:ext>
            </a:extLst>
          </p:cNvPr>
          <p:cNvSpPr txBox="1"/>
          <p:nvPr/>
        </p:nvSpPr>
        <p:spPr>
          <a:xfrm>
            <a:off x="533400" y="3709216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"Fleiss-Cohen")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0.059387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0.332 0.0973 3.41 0.000643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0619-E333-E695-5C69-244660F7B961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::Kappa() </a:t>
            </a:r>
            <a:r>
              <a:rPr lang="en-CA" dirty="0"/>
              <a:t>calculates unweighted and 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/>
              <a:t>, using equal-spacing weights by default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F4EA-4A1E-40A6-FB04-0045F5BE85FB}"/>
              </a:ext>
            </a:extLst>
          </p:cNvPr>
          <p:cNvSpPr txBox="1"/>
          <p:nvPr/>
        </p:nvSpPr>
        <p:spPr>
          <a:xfrm>
            <a:off x="609600" y="510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>
                <a:ea typeface="Noto Music" pitchFamily="2" charset="0"/>
              </a:rPr>
              <a:t> is not significant, but both weighted versions are</a:t>
            </a:r>
          </a:p>
          <a:p>
            <a:r>
              <a:rPr lang="en-CA" dirty="0">
                <a:ea typeface="Noto Music" pitchFamily="2" charset="0"/>
              </a:rPr>
              <a:t>You can obtain confidence intervals with 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confint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() </a:t>
            </a:r>
            <a:r>
              <a:rPr lang="en-CA" dirty="0">
                <a:ea typeface="Noto Music" pitchFamily="2" charset="0"/>
              </a:rPr>
              <a:t>method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8BA9-2E0D-F925-667D-28CAC5569A3E}"/>
              </a:ext>
            </a:extLst>
          </p:cNvPr>
          <p:cNvSpPr txBox="1"/>
          <p:nvPr/>
        </p:nvSpPr>
        <p:spPr>
          <a:xfrm>
            <a:off x="5638800" y="296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D8B8-6E4C-9780-633A-AD27424FDD2D}"/>
              </a:ext>
            </a:extLst>
          </p:cNvPr>
          <p:cNvSpPr txBox="1"/>
          <p:nvPr/>
        </p:nvSpPr>
        <p:spPr>
          <a:xfrm>
            <a:off x="5575160" y="4417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8CD89-1516-235E-A1EF-31F8AA0F9E00}"/>
              </a:ext>
            </a:extLst>
          </p:cNvPr>
          <p:cNvSpPr txBox="1"/>
          <p:nvPr/>
        </p:nvSpPr>
        <p:spPr>
          <a:xfrm>
            <a:off x="5638800" y="26606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C8087-5E74-9461-B40C-2C9A2015FEC5}"/>
              </a:ext>
            </a:extLst>
          </p:cNvPr>
          <p:cNvSpPr txBox="1"/>
          <p:nvPr/>
        </p:nvSpPr>
        <p:spPr>
          <a:xfrm>
            <a:off x="5575160" y="41498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9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EDF-E6FF-4EF2-626C-6557DD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0E5C1-08A4-FF6C-F523-F1EBB21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91B-16FA-CCCC-B116-BB586A68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24"/>
            <a:ext cx="8171428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EB25-44D5-2AF5-0A9A-60532CB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514"/>
            <a:ext cx="8171428" cy="31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80D5-3B57-623E-C6B4-8C493C7B1F9A}"/>
              </a:ext>
            </a:extLst>
          </p:cNvPr>
          <p:cNvSpPr txBox="1"/>
          <p:nvPr/>
        </p:nvSpPr>
        <p:spPr>
          <a:xfrm>
            <a:off x="457200" y="571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what extent to the neurologists agree?</a:t>
            </a:r>
          </a:p>
          <a:p>
            <a:r>
              <a:rPr lang="en-CA" dirty="0"/>
              <a:t>Do they agree equally for the patients for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3726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71B3-0197-58CF-7928-F244FB61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304"/>
            <a:ext cx="8171428" cy="36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0F061-7E6A-BD9B-C30C-A2A4097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6A02-4134-AAA0-8829-471FE4C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8E184-26D5-7011-1DAA-98073FE0C3C2}"/>
              </a:ext>
            </a:extLst>
          </p:cNvPr>
          <p:cNvSpPr txBox="1"/>
          <p:nvPr/>
        </p:nvSpPr>
        <p:spPr>
          <a:xfrm>
            <a:off x="60198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Winnipeg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7CCE-F51A-3BBC-52E2-9C33323464F4}"/>
              </a:ext>
            </a:extLst>
          </p:cNvPr>
          <p:cNvSpPr txBox="1"/>
          <p:nvPr/>
        </p:nvSpPr>
        <p:spPr>
          <a:xfrm>
            <a:off x="6019800" y="35070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Orleans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55D5-4300-7EC9-3B1D-2FD06FC3D079}"/>
              </a:ext>
            </a:extLst>
          </p:cNvPr>
          <p:cNvSpPr txBox="1"/>
          <p:nvPr/>
        </p:nvSpPr>
        <p:spPr>
          <a:xfrm>
            <a:off x="457200" y="5029200"/>
            <a:ext cx="817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Somewhat larger agreement for the New Orleans patients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irr</a:t>
            </a:r>
            <a:r>
              <a:rPr lang="en-CA" dirty="0"/>
              <a:t> package (inter-rater-reliability) provides ICC and other measures; also handles the case of k &gt; 2 raters</a:t>
            </a:r>
          </a:p>
        </p:txBody>
      </p:sp>
    </p:spTree>
    <p:extLst>
      <p:ext uri="{BB962C8B-B14F-4D97-AF65-F5344CB8AC3E}">
        <p14:creationId xmlns:p14="http://schemas.microsoft.com/office/powerpoint/2010/main" val="1018686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BE-24A9-48A8-8330-804856D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Bangdiwala’s</a:t>
            </a:r>
            <a:r>
              <a:rPr lang="en-US" sz="3600" dirty="0"/>
              <a:t> Observer agreement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9FE05-C066-4917-9D2E-1C34CC2C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D34B-F2DA-4C3F-A959-E66997B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37302"/>
            <a:ext cx="7371428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F5B5-F36C-4837-8809-D10B5787C113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observer agreement chart (</a:t>
            </a:r>
            <a:r>
              <a:rPr lang="en-US" dirty="0" err="1"/>
              <a:t>Bangdiawala</a:t>
            </a:r>
            <a:r>
              <a:rPr lang="en-US" dirty="0"/>
              <a:t>, 1987) provides: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simple graphic representation of the strength of agreement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measure of strength of agreement with an intuitive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D823-C29C-43DC-9782-E6654411EC98}"/>
              </a:ext>
            </a:extLst>
          </p:cNvPr>
          <p:cNvSpPr txBox="1"/>
          <p:nvPr/>
        </p:nvSpPr>
        <p:spPr>
          <a:xfrm>
            <a:off x="1315372" y="2372177"/>
            <a:ext cx="119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C8FF-D280-4921-8226-C460549A8763}"/>
              </a:ext>
            </a:extLst>
          </p:cNvPr>
          <p:cNvSpPr txBox="1"/>
          <p:nvPr/>
        </p:nvSpPr>
        <p:spPr>
          <a:xfrm>
            <a:off x="5181600" y="2301747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w</a:t>
            </a:r>
            <a:r>
              <a:rPr lang="en-US" dirty="0"/>
              <a:t> = 0.498</a:t>
            </a:r>
          </a:p>
        </p:txBody>
      </p:sp>
    </p:spTree>
    <p:extLst>
      <p:ext uri="{BB962C8B-B14F-4D97-AF65-F5344CB8AC3E}">
        <p14:creationId xmlns:p14="http://schemas.microsoft.com/office/powerpoint/2010/main" val="2549623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F7F-7F91-4157-855D-341CF4C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prstClr val="white"/>
                </a:solidFill>
              </a:rPr>
              <a:t>Bangdiwala’s</a:t>
            </a:r>
            <a:r>
              <a:rPr lang="en-US" sz="3600" dirty="0">
                <a:solidFill>
                  <a:prstClr val="white"/>
                </a:solidFill>
              </a:rPr>
              <a:t> Observer agreement chart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B6DA1-6029-4BED-A8E9-00306C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BDF7-C235-4F9B-8F18-877074B7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3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34EF-5953-4DF1-9490-4C0A153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8" y="4865893"/>
            <a:ext cx="1499098" cy="149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92A4-39EF-4C03-9174-709F370D930C}"/>
              </a:ext>
            </a:extLst>
          </p:cNvPr>
          <p:cNvSpPr txBox="1"/>
          <p:nvPr/>
        </p:nvSpPr>
        <p:spPr>
          <a:xfrm>
            <a:off x="3124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observed: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r>
              <a:rPr lang="en-US" baseline="-25000" dirty="0"/>
              <a:t>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r>
              <a:rPr lang="en-US" dirty="0"/>
              <a:t>maximum: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+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+i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9569F-4812-48FD-9B80-FD88F10A5A67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5009743"/>
            <a:ext cx="609600" cy="956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6D2F4-A487-4C61-8E7C-46A5ADB7A4BA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5249250"/>
            <a:ext cx="840658" cy="175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66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B51-3AB8-4B32-B9B1-52CB506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Weighted agreement chart: Partial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6AEDD-970F-4185-961C-28D5C61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8AD5-D7FE-45FA-990F-85546CD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5" y="1429654"/>
            <a:ext cx="8076190" cy="4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D30A4-9775-4329-ADBB-78EB910062F8}"/>
              </a:ext>
            </a:extLst>
          </p:cNvPr>
          <p:cNvSpPr/>
          <p:nvPr/>
        </p:nvSpPr>
        <p:spPr>
          <a:xfrm>
            <a:off x="2705226" y="2925096"/>
            <a:ext cx="685548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73033-6142-4FEE-AB96-73FE7616ECF1}"/>
              </a:ext>
            </a:extLst>
          </p:cNvPr>
          <p:cNvSpPr/>
          <p:nvPr/>
        </p:nvSpPr>
        <p:spPr>
          <a:xfrm>
            <a:off x="1447800" y="29250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5922-B9CD-4D6A-B536-97537947F180}"/>
              </a:ext>
            </a:extLst>
          </p:cNvPr>
          <p:cNvSpPr/>
          <p:nvPr/>
        </p:nvSpPr>
        <p:spPr>
          <a:xfrm>
            <a:off x="2705226" y="3632727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05B7-2975-49E5-98EE-940EBD007CE2}"/>
              </a:ext>
            </a:extLst>
          </p:cNvPr>
          <p:cNvSpPr/>
          <p:nvPr/>
        </p:nvSpPr>
        <p:spPr>
          <a:xfrm>
            <a:off x="2705226" y="2247139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E488-3E49-4330-9565-F22238CF4857}"/>
              </a:ext>
            </a:extLst>
          </p:cNvPr>
          <p:cNvSpPr/>
          <p:nvPr/>
        </p:nvSpPr>
        <p:spPr>
          <a:xfrm>
            <a:off x="3962652" y="28869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F0F81-E47A-4A2A-81D0-6EF1051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2C1C-37C1-4B4A-9C64-8890025D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457200"/>
            <a:ext cx="8009524" cy="5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CC82-CECC-4E49-B3E2-17422189A010}"/>
              </a:ext>
            </a:extLst>
          </p:cNvPr>
          <p:cNvSpPr txBox="1"/>
          <p:nvPr/>
        </p:nvSpPr>
        <p:spPr>
          <a:xfrm>
            <a:off x="609600" y="571746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exact agreement occurs for “very often”, but husbands &amp; wives more on this allowing </a:t>
            </a:r>
            <a:r>
              <a:rPr lang="en-US" dirty="0">
                <a:sym typeface="Symbol" panose="05050102010706020507" pitchFamily="18" charset="2"/>
              </a:rPr>
              <a:t> 1 step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6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AAB59-1C0B-401A-A8C1-0DD4F9C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homogeneity &amp; observer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E2D6-7CE0-427F-8023-41781FF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34F5-2A02-43E1-A6C1-A9BB643D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33070"/>
            <a:ext cx="789523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3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A12C0-B956-40A3-96C5-22E4418E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938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642F-1B48-48C8-8009-C46D1BBF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Loglinear models [</a:t>
            </a:r>
            <a:r>
              <a:rPr lang="en-US" dirty="0" err="1"/>
              <a:t>loglm</a:t>
            </a:r>
            <a:r>
              <a:rPr lang="en-US" dirty="0"/>
              <a:t>()]</a:t>
            </a:r>
          </a:p>
          <a:p>
            <a:r>
              <a:rPr lang="en-US" sz="2000" dirty="0"/>
              <a:t>Generalize the Pearson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and LR G</a:t>
            </a:r>
            <a:r>
              <a:rPr lang="en-US" sz="2000" baseline="30000" dirty="0"/>
              <a:t>2</a:t>
            </a:r>
            <a:r>
              <a:rPr lang="en-US" sz="2000" dirty="0"/>
              <a:t> tests of association to 3-way and larger tables.</a:t>
            </a:r>
          </a:p>
          <a:p>
            <a:r>
              <a:rPr lang="en-US" sz="2000" dirty="0"/>
              <a:t>Allows a range of models from mutual independence ([A] [B] [C]) to the saturated model ([ABC])</a:t>
            </a:r>
          </a:p>
          <a:p>
            <a:r>
              <a:rPr lang="en-US" sz="2000" dirty="0"/>
              <a:t>Intermediate models address questions of conditional independence, controlling for some factors</a:t>
            </a:r>
          </a:p>
          <a:p>
            <a:r>
              <a:rPr lang="en-US" sz="2000" dirty="0"/>
              <a:t>Can test associations in 2-way, 3-way, … terms, analogously to tests of interactions in ANOVA</a:t>
            </a:r>
          </a:p>
          <a:p>
            <a:pPr marL="0" indent="0">
              <a:buNone/>
            </a:pPr>
            <a:r>
              <a:rPr lang="en-US" dirty="0"/>
              <a:t>Generalized linear models [</a:t>
            </a:r>
            <a:r>
              <a:rPr lang="en-US" dirty="0" err="1"/>
              <a:t>glm</a:t>
            </a:r>
            <a:r>
              <a:rPr lang="en-US" dirty="0"/>
              <a:t>()]</a:t>
            </a:r>
          </a:p>
          <a:p>
            <a:r>
              <a:rPr lang="en-US" sz="2000" dirty="0"/>
              <a:t>Similar to ordinary </a:t>
            </a:r>
            <a:r>
              <a:rPr lang="en-US" sz="2000" dirty="0" err="1"/>
              <a:t>lm</a:t>
            </a:r>
            <a:r>
              <a:rPr lang="en-US" sz="2000" dirty="0"/>
              <a:t>(), but w/ Poisson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 of counts: family=“</a:t>
            </a:r>
            <a:r>
              <a:rPr lang="en-US" sz="2000" dirty="0" err="1"/>
              <a:t>poisson</a:t>
            </a:r>
            <a:r>
              <a:rPr lang="en-US" sz="2000" dirty="0"/>
              <a:t>”</a:t>
            </a:r>
          </a:p>
          <a:p>
            <a:r>
              <a:rPr lang="en-US" sz="2000" dirty="0"/>
              <a:t>Formula notation: Freq ~ A + B + C; Freq ~ (A + B + C)^2 </a:t>
            </a:r>
          </a:p>
          <a:p>
            <a:r>
              <a:rPr lang="en-US" sz="2000" dirty="0"/>
              <a:t>Familiar diagnostic methods &amp; plots (outliers, influence)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678-6008-431A-B023-2CD1593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Example: Hair color, eye color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BE898-6D27-420F-8ECB-2625F72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52AF-A337-4BD0-B52B-4BAD8D5D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3111"/>
            <a:ext cx="5285714" cy="25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8C1B0-23F0-4FA3-A81A-366D44A4749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592 students in a statistics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7873-2952-4F48-BE13-7D61F40BD582}"/>
              </a:ext>
            </a:extLst>
          </p:cNvPr>
          <p:cNvSpPr txBox="1"/>
          <p:nvPr/>
        </p:nvSpPr>
        <p:spPr>
          <a:xfrm>
            <a:off x="609600" y="4495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Is there an association between hair color and eye color?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test for significance?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(nature) of association?</a:t>
            </a:r>
          </a:p>
        </p:txBody>
      </p:sp>
    </p:spTree>
    <p:extLst>
      <p:ext uri="{BB962C8B-B14F-4D97-AF65-F5344CB8AC3E}">
        <p14:creationId xmlns:p14="http://schemas.microsoft.com/office/powerpoint/2010/main" val="3698372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94C5-655F-4241-9927-8E5FDC9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9531-CA12-4B1E-8CFD-DB12C6F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UC Berkeley data</a:t>
            </a:r>
          </a:p>
          <a:p>
            <a:r>
              <a:rPr lang="en-US" sz="2000" dirty="0">
                <a:solidFill>
                  <a:srgbClr val="00B0F0"/>
                </a:solidFill>
              </a:rPr>
              <a:t>Mutua</a:t>
            </a:r>
            <a:r>
              <a:rPr lang="en-US" sz="2000" dirty="0"/>
              <a:t>l independence: [Admit][Gender][Dept]                      = ~ A + G + 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Joint</a:t>
            </a:r>
            <a:r>
              <a:rPr lang="en-US" sz="2000" dirty="0"/>
              <a:t> independence: [Admit][Gender  Dept]                            = ~ A + G * 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Conditional</a:t>
            </a:r>
            <a:r>
              <a:rPr lang="en-US" sz="2000" dirty="0"/>
              <a:t> independence: [D Admit][D  Gender]                  = ~ D * (A + G)</a:t>
            </a:r>
          </a:p>
          <a:p>
            <a:pPr lvl="1"/>
            <a:r>
              <a:rPr lang="en-US" sz="1800" dirty="0"/>
              <a:t>Specific test of absence of gender bias, </a:t>
            </a:r>
            <a:r>
              <a:rPr lang="en-US" sz="1800" dirty="0">
                <a:solidFill>
                  <a:srgbClr val="00B0F0"/>
                </a:solidFill>
              </a:rPr>
              <a:t>controlling</a:t>
            </a:r>
            <a:r>
              <a:rPr lang="en-US" sz="1800" dirty="0"/>
              <a:t> for department</a:t>
            </a:r>
          </a:p>
          <a:p>
            <a:r>
              <a:rPr lang="en-US" sz="2000" dirty="0">
                <a:solidFill>
                  <a:srgbClr val="00B0F0"/>
                </a:solidFill>
              </a:rPr>
              <a:t>No three-way </a:t>
            </a:r>
            <a:r>
              <a:rPr lang="en-US" sz="2000" dirty="0"/>
              <a:t>association: [A  G][A  D][G D]                             = ~ (A + D + G)</a:t>
            </a:r>
            <a:r>
              <a:rPr lang="en-US" sz="2000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53EB-AC23-42AB-8BE2-F7BAA67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94BC-5D5C-43A5-B6B1-2D38F5362C1E}"/>
              </a:ext>
            </a:extLst>
          </p:cNvPr>
          <p:cNvSpPr txBox="1"/>
          <p:nvPr/>
        </p:nvSpPr>
        <p:spPr>
          <a:xfrm>
            <a:off x="457200" y="4267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library(MASS)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+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mutual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*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joint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Dept * (Admit + Gender),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# conditional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(Admit + Gender + Dept )^2,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# all two-way, no three-way</a:t>
            </a:r>
          </a:p>
        </p:txBody>
      </p:sp>
    </p:spTree>
    <p:extLst>
      <p:ext uri="{BB962C8B-B14F-4D97-AF65-F5344CB8AC3E}">
        <p14:creationId xmlns:p14="http://schemas.microsoft.com/office/powerpoint/2010/main" val="38439663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9ED-0267-4764-BD0F-9FC5607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Mosaic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B7D-22A3-4CA1-8F20-C65B317B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Mosaic plots provide visualizations of associations in 2+ way tables</a:t>
            </a:r>
          </a:p>
          <a:p>
            <a:r>
              <a:rPr lang="en-US" sz="1800" dirty="0"/>
              <a:t>Tiles ~ frequency; conditioned by A, then B, then C, …</a:t>
            </a:r>
          </a:p>
          <a:p>
            <a:r>
              <a:rPr lang="en-US" sz="1800" dirty="0"/>
              <a:t>Fit: any loglinear model [A][B][C], [AB][C], [AB][AC], …, [ABC]</a:t>
            </a:r>
          </a:p>
          <a:p>
            <a:r>
              <a:rPr lang="en-US" sz="1800" dirty="0"/>
              <a:t>Shading: ~ residuals, contributions to </a:t>
            </a:r>
            <a:r>
              <a:rPr lang="el-GR" sz="1800" dirty="0"/>
              <a:t>χ</a:t>
            </a:r>
            <a:r>
              <a:rPr lang="en-US" sz="1800" baseline="30000" dirty="0"/>
              <a:t>2</a:t>
            </a:r>
          </a:p>
          <a:p>
            <a:r>
              <a:rPr lang="en-US" sz="1800" dirty="0"/>
              <a:t>Show: associations not accounted for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7B30-2A70-4936-BCCA-960ABCA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7BA6-1220-4EC7-94EF-1C4B5F80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9862"/>
            <a:ext cx="81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49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E17-D1E6-4FBD-A142-7945520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ahead: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07F-FBBD-4981-BC44-0FCF088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PCA for categorical data</a:t>
            </a:r>
          </a:p>
          <a:p>
            <a:r>
              <a:rPr lang="en-US" sz="2000" dirty="0"/>
              <a:t>Account for max % of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in few (2-3) dimensions</a:t>
            </a:r>
          </a:p>
          <a:p>
            <a:r>
              <a:rPr lang="en-US" sz="2000" dirty="0"/>
              <a:t>Find scores for row and col categories</a:t>
            </a:r>
          </a:p>
          <a:p>
            <a:r>
              <a:rPr lang="en-US" sz="2000" dirty="0"/>
              <a:t>Plot of row/col scores shows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24BD-5CF6-4191-BF62-436459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F968D8-6281-4FBE-A2BE-CD50069416A4}"/>
              </a:ext>
            </a:extLst>
          </p:cNvPr>
          <p:cNvGrpSpPr/>
          <p:nvPr/>
        </p:nvGrpSpPr>
        <p:grpSpPr>
          <a:xfrm>
            <a:off x="4267200" y="3429000"/>
            <a:ext cx="4183427" cy="3108960"/>
            <a:chOff x="4623819" y="2362200"/>
            <a:chExt cx="4183427" cy="3108960"/>
          </a:xfrm>
        </p:grpSpPr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AC267138-074C-4573-A45D-96176494A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819" y="2362200"/>
              <a:ext cx="4183427" cy="310896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2032AF-C4AB-4595-B205-310A09B309C4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3276600"/>
              <a:ext cx="5334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5C173A-63C5-40C5-A099-412DB868914C}"/>
                </a:ext>
              </a:extLst>
            </p:cNvPr>
            <p:cNvCxnSpPr/>
            <p:nvPr/>
          </p:nvCxnSpPr>
          <p:spPr>
            <a:xfrm>
              <a:off x="6096000" y="3733800"/>
              <a:ext cx="8382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91A64D-3944-4C91-B78C-2C14F77FBE9A}"/>
                </a:ext>
              </a:extLst>
            </p:cNvPr>
            <p:cNvCxnSpPr/>
            <p:nvPr/>
          </p:nvCxnSpPr>
          <p:spPr>
            <a:xfrm flipV="1">
              <a:off x="7032523" y="3276600"/>
              <a:ext cx="739877" cy="838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8E0708-E341-4A2A-8E48-A1D7108C2E80}"/>
              </a:ext>
            </a:extLst>
          </p:cNvPr>
          <p:cNvSpPr txBox="1"/>
          <p:nvPr/>
        </p:nvSpPr>
        <p:spPr>
          <a:xfrm>
            <a:off x="609600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1: dark to light </a:t>
            </a:r>
          </a:p>
          <a:p>
            <a:r>
              <a:rPr lang="en-US" dirty="0"/>
              <a:t>Dim 2: something about red hair, green eyes?</a:t>
            </a:r>
          </a:p>
        </p:txBody>
      </p:sp>
    </p:spTree>
    <p:extLst>
      <p:ext uri="{BB962C8B-B14F-4D97-AF65-F5344CB8AC3E}">
        <p14:creationId xmlns:p14="http://schemas.microsoft.com/office/powerpoint/2010/main" val="10648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 a special case, with odds ratio as a measure</a:t>
            </a:r>
          </a:p>
          <a:p>
            <a:pPr lvl="1"/>
            <a:r>
              <a:rPr lang="en-US" dirty="0"/>
              <a:t>r × c: factors can be unordered or ordered</a:t>
            </a:r>
          </a:p>
          <a:p>
            <a:pPr lvl="1"/>
            <a:r>
              <a:rPr lang="en-US" dirty="0"/>
              <a:t>r × c × k – stratified tables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general association</a:t>
            </a:r>
          </a:p>
          <a:p>
            <a:pPr lvl="1"/>
            <a:r>
              <a:rPr lang="en-US" dirty="0"/>
              <a:t>More powerful CMH tests 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/>
              <a:t>r × </a:t>
            </a:r>
            <a:r>
              <a:rPr lang="en-US" dirty="0"/>
              <a:t>c: sieve diagrams, tile plots,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ECE-965A-4B76-B296-47508D4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HairEyeColor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5BA2A-3F2D-4D4B-931B-15B38F56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049A-336E-4EC8-A8A0-FC243D9E836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dataset is </a:t>
            </a:r>
            <a:r>
              <a:rPr lang="en-US" dirty="0" err="1"/>
              <a:t>HairEyeColor</a:t>
            </a:r>
            <a:r>
              <a:rPr lang="en-US" dirty="0"/>
              <a:t>, a 4 x 4 x 2 table: Hair x Eye x Sex. </a:t>
            </a:r>
          </a:p>
          <a:p>
            <a:r>
              <a:rPr lang="en-US" dirty="0"/>
              <a:t>For now, collapse over sex.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8990-D977-463B-AFED-E002CBF54CF0}"/>
              </a:ext>
            </a:extLst>
          </p:cNvPr>
          <p:cNvSpPr txBox="1"/>
          <p:nvPr/>
        </p:nvSpPr>
        <p:spPr>
          <a:xfrm>
            <a:off x="457200" y="19812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HEC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B046-F3FB-4041-BCE6-61906EA30BDF}"/>
              </a:ext>
            </a:extLst>
          </p:cNvPr>
          <p:cNvSpPr txBox="1"/>
          <p:nvPr/>
        </p:nvSpPr>
        <p:spPr>
          <a:xfrm>
            <a:off x="5533103" y="300621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can be tested by 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test.  Details later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4AC3-7D6C-4258-A9A8-24372C796E2F}"/>
              </a:ext>
            </a:extLst>
          </p:cNvPr>
          <p:cNvSpPr txBox="1"/>
          <p:nvPr/>
        </p:nvSpPr>
        <p:spPr>
          <a:xfrm>
            <a:off x="457200" y="2989459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138, df = 9, p-value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2225-00C0-4C9A-AC5B-D8B69AE0ABC6}"/>
              </a:ext>
            </a:extLst>
          </p:cNvPr>
          <p:cNvSpPr txBox="1"/>
          <p:nvPr/>
        </p:nvSpPr>
        <p:spPr>
          <a:xfrm>
            <a:off x="457200" y="4817807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(~Hair + Eye, data=HEC)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  9 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C3F2-7AC4-4FE9-9136-9DD049148860}"/>
              </a:ext>
            </a:extLst>
          </p:cNvPr>
          <p:cNvSpPr txBox="1"/>
          <p:nvPr/>
        </p:nvSpPr>
        <p:spPr>
          <a:xfrm>
            <a:off x="5486400" y="48645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as a loglinear model for independence</a:t>
            </a:r>
          </a:p>
          <a:p>
            <a:r>
              <a:rPr lang="en-US" dirty="0"/>
              <a:t>Formula: ~ A + B  =  A </a:t>
            </a:r>
            <a:r>
              <a:rPr lang="en-US" dirty="0">
                <a:sym typeface="Symbol" panose="05050102010706020507" pitchFamily="18" charset="2"/>
              </a:rPr>
              <a:t>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B02-7473-020D-42BA-03E57DC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HairEyeColor</a:t>
            </a:r>
            <a:r>
              <a:rPr lang="en-CA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EF32-D4B3-CE8F-B23F-BF3B4C7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465" y="6218237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1BD3-1179-0C58-A374-10DE8D65E6FC}"/>
              </a:ext>
            </a:extLst>
          </p:cNvPr>
          <p:cNvSpPr txBox="1"/>
          <p:nvPr/>
        </p:nvSpPr>
        <p:spPr>
          <a:xfrm>
            <a:off x="457200" y="1600200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0.435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D6ED-9DA9-B9F1-7ABB-EE0E911318D5}"/>
              </a:ext>
            </a:extLst>
          </p:cNvPr>
          <p:cNvSpPr txBox="1"/>
          <p:nvPr/>
        </p:nvSpPr>
        <p:spPr>
          <a:xfrm>
            <a:off x="457200" y="1078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collects tests and measures in a convenient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09BA-0FA5-666A-FC52-75224C0EBECA}"/>
              </a:ext>
            </a:extLst>
          </p:cNvPr>
          <p:cNvSpPr txBox="1"/>
          <p:nvPr/>
        </p:nvSpPr>
        <p:spPr>
          <a:xfrm>
            <a:off x="471377" y="4550765"/>
            <a:ext cx="4024423" cy="18928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44.445  9 1.168e-06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41.280  9 4.447e-06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0.359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A8274-5F17-CD35-3189-B60A37E854DA}"/>
              </a:ext>
            </a:extLst>
          </p:cNvPr>
          <p:cNvSpPr txBox="1"/>
          <p:nvPr/>
        </p:nvSpPr>
        <p:spPr>
          <a:xfrm>
            <a:off x="4786425" y="4750820"/>
            <a:ext cx="3886198" cy="16927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Sex:Female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112.23  9        0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106.66  9        0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0.504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0.337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03B6-4D65-FDE2-3DDB-4190AF22F0BE}"/>
              </a:ext>
            </a:extLst>
          </p:cNvPr>
          <p:cNvSpPr txBox="1"/>
          <p:nvPr/>
        </p:nvSpPr>
        <p:spPr>
          <a:xfrm>
            <a:off x="457200" y="396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3+ way tables, it gives the results for the strata defined by all last dimensions</a:t>
            </a:r>
          </a:p>
        </p:txBody>
      </p:sp>
    </p:spTree>
    <p:extLst>
      <p:ext uri="{BB962C8B-B14F-4D97-AF65-F5344CB8AC3E}">
        <p14:creationId xmlns:p14="http://schemas.microsoft.com/office/powerpoint/2010/main" val="18483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2958</TotalTime>
  <Words>4877</Words>
  <Application>Microsoft Office PowerPoint</Application>
  <PresentationFormat>On-screen Show (4:3)</PresentationFormat>
  <Paragraphs>688</Paragraphs>
  <Slides>73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Cambria Math</vt:lpstr>
      <vt:lpstr>Courier New</vt:lpstr>
      <vt:lpstr>Noto Music</vt:lpstr>
      <vt:lpstr>Wingdings</vt:lpstr>
      <vt:lpstr>1_Office Theme</vt:lpstr>
      <vt:lpstr>Equation</vt:lpstr>
      <vt:lpstr>Two-way tables Independence &amp; association</vt:lpstr>
      <vt:lpstr>Two-way tables: Overview</vt:lpstr>
      <vt:lpstr>Methods</vt:lpstr>
      <vt:lpstr>2 × 2 Example: Berkeley admissions</vt:lpstr>
      <vt:lpstr>UCBAdmissions data</vt:lpstr>
      <vt:lpstr>PowerPoint Presentation</vt:lpstr>
      <vt:lpstr>r × c Example: Hair color, eye color</vt:lpstr>
      <vt:lpstr>HairEyeColor data</vt:lpstr>
      <vt:lpstr>HairEyeColor data</vt:lpstr>
      <vt:lpstr>Simple plots for r × c tables</vt:lpstr>
      <vt:lpstr>Ordered tables</vt:lpstr>
      <vt:lpstr>Mental data: Association</vt:lpstr>
      <vt:lpstr>Mental data: Ordinal tests</vt:lpstr>
      <vt:lpstr>Table notation</vt:lpstr>
      <vt:lpstr>Independence</vt:lpstr>
      <vt:lpstr>Independence: Example</vt:lpstr>
      <vt:lpstr>Independence: Example</vt:lpstr>
      <vt:lpstr>Independence: Arthritis data</vt:lpstr>
      <vt:lpstr>Independence: Arthritis data</vt:lpstr>
      <vt:lpstr>Sampling models: Poisson, Binomial, Multinomial</vt:lpstr>
      <vt:lpstr>Odds and odds ratios</vt:lpstr>
      <vt:lpstr>Log odds</vt:lpstr>
      <vt:lpstr>Odds ratio</vt:lpstr>
      <vt:lpstr>Odds ratio: Inference &amp; hypothesis tests</vt:lpstr>
      <vt:lpstr>Odds ratio: Confidence intervals</vt:lpstr>
      <vt:lpstr>Small sample size</vt:lpstr>
      <vt:lpstr>Small sample size</vt:lpstr>
      <vt:lpstr>Small sample size: Simulation</vt:lpstr>
      <vt:lpstr>Small sample size: Fisher exact test</vt:lpstr>
      <vt:lpstr>Visualizing association</vt:lpstr>
      <vt:lpstr>Visualizing: fourfold plots</vt:lpstr>
      <vt:lpstr>Visualizing: fourfold plots</vt:lpstr>
      <vt:lpstr>Cholesterol data</vt:lpstr>
      <vt:lpstr>Stratified tables: 2 × 2 × k</vt:lpstr>
      <vt:lpstr>Odds ratios by department</vt:lpstr>
      <vt:lpstr>Stratified fourfold plots</vt:lpstr>
      <vt:lpstr>Log odds ratio plot</vt:lpstr>
      <vt:lpstr>Stratified tables: Homogeneity of association</vt:lpstr>
      <vt:lpstr>What happened at UC Berkeley?</vt:lpstr>
      <vt:lpstr>Mosaic matrices</vt:lpstr>
      <vt:lpstr>r × c tables: Overall analysis</vt:lpstr>
      <vt:lpstr>r × c tables: Overall analysis</vt:lpstr>
      <vt:lpstr>PowerPoint Presentation</vt:lpstr>
      <vt:lpstr>Plots for two-way tables</vt:lpstr>
      <vt:lpstr>Spine plots</vt:lpstr>
      <vt:lpstr>Tile plots</vt:lpstr>
      <vt:lpstr>Sieve diagrams</vt:lpstr>
      <vt:lpstr>Sieve diagrams</vt:lpstr>
      <vt:lpstr>Sieve diagrams: Effect ordering</vt:lpstr>
      <vt:lpstr>Sieve diagrams: Subtle patterns</vt:lpstr>
      <vt:lpstr>Ordinal factors</vt:lpstr>
      <vt:lpstr>CMH tests for ordinal factors</vt:lpstr>
      <vt:lpstr>Sample CMH profiles</vt:lpstr>
      <vt:lpstr>Sample CMH profiles</vt:lpstr>
      <vt:lpstr>Visualizing the association</vt:lpstr>
      <vt:lpstr>Example: Mental health data</vt:lpstr>
      <vt:lpstr>Observer agreement</vt:lpstr>
      <vt:lpstr>Cohen’s κ</vt:lpstr>
      <vt:lpstr>Example: Cohen’s κ </vt:lpstr>
      <vt:lpstr>Example: Cohen’s κ </vt:lpstr>
      <vt:lpstr>Observer agreement: Multiple strata</vt:lpstr>
      <vt:lpstr>Observer agreement: Multiple strata</vt:lpstr>
      <vt:lpstr>Bangdiwala’s Observer agreement chart</vt:lpstr>
      <vt:lpstr>Bangdiwala’s Observer agreement chart</vt:lpstr>
      <vt:lpstr>Weighted agreement chart: Partial agreement</vt:lpstr>
      <vt:lpstr>PowerPoint Presentation</vt:lpstr>
      <vt:lpstr>Marginal homogeneity &amp; observer bias</vt:lpstr>
      <vt:lpstr>Looking ahead …</vt:lpstr>
      <vt:lpstr>Looking ahead: Models</vt:lpstr>
      <vt:lpstr>Looking ahead: Models</vt:lpstr>
      <vt:lpstr>Looking ahead: Mosaic plots</vt:lpstr>
      <vt:lpstr>Looking ahead: Correspondence analysis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03-Twoway1</dc:title>
  <dc:creator>Michael Friendly</dc:creator>
  <cp:lastModifiedBy>Michael L Friendly</cp:lastModifiedBy>
  <cp:revision>132</cp:revision>
  <dcterms:created xsi:type="dcterms:W3CDTF">2017-10-14T20:35:56Z</dcterms:created>
  <dcterms:modified xsi:type="dcterms:W3CDTF">2022-12-16T03:46:50Z</dcterms:modified>
</cp:coreProperties>
</file>