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6" r:id="rId69"/>
    <p:sldId id="357" r:id="rId70"/>
    <p:sldId id="358" r:id="rId71"/>
    <p:sldId id="359" r:id="rId72"/>
    <p:sldId id="36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082600" imgH="482400" progId="Equation.DSMT4">
                  <p:embed/>
                </p:oleObj>
              </mc:Choice>
              <mc:Fallback>
                <p:oleObj name="Equation" r:id="rId3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81152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320480" imgH="304560" progId="Equation.DSMT4">
                  <p:embed/>
                </p:oleObj>
              </mc:Choice>
              <mc:Fallback>
                <p:oleObj name="Equation" r:id="rId4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 MT" panose="05050102010706020507" pitchFamily="18" charset="2"/>
              </a:rPr>
              <a:t></a:t>
            </a:r>
            <a:r>
              <a:rPr lang="en-US" dirty="0">
                <a:sym typeface="Symbol" panose="05050102010706020507" pitchFamily="18" charset="2"/>
              </a:rPr>
              <a:t> 0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(r-1) × (c-1)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sym typeface="Symbol MT" panose="05050102010706020507" pitchFamily="18" charset="2"/>
              </a:rPr>
              <a:t>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sym typeface="Symbol MT" panose="05050102010706020507" pitchFamily="18" charset="2"/>
              </a:rPr>
              <a:t> 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frequency;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residuals,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not accounted 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968D8-6281-4FBE-A2BE-CD50069416A4}"/>
              </a:ext>
            </a:extLst>
          </p:cNvPr>
          <p:cNvGrpSpPr/>
          <p:nvPr/>
        </p:nvGrpSpPr>
        <p:grpSpPr>
          <a:xfrm>
            <a:off x="4267200" y="3429000"/>
            <a:ext cx="4183427" cy="3108960"/>
            <a:chOff x="4623819" y="2362200"/>
            <a:chExt cx="4183427" cy="3108960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AC267138-074C-4573-A45D-96176494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819" y="2362200"/>
              <a:ext cx="4183427" cy="310896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032AF-C4AB-4595-B205-310A09B309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276600"/>
              <a:ext cx="5334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5C173A-63C5-40C5-A099-412DB868914C}"/>
                </a:ext>
              </a:extLst>
            </p:cNvPr>
            <p:cNvCxnSpPr/>
            <p:nvPr/>
          </p:nvCxnSpPr>
          <p:spPr>
            <a:xfrm>
              <a:off x="6096000" y="3733800"/>
              <a:ext cx="838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91A64D-3944-4C91-B78C-2C14F77FBE9A}"/>
                </a:ext>
              </a:extLst>
            </p:cNvPr>
            <p:cNvCxnSpPr/>
            <p:nvPr/>
          </p:nvCxnSpPr>
          <p:spPr>
            <a:xfrm flipV="1">
              <a:off x="7032523" y="3276600"/>
              <a:ext cx="739877" cy="838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 a special case, with odds ratio as a measure</a:t>
            </a:r>
          </a:p>
          <a:p>
            <a:pPr lvl="1"/>
            <a:r>
              <a:rPr lang="en-US" dirty="0"/>
              <a:t>r × c: factors can be unordered or ordered</a:t>
            </a:r>
          </a:p>
          <a:p>
            <a:pPr lvl="1"/>
            <a:r>
              <a:rPr lang="en-US" dirty="0"/>
              <a:t>r × c × k – stratified tables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general association</a:t>
            </a:r>
          </a:p>
          <a:p>
            <a:pPr lvl="1"/>
            <a:r>
              <a:rPr lang="en-US" dirty="0"/>
              <a:t>More powerful CMH tests 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/>
              <a:t>r × </a:t>
            </a:r>
            <a:r>
              <a:rPr lang="en-US" dirty="0"/>
              <a:t>c: sieve diagrams, tile plots,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4913</Words>
  <Application>Microsoft Office PowerPoint</Application>
  <PresentationFormat>On-screen Show (4:3)</PresentationFormat>
  <Paragraphs>691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Cambria Math</vt:lpstr>
      <vt:lpstr>Courier New</vt:lpstr>
      <vt:lpstr>Noto Music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Models</vt:lpstr>
      <vt:lpstr>Looking ahead: Models</vt:lpstr>
      <vt:lpstr>Looking ahead: Mosaic plots</vt:lpstr>
      <vt:lpstr>Looking ahead: Correspondence analysis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137</cp:revision>
  <dcterms:created xsi:type="dcterms:W3CDTF">2017-10-14T20:35:56Z</dcterms:created>
  <dcterms:modified xsi:type="dcterms:W3CDTF">2022-12-24T20:49:54Z</dcterms:modified>
</cp:coreProperties>
</file>