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  <a:noFill/>
        </p:spPr>
        <p:txBody>
          <a:bodyPr>
            <a:noAutofit/>
          </a:bodyPr>
          <a:lstStyle/>
          <a:p>
            <a:r>
              <a:rPr lang="en-US" sz="4800" b="1" dirty="0"/>
              <a:t>Deep Questions of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Michael Friendly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8" y="152400"/>
            <a:ext cx="2304138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"/>
            <a:ext cx="2138071" cy="2340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3565028-56F1-D3CE-DE4E-454C1A9B5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819400"/>
            <a:ext cx="1219200" cy="12192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F8EC9F1-5A9B-F656-EDBD-FA784CC86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121920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C3D65-E304-286A-9858-84F79B088641}"/>
              </a:ext>
            </a:extLst>
          </p:cNvPr>
          <p:cNvSpPr txBox="1"/>
          <p:nvPr/>
        </p:nvSpPr>
        <p:spPr>
          <a:xfrm>
            <a:off x="4305300" y="1318667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??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CE90214-92C1-E322-E0A2-5CF38132B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9896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66308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3456"/>
            <a:ext cx="37065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627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Bar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26275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Windrose</a:t>
            </a:r>
            <a:r>
              <a:rPr lang="en-US" sz="2400" dirty="0"/>
              <a:t> = bar chart + polar </a:t>
            </a:r>
            <a:r>
              <a:rPr lang="en-US" sz="2400" dirty="0" err="1"/>
              <a:t>coords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1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do you prefer?  Is there something better before I publish this?</a:t>
            </a:r>
          </a:p>
        </p:txBody>
      </p:sp>
    </p:spTree>
    <p:extLst>
      <p:ext uri="{BB962C8B-B14F-4D97-AF65-F5344CB8AC3E}">
        <p14:creationId xmlns:p14="http://schemas.microsoft.com/office/powerpoint/2010/main" val="35856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3A06-6796-E1D5-FB3A-A6A5DAC7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09F69-9222-BC3C-27E1-6BD4BD7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5FA9B-D2EE-C550-EF0F-DA3CEE1C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5" y="2449496"/>
            <a:ext cx="4000873" cy="3951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C44CA-0EEA-3CFD-AB58-97BFCEC0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73" y="2377091"/>
            <a:ext cx="4252328" cy="4023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13594-4DF8-2B9E-DBBD-E963A445D8A0}"/>
              </a:ext>
            </a:extLst>
          </p:cNvPr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about fourfold plots &amp; mosaic displays?</a:t>
            </a:r>
          </a:p>
        </p:txBody>
      </p:sp>
    </p:spTree>
    <p:extLst>
      <p:ext uri="{BB962C8B-B14F-4D97-AF65-F5344CB8AC3E}">
        <p14:creationId xmlns:p14="http://schemas.microsoft.com/office/powerpoint/2010/main" val="106920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75" y="643467"/>
            <a:ext cx="7111648" cy="6187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The </a:t>
            </a:r>
            <a:r>
              <a:rPr lang="en-US" sz="3500" i="1"/>
              <a:t>Red Stripe </a:t>
            </a:r>
            <a:r>
              <a:rPr lang="en-US" sz="3500"/>
              <a:t>Award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4062" y="5899007"/>
            <a:ext cx="1843761" cy="315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21225AB-15B9-4C79-A121-04D1DC7E2307}" type="slidenum">
              <a:rPr lang="en-US" sz="1600" smtClean="0">
                <a:solidFill>
                  <a:srgbClr val="555555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600"/>
          </a:p>
        </p:txBody>
      </p:sp>
      <p:pic>
        <p:nvPicPr>
          <p:cNvPr id="2050" name="Picture 2" descr="C:\Users\Friendly\Pictures\2018Provo\red-stri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5" y="1393866"/>
            <a:ext cx="3424127" cy="4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3696" y="1525563"/>
            <a:ext cx="3424127" cy="13564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</a:rPr>
              <a:t>The research reported</a:t>
            </a:r>
            <a:r>
              <a:rPr lang="en-US" sz="2000" baseline="30000">
                <a:solidFill>
                  <a:srgbClr val="FF0000"/>
                </a:solidFill>
              </a:rPr>
              <a:t>*</a:t>
            </a:r>
            <a:r>
              <a:rPr lang="en-US" sz="2000">
                <a:solidFill>
                  <a:srgbClr val="000000"/>
                </a:solidFill>
              </a:rPr>
              <a:t> here was given the February 2023 </a:t>
            </a:r>
            <a:r>
              <a:rPr lang="en-US" sz="2000" i="1">
                <a:solidFill>
                  <a:srgbClr val="000000"/>
                </a:solidFill>
              </a:rPr>
              <a:t>Red Stripe </a:t>
            </a:r>
            <a:r>
              <a:rPr lang="en-US" sz="2000">
                <a:solidFill>
                  <a:srgbClr val="000000"/>
                </a:solidFill>
              </a:rPr>
              <a:t>Award by the </a:t>
            </a:r>
            <a:r>
              <a:rPr lang="en-US" sz="2000" b="1">
                <a:solidFill>
                  <a:srgbClr val="000000"/>
                </a:solidFill>
              </a:rPr>
              <a:t>Deep Question Research Institute</a:t>
            </a:r>
            <a:endParaRPr 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4703696" y="5377603"/>
            <a:ext cx="3424127" cy="74470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aseline="30000">
                <a:solidFill>
                  <a:srgbClr val="FF0000"/>
                </a:solidFill>
              </a:rPr>
              <a:t>*</a:t>
            </a:r>
            <a:r>
              <a:rPr lang="en-US" sz="1300">
                <a:solidFill>
                  <a:srgbClr val="000000"/>
                </a:solidFill>
              </a:rPr>
              <a:t> This research was </a:t>
            </a:r>
            <a:r>
              <a:rPr lang="en-US" sz="1300">
                <a:solidFill>
                  <a:srgbClr val="FF0000"/>
                </a:solidFill>
              </a:rPr>
              <a:t>not</a:t>
            </a:r>
            <a:r>
              <a:rPr lang="en-US" sz="1300">
                <a:solidFill>
                  <a:srgbClr val="000000"/>
                </a:solidFill>
              </a:rPr>
              <a:t> supported by the National Sciences and Engineering Research Council of Canada</a:t>
            </a:r>
            <a:endParaRPr lang="en-US" sz="1300"/>
          </a:p>
        </p:txBody>
      </p:sp>
      <p:pic>
        <p:nvPicPr>
          <p:cNvPr id="7" name="Picture 6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C3D47A2B-CB53-BF1D-48F1-171D77C85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45" y="3040081"/>
            <a:ext cx="676800" cy="1514518"/>
          </a:xfrm>
          <a:prstGeom prst="rect">
            <a:avLst/>
          </a:prstGeom>
        </p:spPr>
      </p:pic>
      <p:pic>
        <p:nvPicPr>
          <p:cNvPr id="6" name="Picture 5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AA3CACD3-6FF7-3C9B-00C6-5C1CBDA4E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1" y="3040081"/>
            <a:ext cx="676800" cy="1514518"/>
          </a:xfrm>
          <a:prstGeom prst="rect">
            <a:avLst/>
          </a:prstGeom>
        </p:spPr>
      </p:pic>
      <p:pic>
        <p:nvPicPr>
          <p:cNvPr id="8" name="Picture 7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074FE4CD-0BFB-A37A-080B-DFDC43BD61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57" y="3099397"/>
            <a:ext cx="676800" cy="1514518"/>
          </a:xfrm>
          <a:prstGeom prst="rect">
            <a:avLst/>
          </a:prstGeom>
        </p:spPr>
      </p:pic>
      <p:pic>
        <p:nvPicPr>
          <p:cNvPr id="9" name="Picture 8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4A588724-C71A-21B7-DA18-C5E781BA0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64" y="3065300"/>
            <a:ext cx="676800" cy="15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FAFD5-2A54-6294-4BA2-86A2CE7B3989}"/>
              </a:ext>
            </a:extLst>
          </p:cNvPr>
          <p:cNvSpPr txBox="1"/>
          <p:nvPr/>
        </p:nvSpPr>
        <p:spPr>
          <a:xfrm>
            <a:off x="4769545" y="4712687"/>
            <a:ext cx="3358278" cy="319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600" i="1">
                <a:solidFill>
                  <a:srgbClr val="000000"/>
                </a:solidFill>
              </a:rPr>
              <a:t>“A Four Stripe research project!”</a:t>
            </a:r>
            <a:endParaRPr lang="en-CA" sz="1600" i="1"/>
          </a:p>
        </p:txBody>
      </p:sp>
    </p:spTree>
    <p:extLst>
      <p:ext uri="{BB962C8B-B14F-4D97-AF65-F5344CB8AC3E}">
        <p14:creationId xmlns:p14="http://schemas.microsoft.com/office/powerpoint/2010/main" val="382201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9" y="1091936"/>
            <a:ext cx="8229600" cy="1956064"/>
          </a:xfrm>
        </p:spPr>
        <p:txBody>
          <a:bodyPr/>
          <a:lstStyle/>
          <a:p>
            <a:r>
              <a:rPr lang="en-US" dirty="0"/>
              <a:t>Include the obvious and necessary control conditions in a 2 x 2 factorial design (chart type × </a:t>
            </a:r>
            <a:r>
              <a:rPr lang="en-US" dirty="0">
                <a:solidFill>
                  <a:srgbClr val="FF0000"/>
                </a:solidFill>
              </a:rPr>
              <a:t>food type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conch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charts vs. conch pie charts</a:t>
            </a:r>
          </a:p>
          <a:p>
            <a:pPr lvl="1"/>
            <a:r>
              <a:rPr lang="en-US" dirty="0"/>
              <a:t>granola </a:t>
            </a:r>
            <a:r>
              <a:rPr lang="en-US" dirty="0">
                <a:solidFill>
                  <a:srgbClr val="FF0000"/>
                </a:solidFill>
              </a:rPr>
              <a:t>pie</a:t>
            </a:r>
            <a:r>
              <a:rPr lang="en-US" dirty="0"/>
              <a:t> charts vs. granola bar charts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3A420F-4E90-084E-821E-3C1040C39DC6}"/>
              </a:ext>
            </a:extLst>
          </p:cNvPr>
          <p:cNvGrpSpPr/>
          <p:nvPr/>
        </p:nvGrpSpPr>
        <p:grpSpPr>
          <a:xfrm>
            <a:off x="683911" y="3759227"/>
            <a:ext cx="1687097" cy="2172705"/>
            <a:chOff x="683911" y="3759227"/>
            <a:chExt cx="1687097" cy="217270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159827-2166-D0DD-E9AC-2ABAEF857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11" y="3759227"/>
              <a:ext cx="1685208" cy="171143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346B3D-1733-8D5B-8A0F-C973E66268EE}"/>
                </a:ext>
              </a:extLst>
            </p:cNvPr>
            <p:cNvSpPr txBox="1"/>
            <p:nvPr/>
          </p:nvSpPr>
          <p:spPr>
            <a:xfrm>
              <a:off x="685800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Conch pie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E21B2-8DEB-E80F-117C-DB9FCD10E1F6}"/>
              </a:ext>
            </a:extLst>
          </p:cNvPr>
          <p:cNvGrpSpPr/>
          <p:nvPr/>
        </p:nvGrpSpPr>
        <p:grpSpPr>
          <a:xfrm>
            <a:off x="2516680" y="3859787"/>
            <a:ext cx="1685208" cy="2072145"/>
            <a:chOff x="2516680" y="3859787"/>
            <a:chExt cx="1685208" cy="20721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3DC65E-00A1-288F-6F9D-686A3B141441}"/>
                </a:ext>
              </a:extLst>
            </p:cNvPr>
            <p:cNvGrpSpPr/>
            <p:nvPr/>
          </p:nvGrpSpPr>
          <p:grpSpPr>
            <a:xfrm>
              <a:off x="2667000" y="3859787"/>
              <a:ext cx="1408535" cy="1610877"/>
              <a:chOff x="6400800" y="3810000"/>
              <a:chExt cx="2170534" cy="2225700"/>
            </a:xfrm>
          </p:grpSpPr>
          <p:pic>
            <p:nvPicPr>
              <p:cNvPr id="10" name="Picture 9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CE6A2F48-10AF-554E-A979-777C9A30F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2182" y="54483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1" name="Picture 20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B425D664-713A-8D98-F41A-B85DF67BA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2182" y="4914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2" name="Picture 21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B6B91F7F-98B0-B284-55AC-3DBA44505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6631" y="438945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3" name="Picture 22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2A95DBBD-E8DA-7992-B0D8-B4BD83FC7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6458" y="385774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4" name="Picture 23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E9AD8230-3E64-34A7-98BA-A9ED72DD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7337" y="544035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5" name="Picture 24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1B37DCA9-DFD5-5FB5-B3EC-A0EF0F167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7337" y="490695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6" name="Picture 25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2684E114-F5C9-229C-7920-3292F1595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786" y="43815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7" name="Picture 26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734F666F-4811-9E46-FE83-305CFB875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1497" y="5464374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8" name="Picture 27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20D2708B-721F-08E7-8756-0FBE988E3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1497" y="4930974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83249C1-7F15-61AF-865D-721E9571FC21}"/>
                  </a:ext>
                </a:extLst>
              </p:cNvPr>
              <p:cNvSpPr/>
              <p:nvPr/>
            </p:nvSpPr>
            <p:spPr>
              <a:xfrm>
                <a:off x="6400800" y="3810000"/>
                <a:ext cx="533400" cy="22257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557A04-0686-5029-3EFF-C0A06743BEEF}"/>
                  </a:ext>
                </a:extLst>
              </p:cNvPr>
              <p:cNvSpPr/>
              <p:nvPr/>
            </p:nvSpPr>
            <p:spPr>
              <a:xfrm>
                <a:off x="7200900" y="4343400"/>
                <a:ext cx="533400" cy="16923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9673D0-4C2C-EACA-A393-A53A4D60A845}"/>
                  </a:ext>
                </a:extLst>
              </p:cNvPr>
              <p:cNvSpPr/>
              <p:nvPr/>
            </p:nvSpPr>
            <p:spPr>
              <a:xfrm>
                <a:off x="8037934" y="4906950"/>
                <a:ext cx="533400" cy="11287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7A72A-1D03-3B58-1EA9-A5E75932FCEB}"/>
                </a:ext>
              </a:extLst>
            </p:cNvPr>
            <p:cNvSpPr txBox="1"/>
            <p:nvPr/>
          </p:nvSpPr>
          <p:spPr>
            <a:xfrm>
              <a:off x="2516680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Conch bar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38A723-F907-B877-C4A4-53742D2BC530}"/>
              </a:ext>
            </a:extLst>
          </p:cNvPr>
          <p:cNvGrpSpPr/>
          <p:nvPr/>
        </p:nvGrpSpPr>
        <p:grpSpPr>
          <a:xfrm>
            <a:off x="5039835" y="3694491"/>
            <a:ext cx="1685208" cy="2237441"/>
            <a:chOff x="5039835" y="3694491"/>
            <a:chExt cx="1685208" cy="2237441"/>
          </a:xfrm>
        </p:grpSpPr>
        <p:pic>
          <p:nvPicPr>
            <p:cNvPr id="6" name="Picture 5" descr="A picture containing plate, sliced&#10;&#10;Description automatically generated">
              <a:extLst>
                <a:ext uri="{FF2B5EF4-FFF2-40B4-BE49-F238E27FC236}">
                  <a16:creationId xmlns:a16="http://schemas.microsoft.com/office/drawing/2014/main" id="{BB7D4B76-130B-33F4-C251-A1023E606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8174" y="3694491"/>
              <a:ext cx="1597819" cy="17043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0C4591-9576-F4BD-46C8-822162F72E60}"/>
                </a:ext>
              </a:extLst>
            </p:cNvPr>
            <p:cNvSpPr txBox="1"/>
            <p:nvPr/>
          </p:nvSpPr>
          <p:spPr>
            <a:xfrm>
              <a:off x="5039835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Granola pie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B4EAA5-62EA-1BFD-F430-13BC0F23192F}"/>
              </a:ext>
            </a:extLst>
          </p:cNvPr>
          <p:cNvGrpSpPr/>
          <p:nvPr/>
        </p:nvGrpSpPr>
        <p:grpSpPr>
          <a:xfrm>
            <a:off x="6982931" y="3694491"/>
            <a:ext cx="1685208" cy="2237441"/>
            <a:chOff x="6982931" y="3694491"/>
            <a:chExt cx="1685208" cy="2237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B9AA1EB-D263-4F3E-D829-6FAAA740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626" y="3694491"/>
              <a:ext cx="1597819" cy="17487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D8D6E-27B2-DE43-EA60-35CE32C986D2}"/>
                </a:ext>
              </a:extLst>
            </p:cNvPr>
            <p:cNvSpPr txBox="1"/>
            <p:nvPr/>
          </p:nvSpPr>
          <p:spPr>
            <a:xfrm>
              <a:off x="6982931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Granola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9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quatic mammal, dolphin&#10;&#10;Description automatically generated">
            <a:extLst>
              <a:ext uri="{FF2B5EF4-FFF2-40B4-BE49-F238E27FC236}">
                <a16:creationId xmlns:a16="http://schemas.microsoft.com/office/drawing/2014/main" id="{E1162FCF-D303-CC7B-179E-38D283646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-2" b="2784"/>
          <a:stretch/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8" name="Picture 7" descr="A picture containing invertebrate, arthropod, lobster, shrimp&#10;&#10;Description automatically generated">
            <a:extLst>
              <a:ext uri="{FF2B5EF4-FFF2-40B4-BE49-F238E27FC236}">
                <a16:creationId xmlns:a16="http://schemas.microsoft.com/office/drawing/2014/main" id="{C32B6120-33AC-33D5-230D-3F5B3EBA2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1" b="8972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A51E-6AF6-4D43-9350-02DC944C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CA" sz="3000" dirty="0"/>
              <a:t>Extend this to other species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BD09-6C2A-D8C1-98C1-8A028F52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2100" dirty="0"/>
              <a:t>Dolphins: known to be much smarter than sharks &amp; turtles</a:t>
            </a:r>
          </a:p>
          <a:p>
            <a:r>
              <a:rPr lang="en-US" sz="2100" dirty="0"/>
              <a:t>Caribbean lobsters (no claws!) are stupider</a:t>
            </a:r>
          </a:p>
          <a:p>
            <a:r>
              <a:rPr lang="en-US" sz="2100" dirty="0"/>
              <a:t>Is graphical preference related to intelligence?</a:t>
            </a:r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EE0B0-B77C-7EB0-2B08-698B9BE3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7416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0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ater, bird, swimming, pool&#10;&#10;Description automatically generated">
            <a:extLst>
              <a:ext uri="{FF2B5EF4-FFF2-40B4-BE49-F238E27FC236}">
                <a16:creationId xmlns:a16="http://schemas.microsoft.com/office/drawing/2014/main" id="{3146A511-E501-B6D9-70DE-DD3C7BA4D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r="23799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C0FDF-DCB5-A422-3648-97F41D71DAB7}"/>
              </a:ext>
            </a:extLst>
          </p:cNvPr>
          <p:cNvSpPr txBox="1"/>
          <p:nvPr/>
        </p:nvSpPr>
        <p:spPr>
          <a:xfrm>
            <a:off x="392906" y="5317240"/>
            <a:ext cx="8408194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Dramatis personnae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C06D2-5112-A3A5-1653-0365137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21225AB-15B9-4C79-A121-04D1DC7E230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91B45-AA69-5E0B-1C5B-D538BEFC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243351"/>
            <a:ext cx="1234547" cy="158509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F29754A-B957-598A-B141-B008E5E21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03" y="2539748"/>
            <a:ext cx="1310643" cy="853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E0730-F7C7-158B-AE80-DB4679D2F49F}"/>
              </a:ext>
            </a:extLst>
          </p:cNvPr>
          <p:cNvSpPr txBox="1"/>
          <p:nvPr/>
        </p:nvSpPr>
        <p:spPr>
          <a:xfrm>
            <a:off x="2499357" y="2590800"/>
            <a:ext cx="131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Nellie the nurse shark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0B321-91C0-44A1-1A1D-1AB11F8FF102}"/>
              </a:ext>
            </a:extLst>
          </p:cNvPr>
          <p:cNvSpPr txBox="1"/>
          <p:nvPr/>
        </p:nvSpPr>
        <p:spPr>
          <a:xfrm>
            <a:off x="5907646" y="4114800"/>
            <a:ext cx="159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Tommy turtle</a:t>
            </a:r>
          </a:p>
        </p:txBody>
      </p:sp>
    </p:spTree>
    <p:extLst>
      <p:ext uri="{BB962C8B-B14F-4D97-AF65-F5344CB8AC3E}">
        <p14:creationId xmlns:p14="http://schemas.microsoft.com/office/powerpoint/2010/main" val="15976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While you were enjoying a relaxing week without classes, I was working hard, pondering the: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bg1"/>
                </a:solidFill>
              </a:rPr>
              <a:t>Deep Questions of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738BC-C316-C6E3-C8F7-330A787C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47617"/>
            <a:ext cx="1234547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northwest point pro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029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The Deep Question Research Institute</a:t>
            </a:r>
            <a:r>
              <a:rPr lang="en-CA" sz="2800" dirty="0"/>
              <a:t>, </a:t>
            </a:r>
          </a:p>
          <a:p>
            <a:r>
              <a:rPr lang="en-CA" sz="2800" dirty="0" err="1"/>
              <a:t>NorthWest</a:t>
            </a:r>
            <a:r>
              <a:rPr lang="en-CA" sz="2800" dirty="0"/>
              <a:t>  Point, </a:t>
            </a:r>
            <a:r>
              <a:rPr lang="en-CA" sz="2800" dirty="0" err="1"/>
              <a:t>Providenciales</a:t>
            </a:r>
            <a:r>
              <a:rPr lang="en-CA" sz="2800" dirty="0"/>
              <a:t>, Turks &amp; Caicos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125" y="2438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Wall (6000’)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3144053"/>
            <a:ext cx="1600200" cy="2087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038600"/>
            <a:ext cx="2514600" cy="92333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first scientific study of graphical preference among marine animals!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F7470-B7BB-F8DE-B071-12EBE1D5F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53" y="1702909"/>
            <a:ext cx="1066494" cy="1066494"/>
          </a:xfrm>
          <a:prstGeom prst="rect">
            <a:avLst/>
          </a:prstGeom>
        </p:spPr>
      </p:pic>
      <p:pic>
        <p:nvPicPr>
          <p:cNvPr id="10" name="Picture 9" descr="A black and white panda&#10;&#10;Description automatically generated with low confidence">
            <a:extLst>
              <a:ext uri="{FF2B5EF4-FFF2-40B4-BE49-F238E27FC236}">
                <a16:creationId xmlns:a16="http://schemas.microsoft.com/office/drawing/2014/main" id="{9C215CD6-2384-966E-DEF9-7A12FB99E4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23" y="4953000"/>
            <a:ext cx="915152" cy="610437"/>
          </a:xfrm>
          <a:prstGeom prst="rect">
            <a:avLst/>
          </a:prstGeom>
        </p:spPr>
      </p:pic>
      <p:pic>
        <p:nvPicPr>
          <p:cNvPr id="11" name="Picture 10" descr="A black and white panda&#10;&#10;Description automatically generated with low confidence">
            <a:extLst>
              <a:ext uri="{FF2B5EF4-FFF2-40B4-BE49-F238E27FC236}">
                <a16:creationId xmlns:a16="http://schemas.microsoft.com/office/drawing/2014/main" id="{F6D9585D-1C85-F64E-6890-85554C200A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24" y="3276600"/>
            <a:ext cx="915152" cy="610437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8E7249EA-B8FB-3A52-5755-46171A02B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76" y="1697057"/>
            <a:ext cx="1066494" cy="1066494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FDCE4B62-8842-A0E9-F21A-40E280326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98" y="1697057"/>
            <a:ext cx="1066494" cy="1066494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33D2353C-C37B-3205-38FB-DDF835D534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7800"/>
            <a:ext cx="1310643" cy="8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2051" name="Picture 3" descr="C:\Users\friendly\Pictures\2018-Provo\IMG_20180225-resiz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68311"/>
            <a:ext cx="343408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68311"/>
            <a:ext cx="426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Research team* aboard the </a:t>
            </a:r>
            <a:r>
              <a:rPr lang="en-CA" sz="4000" i="1" dirty="0"/>
              <a:t>MV Playfair</a:t>
            </a:r>
          </a:p>
          <a:p>
            <a:endParaRPr lang="en-CA" dirty="0"/>
          </a:p>
          <a:p>
            <a:pPr algn="r"/>
            <a:r>
              <a:rPr lang="en-CA" sz="3200" dirty="0"/>
              <a:t>Divers suit 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8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-420000">
            <a:off x="2316913" y="49944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 Playfair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60960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Thanks for technical assistance from Provo Divers</a:t>
            </a:r>
          </a:p>
        </p:txBody>
      </p:sp>
    </p:spTree>
    <p:extLst>
      <p:ext uri="{BB962C8B-B14F-4D97-AF65-F5344CB8AC3E}">
        <p14:creationId xmlns:p14="http://schemas.microsoft.com/office/powerpoint/2010/main" val="28753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Do sharks prefer </a:t>
            </a:r>
            <a:r>
              <a:rPr lang="en-CA" sz="3200" dirty="0">
                <a:solidFill>
                  <a:srgbClr val="FF0000"/>
                </a:solidFill>
              </a:rPr>
              <a:t>conch pie charts </a:t>
            </a:r>
            <a:r>
              <a:rPr lang="en-CA" sz="3200" dirty="0"/>
              <a:t>or </a:t>
            </a:r>
            <a:r>
              <a:rPr lang="en-CA" sz="3200" dirty="0">
                <a:solidFill>
                  <a:srgbClr val="FF0000"/>
                </a:solidFill>
              </a:rPr>
              <a:t>granola bar charts</a:t>
            </a:r>
            <a:r>
              <a:rPr lang="en-CA" sz="32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886200"/>
            <a:ext cx="2304138" cy="23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3886200"/>
            <a:ext cx="2138071" cy="23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514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Design: Two-alternative forced-choice,  </a:t>
            </a:r>
            <a:r>
              <a:rPr lang="en-CA" sz="2800" i="1" dirty="0"/>
              <a:t>n</a:t>
            </a:r>
            <a:r>
              <a:rPr lang="en-CA" sz="2800" dirty="0"/>
              <a:t>=50 trials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3933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Conch pie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9999" y="3393375"/>
            <a:ext cx="213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Granola bar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3886200"/>
            <a:ext cx="223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Sample stimulus items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2353AF1-55E3-B545-D88B-21188C66E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53988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C:\Users\friendly\Pictures\2018-Provo\diver-and-nurseshark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858000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685714" cy="75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734286" cy="74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4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experimental trial: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192540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287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Results: Sharks show an overwhelming preference for conch pie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8716"/>
              </p:ext>
            </p:extLst>
          </p:nvPr>
        </p:nvGraphicFramePr>
        <p:xfrm>
          <a:off x="457200" y="2590800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95675" y="2286005"/>
            <a:ext cx="5143500" cy="3406140"/>
            <a:chOff x="3495675" y="2286005"/>
            <a:chExt cx="5143500" cy="3406140"/>
          </a:xfrm>
        </p:grpSpPr>
        <p:pic>
          <p:nvPicPr>
            <p:cNvPr id="3074" name="Picture 2" descr="C:\Users\friendly\Pictures\2018-Provo\TC-div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675" y="2286005"/>
              <a:ext cx="5143500" cy="340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600" y="2294911"/>
              <a:ext cx="921655" cy="93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0" y="4028700"/>
              <a:ext cx="855228" cy="93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57262" y="348609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6096000"/>
            <a:ext cx="81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1600" dirty="0"/>
              <a:t>Ethics disclosure: All divers were volunteers. None were consumed in this experiment.</a:t>
            </a:r>
          </a:p>
        </p:txBody>
      </p:sp>
    </p:spTree>
    <p:extLst>
      <p:ext uri="{BB962C8B-B14F-4D97-AF65-F5344CB8AC3E}">
        <p14:creationId xmlns:p14="http://schemas.microsoft.com/office/powerpoint/2010/main" val="5285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Turtle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5276"/>
              </p:ext>
            </p:extLst>
          </p:nvPr>
        </p:nvGraphicFramePr>
        <p:xfrm>
          <a:off x="533400" y="2941378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066800"/>
            <a:ext cx="819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/>
              <a:t>Does this generalize? What about turtles?</a:t>
            </a:r>
          </a:p>
          <a:p>
            <a:r>
              <a:rPr lang="en-CA" sz="2800" dirty="0"/>
              <a:t>Results: Turtles show an overwhelming preference for granola bar charts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5200" y="2887675"/>
            <a:ext cx="5148000" cy="3433676"/>
            <a:chOff x="3505200" y="2590800"/>
            <a:chExt cx="5148000" cy="3433676"/>
          </a:xfrm>
        </p:grpSpPr>
        <p:pic>
          <p:nvPicPr>
            <p:cNvPr id="2050" name="Picture 2" descr="C:\Users\friendly\Pictures\2018-Provo\diving-with-turtle-the-sands-at-grace-bay-1024x6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90800"/>
              <a:ext cx="5148000" cy="3433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2" y="2751507"/>
              <a:ext cx="921655" cy="93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75" y="3886200"/>
              <a:ext cx="855228" cy="936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85561" y="355249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C:\Users\friendly\Pictures\2018-Provo\IMG_20180225_1445314-sma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60870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Successful visualizations require some time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15895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</TotalTime>
  <Words>388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1_Office Theme</vt:lpstr>
      <vt:lpstr>Deep Questions of Data Visualization</vt:lpstr>
      <vt:lpstr>PowerPoint Presentation</vt:lpstr>
      <vt:lpstr>PowerPoint Presentation</vt:lpstr>
      <vt:lpstr>PowerPoint Presentation</vt:lpstr>
      <vt:lpstr>Shark experiment: Pies vs. Bars</vt:lpstr>
      <vt:lpstr>Shark experiment</vt:lpstr>
      <vt:lpstr>Shark experiment: Pies vs. Bars</vt:lpstr>
      <vt:lpstr>Turtle experiment</vt:lpstr>
      <vt:lpstr>Visualizing the results</vt:lpstr>
      <vt:lpstr>Visualizing the results</vt:lpstr>
      <vt:lpstr>Visualizing the results</vt:lpstr>
      <vt:lpstr>The Red Stripe Award</vt:lpstr>
      <vt:lpstr>Further research</vt:lpstr>
      <vt:lpstr>Extend this to other species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44</cp:revision>
  <dcterms:created xsi:type="dcterms:W3CDTF">2017-10-14T20:35:56Z</dcterms:created>
  <dcterms:modified xsi:type="dcterms:W3CDTF">2023-02-28T18:28:58Z</dcterms:modified>
</cp:coreProperties>
</file>