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9"/>
  </p:handoutMasterIdLst>
  <p:sldIdLst>
    <p:sldId id="256" r:id="rId2"/>
    <p:sldId id="262" r:id="rId3"/>
    <p:sldId id="257" r:id="rId4"/>
    <p:sldId id="258" r:id="rId5"/>
    <p:sldId id="260" r:id="rId6"/>
    <p:sldId id="261" r:id="rId7"/>
    <p:sldId id="277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9" r:id="rId16"/>
    <p:sldId id="271" r:id="rId17"/>
    <p:sldId id="272" r:id="rId18"/>
    <p:sldId id="276" r:id="rId19"/>
    <p:sldId id="274" r:id="rId20"/>
    <p:sldId id="275" r:id="rId21"/>
    <p:sldId id="278" r:id="rId22"/>
    <p:sldId id="279" r:id="rId23"/>
    <p:sldId id="280" r:id="rId24"/>
    <p:sldId id="282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841CCA-5991-41F1-97C0-822876F6B3C0}">
          <p14:sldIdLst>
            <p14:sldId id="256"/>
            <p14:sldId id="262"/>
            <p14:sldId id="257"/>
          </p14:sldIdLst>
        </p14:section>
        <p14:section name="2-way" id="{E38284BF-DE30-40BA-82CA-3B5920C20CD9}">
          <p14:sldIdLst>
            <p14:sldId id="258"/>
            <p14:sldId id="260"/>
            <p14:sldId id="261"/>
            <p14:sldId id="277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3-way" id="{9A0C7C62-EB06-433A-833C-AE13DF325E24}">
          <p14:sldIdLst>
            <p14:sldId id="270"/>
            <p14:sldId id="259"/>
            <p14:sldId id="271"/>
            <p14:sldId id="272"/>
            <p14:sldId id="276"/>
            <p14:sldId id="274"/>
            <p14:sldId id="275"/>
            <p14:sldId id="278"/>
            <p14:sldId id="279"/>
            <p14:sldId id="280"/>
            <p14:sldId id="282"/>
            <p14:sldId id="281"/>
            <p14:sldId id="283"/>
            <p14:sldId id="284"/>
          </p14:sldIdLst>
        </p14:section>
        <p14:section name="generalized log odds ratios" id="{AF138016-3D47-4A4E-82C4-4FA7155488D4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64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/>
              <a:t>Models &amp; graphs for log odds and log odds ratios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0A87-3836-6F15-47A5-9A8F442A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Ordinal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059DDB-11F8-4B0A-62A7-77903C1C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B5C36-C7F4-3BA1-B858-DC75BAB53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66" y="1271857"/>
            <a:ext cx="8066667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8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EC6E-FCF1-8629-07CE-941834FE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log odds and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181CB4-9D0F-A9A3-03C3-2041F0D4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8E705-9804-102C-098D-A240940DA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01" y="1828800"/>
            <a:ext cx="4000000" cy="431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DA4B3D-4D34-99DA-999B-89DAF1241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843086"/>
            <a:ext cx="3971429" cy="4285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E842BC-7168-FDC8-7848-7983A4D868BB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Plots of observed and fitted log odds: easy interpretation of data and models</a:t>
            </a:r>
          </a:p>
        </p:txBody>
      </p:sp>
    </p:spTree>
    <p:extLst>
      <p:ext uri="{BB962C8B-B14F-4D97-AF65-F5344CB8AC3E}">
        <p14:creationId xmlns:p14="http://schemas.microsoft.com/office/powerpoint/2010/main" val="116439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9AB0-8C3C-038A-7B76-362865C1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log odds and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28AD1-B971-2DEF-1FF4-68163EEB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9A1F9-F5FE-535C-6C1E-E30DF209ADC6}"/>
              </a:ext>
            </a:extLst>
          </p:cNvPr>
          <p:cNvSpPr txBox="1"/>
          <p:nvPr/>
        </p:nvSpPr>
        <p:spPr>
          <a:xfrm>
            <a:off x="533400" y="1478340"/>
            <a:ext cx="8153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hosp.lodds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(x=visit, y=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group=stay, color=stay))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(size=5)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(size=1.2,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="dotted")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("log odds of shorter stay\n")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("Visit frequency") +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+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823640-9D78-B303-738B-D91BB99EFB05}"/>
              </a:ext>
            </a:extLst>
          </p:cNvPr>
          <p:cNvSpPr txBox="1"/>
          <p:nvPr/>
        </p:nvSpPr>
        <p:spPr>
          <a:xfrm>
            <a:off x="533400" y="3633787"/>
            <a:ext cx="81534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grid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hosp.lodds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[,1:2]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function(grid, mod, size=1.2, color=NULL, ...) {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grid$logodds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stats::predict(mod, grid)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is.null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(color))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(data=grid, size=size, ...)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(data=grid, size=size, color=color, ...)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 +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(grid,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mod.null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color="gray", size=1,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="dashed")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(grid,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mod.const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color=gray(.5), size=1)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(grid,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mod.unif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color="black", size=1)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(grid,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mod.par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AC911-A54B-E9EE-963B-6D38F8AEB15D}"/>
              </a:ext>
            </a:extLst>
          </p:cNvPr>
          <p:cNvSpPr txBox="1"/>
          <p:nvPr/>
        </p:nvSpPr>
        <p:spPr>
          <a:xfrm>
            <a:off x="457200" y="9906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Basic plot: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5674E-55A6-94BA-DE0D-8025F7887772}"/>
              </a:ext>
            </a:extLst>
          </p:cNvPr>
          <p:cNvSpPr txBox="1"/>
          <p:nvPr/>
        </p:nvSpPr>
        <p:spPr>
          <a:xfrm>
            <a:off x="533400" y="3048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Add lines for predicted values from the models</a:t>
            </a:r>
          </a:p>
        </p:txBody>
      </p:sp>
    </p:spTree>
    <p:extLst>
      <p:ext uri="{BB962C8B-B14F-4D97-AF65-F5344CB8AC3E}">
        <p14:creationId xmlns:p14="http://schemas.microsoft.com/office/powerpoint/2010/main" val="184963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96DF-5FD7-F7D2-1243-49CEA25E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Three-way+ tables: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B6E3E-7824-AF3E-E738-2F3EF2C1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A4C00-36B8-DE53-ECAA-027F7E60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54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96DF-5FD7-F7D2-1243-49CEA25E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Three-way+ tables: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B6E3E-7824-AF3E-E738-2F3EF2C1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88AD8-AA17-90CB-A924-B54F8BA6B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19200"/>
            <a:ext cx="8171428" cy="2095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FD1F02-530E-3EA0-EFC4-B3C6F076A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505200"/>
            <a:ext cx="8171428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88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56B6-F450-DFE2-ACB7-95AD1FB2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3-way example: Mice depletion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F38624-86AB-E4DC-7F45-8AA84B34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E6EA8-4740-CE27-78F1-8DDC62F85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000000" cy="1276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ECDFB4-9CE2-E6B3-64E8-ABABF7698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16" y="2625856"/>
            <a:ext cx="8123809" cy="2095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69E09D-5098-C57D-9081-237B8B53E6CF}"/>
              </a:ext>
            </a:extLst>
          </p:cNvPr>
          <p:cNvSpPr txBox="1"/>
          <p:nvPr/>
        </p:nvSpPr>
        <p:spPr>
          <a:xfrm>
            <a:off x="534416" y="4953000"/>
            <a:ext cx="81238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ym typeface="Symbol" panose="05050102010706020507" pitchFamily="18" charset="2"/>
              </a:rPr>
              <a:t> </a:t>
            </a:r>
            <a:r>
              <a:rPr lang="en-CA" sz="2000" dirty="0"/>
              <a:t>Adjacent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Odds or log odds of 0 vs. 1 deaths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Odds or log odds of 1 vs. 2+ deaths</a:t>
            </a:r>
          </a:p>
          <a:p>
            <a:endParaRPr lang="en-CA" sz="2000" dirty="0"/>
          </a:p>
          <a:p>
            <a:r>
              <a:rPr lang="en-CA" sz="2000" dirty="0"/>
              <a:t>How do these differ with litter size &amp; treatment?</a:t>
            </a:r>
          </a:p>
        </p:txBody>
      </p:sp>
    </p:spTree>
    <p:extLst>
      <p:ext uri="{BB962C8B-B14F-4D97-AF65-F5344CB8AC3E}">
        <p14:creationId xmlns:p14="http://schemas.microsoft.com/office/powerpoint/2010/main" val="973313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F3C4-C1C4-E26C-033C-B51BA2A6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Mice data: mosaic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60EC-2122-9147-3435-DED8741D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E0F80-CB88-CCA5-11AA-067230547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62676"/>
            <a:ext cx="8171428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35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2720-9825-560A-4D86-3FD158DE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Mice data: MCA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55FB6-F942-1C88-396C-BB4163C0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F84FE-F04C-6BC1-4223-31B0E60A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24524"/>
            <a:ext cx="8171428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08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C679-6719-B98A-60FE-EB00185E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Calculating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066BB1-8C4B-FFFC-EEB3-A53B1748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8D674A-C2F9-06A1-A1A7-6EBE138B2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322857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76B2203-1A87-D3FE-5C59-C305E49F17E1}"/>
              </a:ext>
            </a:extLst>
          </p:cNvPr>
          <p:cNvGrpSpPr/>
          <p:nvPr/>
        </p:nvGrpSpPr>
        <p:grpSpPr>
          <a:xfrm>
            <a:off x="990600" y="4809317"/>
            <a:ext cx="2429121" cy="1279529"/>
            <a:chOff x="1447800" y="4809317"/>
            <a:chExt cx="2429121" cy="12795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03A5853-2638-0090-C3AF-53CF4ED8685F}"/>
                    </a:ext>
                  </a:extLst>
                </p:cNvPr>
                <p:cNvSpPr txBox="1"/>
                <p:nvPr/>
              </p:nvSpPr>
              <p:spPr>
                <a:xfrm>
                  <a:off x="1447800" y="4809317"/>
                  <a:ext cx="2429121" cy="8249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800" b="1" smtClean="0"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CA" sz="1800" b="0" i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18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CA" sz="1800" b="0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CA" sz="1800" b="0" i="0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1800" b="0" i="0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03A5853-2638-0090-C3AF-53CF4ED86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4809317"/>
                  <a:ext cx="2429121" cy="82490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CF439B-9385-4ACD-AB71-C281ED3A41E7}"/>
                </a:ext>
              </a:extLst>
            </p:cNvPr>
            <p:cNvSpPr txBox="1"/>
            <p:nvPr/>
          </p:nvSpPr>
          <p:spPr>
            <a:xfrm>
              <a:off x="1962150" y="5750292"/>
              <a:ext cx="18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dirty="0"/>
                <a:t>Adjacent categories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26F9CB-7591-5A94-E9D9-492F39968B2E}"/>
              </a:ext>
            </a:extLst>
          </p:cNvPr>
          <p:cNvGrpSpPr/>
          <p:nvPr/>
        </p:nvGrpSpPr>
        <p:grpSpPr>
          <a:xfrm>
            <a:off x="3505200" y="4808509"/>
            <a:ext cx="2514600" cy="1278721"/>
            <a:chOff x="4000500" y="4808509"/>
            <a:chExt cx="2514600" cy="12787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56245D-F46E-2F4A-5BBE-24C6B7E47613}"/>
                    </a:ext>
                  </a:extLst>
                </p:cNvPr>
                <p:cNvSpPr txBox="1"/>
                <p:nvPr/>
              </p:nvSpPr>
              <p:spPr>
                <a:xfrm>
                  <a:off x="4000500" y="4808509"/>
                  <a:ext cx="2514600" cy="8249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800" b="1" smtClean="0"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CA" sz="1800" b="0" i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18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CA" sz="1800" b="0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56245D-F46E-2F4A-5BBE-24C6B7E476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500" y="4808509"/>
                  <a:ext cx="2514600" cy="82490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7AC0A6-0FE5-6C4D-3FC6-834A76ACF57C}"/>
                </a:ext>
              </a:extLst>
            </p:cNvPr>
            <p:cNvSpPr txBox="1"/>
            <p:nvPr/>
          </p:nvSpPr>
          <p:spPr>
            <a:xfrm>
              <a:off x="4572000" y="5748676"/>
              <a:ext cx="18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dirty="0"/>
                <a:t>Reference level = 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0D336B7-7375-F648-CC31-64929F4BBC4E}"/>
              </a:ext>
            </a:extLst>
          </p:cNvPr>
          <p:cNvSpPr txBox="1"/>
          <p:nvPr/>
        </p:nvSpPr>
        <p:spPr>
          <a:xfrm>
            <a:off x="6477000" y="48768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In general, any set of K-1 {1, 0, -1} contrasts can be used</a:t>
            </a:r>
          </a:p>
        </p:txBody>
      </p:sp>
    </p:spTree>
    <p:extLst>
      <p:ext uri="{BB962C8B-B14F-4D97-AF65-F5344CB8AC3E}">
        <p14:creationId xmlns:p14="http://schemas.microsoft.com/office/powerpoint/2010/main" val="780770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7746-5E19-CED1-9F8C-2628846A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Calculating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9E6E17-163B-8869-067E-B8A843FF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28881-B9CB-28BA-5E01-8E06F06D3B36}"/>
              </a:ext>
            </a:extLst>
          </p:cNvPr>
          <p:cNvSpPr txBox="1"/>
          <p:nvPr/>
        </p:nvSpPr>
        <p:spPr>
          <a:xfrm>
            <a:off x="457200" y="1295400"/>
            <a:ext cx="82296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litter + treatment + deaths, data=Mice)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reshape table to matrix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 &lt;- matrix(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=prod(dim(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)[1:2]),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=dim(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)[3])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(T)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)[[3]]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)[1:2])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(T) &lt;- apply(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1, paste, collapse=":")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39BC0-EE14-8050-4C08-6A56D3BC3567}"/>
              </a:ext>
            </a:extLst>
          </p:cNvPr>
          <p:cNvSpPr txBox="1"/>
          <p:nvPr/>
        </p:nvSpPr>
        <p:spPr>
          <a:xfrm>
            <a:off x="457200" y="3581400"/>
            <a:ext cx="39624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 &lt;- matrix(c(1, -1, 0,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0,  1, -1),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log(T) %*% C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&lt;- c("0:1", "1:2+")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18BCD-4823-C6E0-4C38-9A316D2C0959}"/>
              </a:ext>
            </a:extLst>
          </p:cNvPr>
          <p:cNvSpPr txBox="1"/>
          <p:nvPr/>
        </p:nvSpPr>
        <p:spPr>
          <a:xfrm>
            <a:off x="4800600" y="3657600"/>
            <a:ext cx="38862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0:1   1:2+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7:A   1.663  0.788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8:A   1.253  0.336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9:A   0.606  0.182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10:A  0.143 -0.143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11:A -1.099 -0.348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7:B   1.373  0.999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8:B   1.227  0.754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9:B   0.716  0.788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10:B  0.573  0.201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11:B -1.099  0.629</a:t>
            </a:r>
          </a:p>
        </p:txBody>
      </p:sp>
    </p:spTree>
    <p:extLst>
      <p:ext uri="{BB962C8B-B14F-4D97-AF65-F5344CB8AC3E}">
        <p14:creationId xmlns:p14="http://schemas.microsoft.com/office/powerpoint/2010/main" val="131682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811A-8D50-9415-F036-380ED53E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Main ideas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F28EE7-89E4-9090-1FD0-27BC779C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C5937-BA85-3659-B321-6097EDA3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8180952" cy="14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61C515-213C-64A2-D083-73E38AF49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4" y="3124200"/>
            <a:ext cx="8171428" cy="1380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D7A1F3-A855-C969-DC87-1A1FAD1B8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49" y="4705175"/>
            <a:ext cx="8171428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02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0A1B-5A4D-2774-D569-16A2A7A7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Calculating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5AAB0F-2D0F-8B56-301D-95B79875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E89E8-5FBA-3253-8AE8-F0C6D0480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433512"/>
            <a:ext cx="81724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96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A8AD-59AF-2968-CEE9-D7A3DA69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Mice data: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8D33C-01B1-CBDD-7493-48FEF081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B9982-F387-1B58-661C-650AB0AF768C}"/>
              </a:ext>
            </a:extLst>
          </p:cNvPr>
          <p:cNvSpPr txBox="1"/>
          <p:nvPr/>
        </p:nvSpPr>
        <p:spPr>
          <a:xfrm>
            <a:off x="457200" y="12954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The </a:t>
            </a:r>
            <a:r>
              <a:rPr lang="en-CA" sz="2000" dirty="0" err="1"/>
              <a:t>vcd</a:t>
            </a:r>
            <a:r>
              <a:rPr lang="en-CA" sz="2000" dirty="0"/>
              <a:t> package contains a general implementation of these ideas: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Wingdings" panose="05000000000000000000" pitchFamily="2" charset="2"/>
              <a:buChar char="§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odds() </a:t>
            </a:r>
            <a:r>
              <a:rPr lang="en-CA" sz="2000" dirty="0"/>
              <a:t>and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CA" sz="2000" dirty="0"/>
              <a:t>calculate odds or log odds for 1 variable in an n-way table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Wingdings" panose="05000000000000000000" pitchFamily="2" charset="2"/>
              <a:buChar char="§"/>
            </a:pPr>
            <a:r>
              <a:rPr lang="en-CA" sz="2000" dirty="0"/>
              <a:t>Provides methods (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vcov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CA" sz="2000" dirty="0"/>
              <a:t>…) for “</a:t>
            </a:r>
            <a:r>
              <a:rPr lang="en-CA" sz="2000" dirty="0" err="1"/>
              <a:t>lodds</a:t>
            </a:r>
            <a:r>
              <a:rPr lang="en-CA" sz="2000" dirty="0"/>
              <a:t>” 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828FF-E0B0-4816-4478-07C3BBE74705}"/>
              </a:ext>
            </a:extLst>
          </p:cNvPr>
          <p:cNvSpPr txBox="1"/>
          <p:nvPr/>
        </p:nvSpPr>
        <p:spPr>
          <a:xfrm>
            <a:off x="533400" y="3276600"/>
            <a:ext cx="81534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response="deaths")))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deaths litter treatment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ASE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0:1      7         A   1.663 0.329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1:2+      7         A   0.788 0.539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0:1      8         A   1.253 0.303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   1:2+      8         A   0.336 0.414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    0:1      9         A   0.606 0.293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   1:2+      9         A   0.182 0.350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    0:1     10         A   0.143 0.379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   1:2+     10         A  -0.143 0.379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     0:1     11         A  -1.099 0.577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  1:2+     11         A  -0.348 0.377</a:t>
            </a:r>
          </a:p>
        </p:txBody>
      </p:sp>
    </p:spTree>
    <p:extLst>
      <p:ext uri="{BB962C8B-B14F-4D97-AF65-F5344CB8AC3E}">
        <p14:creationId xmlns:p14="http://schemas.microsoft.com/office/powerpoint/2010/main" val="3782073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894F-8E3F-DDB2-864E-802FC761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Mice data: Fit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FABE87-1097-45FE-29C7-E1E3C13A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B5245-02C8-89E9-AAC0-2FC5A67A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6" y="1229352"/>
            <a:ext cx="8266667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4D6A-899A-94F5-409B-7221D02C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Visualize log odds &amp; models: Data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8BA2F-15DC-D82F-3726-91A64A59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BDB8E-EE1C-BCC6-9180-6B4448FE2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67467"/>
            <a:ext cx="8171428" cy="5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72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E7E6A4-B3A8-F05D-2065-189A2B76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315C5-119B-C892-B813-E1B14D85D98E}"/>
              </a:ext>
            </a:extLst>
          </p:cNvPr>
          <p:cNvSpPr txBox="1"/>
          <p:nvPr/>
        </p:nvSpPr>
        <p:spPr>
          <a:xfrm>
            <a:off x="685800" y="762000"/>
            <a:ext cx="78486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(x=litter, y=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color=deaths, group=deaths))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(size=4) +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("log odds of fewer deaths")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("Litter size")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16)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theme(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legend.position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c(.9, .85),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legend.background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element_rect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(colour = "black"))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(. ~ treatment, labeller=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label_both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theme(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strip.text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element_text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(1.2)))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FAEF6-6349-C0E4-7F1C-6EC4D4828F80}"/>
              </a:ext>
            </a:extLst>
          </p:cNvPr>
          <p:cNvSpPr txBox="1"/>
          <p:nvPr/>
        </p:nvSpPr>
        <p:spPr>
          <a:xfrm>
            <a:off x="685800" y="3581400"/>
            <a:ext cx="4724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bars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-ASE,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logodds+ASE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 +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(size=1.2)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geom_errorbar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(bars,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width=0.25, size=1,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position=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position_dodge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(width=.2))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EFD4C-D170-AABB-71B6-5CA227360D3F}"/>
              </a:ext>
            </a:extLst>
          </p:cNvPr>
          <p:cNvSpPr txBox="1"/>
          <p:nvPr/>
        </p:nvSpPr>
        <p:spPr>
          <a:xfrm>
            <a:off x="685800" y="2286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Basic plot: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DA169-05BA-8481-766A-03C2AF41C04F}"/>
              </a:ext>
            </a:extLst>
          </p:cNvPr>
          <p:cNvSpPr txBox="1"/>
          <p:nvPr/>
        </p:nvSpPr>
        <p:spPr>
          <a:xfrm>
            <a:off x="685800" y="3200400"/>
            <a:ext cx="426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Add error bars, dodged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11B55F-F4FA-8697-E610-8E4CC3E3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413243"/>
            <a:ext cx="2976209" cy="23538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0B854A-E17E-C2B6-080C-99A3F527DB97}"/>
              </a:ext>
            </a:extLst>
          </p:cNvPr>
          <p:cNvSpPr txBox="1"/>
          <p:nvPr/>
        </p:nvSpPr>
        <p:spPr>
          <a:xfrm>
            <a:off x="685800" y="5257800"/>
            <a:ext cx="46482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ggplot</a:t>
            </a:r>
            <a:r>
              <a:rPr lang="en-CA" dirty="0"/>
              <a:t> thinking: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gg is my basic plot of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 can add other layers to it</a:t>
            </a:r>
          </a:p>
        </p:txBody>
      </p:sp>
    </p:spTree>
    <p:extLst>
      <p:ext uri="{BB962C8B-B14F-4D97-AF65-F5344CB8AC3E}">
        <p14:creationId xmlns:p14="http://schemas.microsoft.com/office/powerpoint/2010/main" val="3200114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4D6A-899A-94F5-409B-7221D02C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Visualize log odds &amp; models: Smoothing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8BA2F-15DC-D82F-3726-91A64A59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04631-FE8D-A95E-A09C-CBFCC5332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29362"/>
            <a:ext cx="8171428" cy="5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0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4D6A-899A-94F5-409B-7221D02C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Visualize log odds &amp; models: Data +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8BA2F-15DC-D82F-3726-91A64A59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D4D8A-ED01-8931-9DD0-62D61915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67419"/>
            <a:ext cx="8171428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35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4D6A-899A-94F5-409B-7221D02C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Visualize log odds &amp; models: Data +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8BA2F-15DC-D82F-3726-91A64A59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68D82-115B-6271-2FA6-3DA37D1C7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96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23BF-2630-8AE8-C195-B5B9CE7C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Generalized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C6545-182D-BA3B-7BE7-F6D9D424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138BE-D2C7-D38C-9B41-E40F16AB8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25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F8F78C-BB4F-E776-6F5E-A1ADD48AE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918092"/>
            <a:ext cx="2419048" cy="2419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30D951-D43E-0DB6-4BAF-248945D62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908727"/>
            <a:ext cx="2371429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9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23BF-2630-8AE8-C195-B5B9CE7C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Generalized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C6545-182D-BA3B-7BE7-F6D9D424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28E586-1DAA-752A-9626-557A93613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1666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521686-A929-6B4A-D168-135B80650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191114"/>
            <a:ext cx="8171428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5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B698-380F-D90F-B4A4-B66C6E2B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 </a:t>
            </a:r>
            <a:r>
              <a:rPr lang="en-CA" dirty="0">
                <a:sym typeface="Symbol" panose="05050102010706020507" pitchFamily="18" charset="2"/>
              </a:rPr>
              <a:t> Log odds models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027CC-8481-9237-8F26-2B2AD75D7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sz="2400" dirty="0"/>
              <a:t>In an </a:t>
            </a:r>
            <a:r>
              <a:rPr lang="en-CA" sz="2400" i="1" dirty="0"/>
              <a:t>I</a:t>
            </a:r>
            <a:r>
              <a:rPr lang="en-CA" sz="2400" dirty="0"/>
              <a:t> × 2 table for  variables[A B], where B is a binary response, the logit model expresses the log odds that B=1 vs. B=2</a:t>
            </a:r>
          </a:p>
          <a:p>
            <a:pPr marL="0" indent="0">
              <a:buNone/>
            </a:pPr>
            <a:endParaRPr lang="en-CA" sz="2400" dirty="0"/>
          </a:p>
          <a:p>
            <a:pPr marL="457200" lvl="1" indent="0">
              <a:buNone/>
            </a:pPr>
            <a:endParaRPr lang="en-CA" sz="2000" dirty="0"/>
          </a:p>
          <a:p>
            <a:pPr lvl="1"/>
            <a:endParaRPr lang="en-CA" sz="2000" dirty="0"/>
          </a:p>
          <a:p>
            <a:pPr lvl="1"/>
            <a:r>
              <a:rPr lang="en-CA" sz="2000" dirty="0"/>
              <a:t>Models pertain to the </a:t>
            </a:r>
            <a:r>
              <a:rPr lang="en-CA" sz="2000" dirty="0">
                <a:solidFill>
                  <a:srgbClr val="0070C0"/>
                </a:solidFill>
              </a:rPr>
              <a:t>one-way</a:t>
            </a:r>
            <a:r>
              <a:rPr lang="en-CA" sz="2000" dirty="0"/>
              <a:t> log odds</a:t>
            </a:r>
          </a:p>
          <a:p>
            <a:endParaRPr lang="en-CA" sz="2400" dirty="0"/>
          </a:p>
          <a:p>
            <a:r>
              <a:rPr lang="en-CA" sz="2400" dirty="0"/>
              <a:t>This generalizes to </a:t>
            </a:r>
            <a:r>
              <a:rPr lang="en-CA" sz="2400" i="1" dirty="0"/>
              <a:t>I × J </a:t>
            </a:r>
            <a:r>
              <a:rPr lang="en-CA" sz="2400" dirty="0"/>
              <a:t>tables, where we consider (</a:t>
            </a:r>
            <a:r>
              <a:rPr lang="en-CA" sz="2400" i="1" dirty="0"/>
              <a:t>J</a:t>
            </a:r>
            <a:r>
              <a:rPr lang="en-CA" sz="2400" dirty="0"/>
              <a:t>-1) log odds for each level of A, e.g.,</a:t>
            </a:r>
          </a:p>
          <a:p>
            <a:pPr lvl="1"/>
            <a:r>
              <a:rPr lang="en-CA" sz="2000" dirty="0"/>
              <a:t>Adjacent categories</a:t>
            </a:r>
          </a:p>
          <a:p>
            <a:pPr lvl="1"/>
            <a:endParaRPr lang="en-CA" sz="2000" dirty="0"/>
          </a:p>
          <a:p>
            <a:pPr lvl="1"/>
            <a:endParaRPr lang="en-CA" sz="2000" dirty="0"/>
          </a:p>
          <a:p>
            <a:pPr lvl="1"/>
            <a:endParaRPr lang="en-CA" sz="2000" dirty="0"/>
          </a:p>
          <a:p>
            <a:pPr lvl="1"/>
            <a:r>
              <a:rPr lang="en-CA" sz="2000" dirty="0"/>
              <a:t>In general, </a:t>
            </a:r>
            <a:r>
              <a:rPr lang="en-CA" sz="2000" i="1" dirty="0"/>
              <a:t>I × J </a:t>
            </a:r>
            <a:r>
              <a:rPr lang="en-CA" sz="2000" dirty="0">
                <a:sym typeface="Symbol" panose="05050102010706020507" pitchFamily="18" charset="2"/>
              </a:rPr>
              <a:t> (</a:t>
            </a:r>
            <a:r>
              <a:rPr lang="en-CA" sz="2000" i="1" dirty="0">
                <a:sym typeface="Symbol" panose="05050102010706020507" pitchFamily="18" charset="2"/>
              </a:rPr>
              <a:t>J</a:t>
            </a:r>
            <a:r>
              <a:rPr lang="en-CA" sz="2000" dirty="0">
                <a:sym typeface="Symbol" panose="05050102010706020507" pitchFamily="18" charset="2"/>
              </a:rPr>
              <a:t>-1) log odds </a:t>
            </a:r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contrasts</a:t>
            </a:r>
            <a:r>
              <a:rPr lang="en-CA" sz="2000" dirty="0">
                <a:sym typeface="Symbol" panose="05050102010706020507" pitchFamily="18" charset="2"/>
              </a:rPr>
              <a:t> of the B categories for each level of A</a:t>
            </a:r>
            <a:r>
              <a:rPr lang="en-CA" sz="2000" dirty="0"/>
              <a:t> </a:t>
            </a:r>
          </a:p>
          <a:p>
            <a:pPr lvl="1"/>
            <a:r>
              <a:rPr lang="en-CA" sz="2000" dirty="0"/>
              <a:t>Similar to how </a:t>
            </a:r>
            <a:r>
              <a:rPr lang="en-CA" sz="2000" dirty="0">
                <a:solidFill>
                  <a:srgbClr val="0070C0"/>
                </a:solidFill>
              </a:rPr>
              <a:t>polytomous responses </a:t>
            </a:r>
            <a:r>
              <a:rPr lang="en-CA" sz="2000" dirty="0"/>
              <a:t>treated in logistic regression </a:t>
            </a:r>
          </a:p>
          <a:p>
            <a:pPr lvl="1"/>
            <a:r>
              <a:rPr lang="en-CA" sz="2000" dirty="0"/>
              <a:t>Can also use comparisons with a baseline category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F2D89-D573-3281-5366-8DBA6FBB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DC6939-5102-3987-4937-08051CD98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752600"/>
            <a:ext cx="1543050" cy="77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1511DF-963D-B488-70A8-47EC1C94F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165" y="3819525"/>
            <a:ext cx="3337063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18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802F-0300-126B-865C-59D03CFF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Models for log odds ratios: Computation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35B0C7-35F0-465B-8E40-9CCCA07C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5C56D-79F5-3937-59AA-1A82A2CBD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29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0ECBE9-964C-9CE0-53F3-A2061A64B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4383017"/>
            <a:ext cx="8171428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73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2024-7F45-0132-7E84-497825DB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Models for log odds ratios: Computation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770918-B935-708E-038A-60E6C524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0C69D-84B8-48F5-D56B-9CB6D797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00791"/>
            <a:ext cx="8171428" cy="49238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5C3F3FF-4538-0A14-E6ED-D2FA2E261C71}"/>
              </a:ext>
            </a:extLst>
          </p:cNvPr>
          <p:cNvGrpSpPr/>
          <p:nvPr/>
        </p:nvGrpSpPr>
        <p:grpSpPr>
          <a:xfrm>
            <a:off x="1524000" y="2362200"/>
            <a:ext cx="914400" cy="1143000"/>
            <a:chOff x="1524000" y="2362200"/>
            <a:chExt cx="914400" cy="1143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85595-18D4-F27C-3BA8-FE9BE75F9433}"/>
                </a:ext>
              </a:extLst>
            </p:cNvPr>
            <p:cNvSpPr/>
            <p:nvPr/>
          </p:nvSpPr>
          <p:spPr>
            <a:xfrm>
              <a:off x="1524000" y="2362200"/>
              <a:ext cx="914400" cy="486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0B8863C-80EF-1A66-6CA0-FB71C9905E75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1676400" y="2848200"/>
              <a:ext cx="304800" cy="657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212228A-3A3D-CC66-F761-6274364267B8}"/>
              </a:ext>
            </a:extLst>
          </p:cNvPr>
          <p:cNvGrpSpPr/>
          <p:nvPr/>
        </p:nvGrpSpPr>
        <p:grpSpPr>
          <a:xfrm>
            <a:off x="1981200" y="2378075"/>
            <a:ext cx="914400" cy="1050925"/>
            <a:chOff x="1981200" y="2378075"/>
            <a:chExt cx="914400" cy="10509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FA1CFD-20D8-1150-1681-D4FC06CE36BF}"/>
                </a:ext>
              </a:extLst>
            </p:cNvPr>
            <p:cNvSpPr/>
            <p:nvPr/>
          </p:nvSpPr>
          <p:spPr>
            <a:xfrm>
              <a:off x="1981200" y="2378075"/>
              <a:ext cx="914400" cy="486000"/>
            </a:xfrm>
            <a:prstGeom prst="rect">
              <a:avLst/>
            </a:prstGeom>
            <a:noFill/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505C4C1-F96D-E965-FE22-3D318F29E3A5}"/>
                </a:ext>
              </a:extLst>
            </p:cNvPr>
            <p:cNvCxnSpPr/>
            <p:nvPr/>
          </p:nvCxnSpPr>
          <p:spPr>
            <a:xfrm>
              <a:off x="2438400" y="2848200"/>
              <a:ext cx="0" cy="58080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924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BE38-94AF-9F43-0E10-50D21F35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4400" dirty="0"/>
              <a:t>Models for log odds ratios: Estimation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71B198-2D69-9A61-6561-FB0A1AA7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E756C-11DB-13F6-A7B9-2A6F8121F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413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F6DB90-D592-2483-539A-1E229265B8FE}"/>
              </a:ext>
            </a:extLst>
          </p:cNvPr>
          <p:cNvSpPr txBox="1"/>
          <p:nvPr/>
        </p:nvSpPr>
        <p:spPr>
          <a:xfrm>
            <a:off x="457200" y="5715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Technical note: for simplicity, I use 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dirty="0"/>
              <a:t>for WLS, with S</a:t>
            </a:r>
            <a:r>
              <a:rPr lang="en-CA" baseline="30000" dirty="0"/>
              <a:t>-1</a:t>
            </a:r>
            <a:r>
              <a:rPr lang="en-CA" dirty="0"/>
              <a:t> = </a:t>
            </a:r>
            <a:r>
              <a:rPr lang="en-CA" dirty="0" err="1"/>
              <a:t>diag</a:t>
            </a:r>
            <a:r>
              <a:rPr lang="en-CA" dirty="0"/>
              <a:t>(1/ASE</a:t>
            </a:r>
            <a:r>
              <a:rPr lang="en-CA" baseline="30000" dirty="0"/>
              <a:t>2</a:t>
            </a:r>
            <a:r>
              <a:rPr lang="en-CA" dirty="0"/>
              <a:t>)</a:t>
            </a:r>
          </a:p>
          <a:p>
            <a:r>
              <a:rPr lang="en-CA" dirty="0"/>
              <a:t>Should probably use 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nlme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gls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dirty="0"/>
              <a:t>instead</a:t>
            </a:r>
          </a:p>
        </p:txBody>
      </p:sp>
    </p:spTree>
    <p:extLst>
      <p:ext uri="{BB962C8B-B14F-4D97-AF65-F5344CB8AC3E}">
        <p14:creationId xmlns:p14="http://schemas.microsoft.com/office/powerpoint/2010/main" val="4143772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44B4-1230-9D03-74D4-8A533A31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800" dirty="0"/>
              <a:t>Example: Breathlessness &amp; wheeze in coal miners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72F31B-09EE-5C69-7C1C-7F861D1F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B9F2A-E455-BDC2-725D-4643B7FAE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81" y="1552809"/>
            <a:ext cx="8295238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15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44B4-1230-9D03-74D4-8A533A31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800" dirty="0"/>
              <a:t>Example: Breathlessness &amp; wheeze in coal miners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72F31B-09EE-5C69-7C1C-7F861D1F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71399-F3B8-F5C8-1D66-3FB86FE68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53162"/>
            <a:ext cx="8171428" cy="4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94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6373-2449-35B1-73AF-F6E56F73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Coal miners: Log odds &amp;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F8707-7726-84D8-3867-E04BFE74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26C24-6DDC-90C2-5587-DE2920DC9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62238"/>
            <a:ext cx="8171428" cy="130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638DD1-ED43-F38D-3011-077F5042C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47" y="2971800"/>
            <a:ext cx="8161905" cy="1323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97A6F-5B6D-80A5-CCDF-0276FF016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11" y="4564160"/>
            <a:ext cx="8171428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ABD1-E12D-DC2B-1427-055D5AF4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Coal miners: LOR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BA3F91-3635-FE44-51C6-18C78C8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36889-2947-22D2-3AD6-8C168BBB3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29352"/>
            <a:ext cx="8171428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7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ABD1-E12D-DC2B-1427-055D5AF4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Coal miners: Model comparisons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BA3F91-3635-FE44-51C6-18C78C8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B824F-7856-5D7A-2700-AE3723F9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857"/>
            <a:ext cx="8171428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95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5282-4007-ABFB-EFFF-FEBF317B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Going further: Bivariate response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B3895-B6A8-0CC3-C852-5D9C9C0B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375FF-8E53-55F5-69D9-BD57FA46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67419"/>
            <a:ext cx="8171428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47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2CF6-1A4E-1ACE-0A8F-90CD70F0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Linear model for log odds and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42D3D-5E22-FBB3-FC53-2E485B19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2F882-678B-F214-250C-5CFEABBEC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562695"/>
            <a:ext cx="8171428" cy="47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530166-87A4-1D76-5DD6-9E048BECFD15}"/>
              </a:ext>
            </a:extLst>
          </p:cNvPr>
          <p:cNvSpPr txBox="1"/>
          <p:nvPr/>
        </p:nvSpPr>
        <p:spPr>
          <a:xfrm>
            <a:off x="6019800" y="16764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Log odds &amp; LORs have similar scales, so it is not terrible to plot them together</a:t>
            </a:r>
          </a:p>
        </p:txBody>
      </p:sp>
    </p:spTree>
    <p:extLst>
      <p:ext uri="{BB962C8B-B14F-4D97-AF65-F5344CB8AC3E}">
        <p14:creationId xmlns:p14="http://schemas.microsoft.com/office/powerpoint/2010/main" val="129211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85BC90-1951-EC3E-56FF-54D8BE89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2-way example: Hospital visits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4AF0F-C8F1-42C8-C146-612A8408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506E47-AC45-F7BA-8EDE-7824789C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219200"/>
            <a:ext cx="8123809" cy="26666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17014F-6F4E-D193-1929-67367C481481}"/>
              </a:ext>
            </a:extLst>
          </p:cNvPr>
          <p:cNvSpPr txBox="1"/>
          <p:nvPr/>
        </p:nvSpPr>
        <p:spPr>
          <a:xfrm>
            <a:off x="457200" y="4114800"/>
            <a:ext cx="81142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Length of stay is the response, and it is </a:t>
            </a:r>
            <a:r>
              <a:rPr lang="en-CA" sz="2000" dirty="0">
                <a:solidFill>
                  <a:srgbClr val="0070C0"/>
                </a:solidFill>
              </a:rPr>
              <a:t>ordered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Can model the </a:t>
            </a:r>
            <a:r>
              <a:rPr lang="en-CA" sz="2000" dirty="0">
                <a:solidFill>
                  <a:srgbClr val="0070C0"/>
                </a:solidFill>
              </a:rPr>
              <a:t>adjacent</a:t>
            </a:r>
            <a:r>
              <a:rPr lang="en-CA" sz="2000" dirty="0"/>
              <a:t> odds or log odds that stay is category j vs (j+1)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/>
              <a:t>E.g., stay= 2-9 vs. 10-19;  stay= 10-19 vs. 20+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In general, </a:t>
            </a:r>
            <a:r>
              <a:rPr lang="en-CA" sz="2000" i="1" dirty="0"/>
              <a:t>I x J </a:t>
            </a:r>
            <a:r>
              <a:rPr lang="en-CA" sz="2000" dirty="0">
                <a:sym typeface="Symbol" panose="05050102010706020507" pitchFamily="18" charset="2"/>
              </a:rPr>
              <a:t> </a:t>
            </a:r>
            <a:r>
              <a:rPr lang="en-CA" sz="2000" i="1" dirty="0">
                <a:sym typeface="Symbol" panose="05050102010706020507" pitchFamily="18" charset="2"/>
              </a:rPr>
              <a:t>I</a:t>
            </a:r>
            <a:r>
              <a:rPr lang="en-CA" sz="2000" dirty="0">
                <a:sym typeface="Symbol" panose="05050102010706020507" pitchFamily="18" charset="2"/>
              </a:rPr>
              <a:t> x (</a:t>
            </a:r>
            <a:r>
              <a:rPr lang="en-CA" sz="2000" i="1" dirty="0">
                <a:sym typeface="Symbol" panose="05050102010706020507" pitchFamily="18" charset="2"/>
              </a:rPr>
              <a:t>J</a:t>
            </a:r>
            <a:r>
              <a:rPr lang="en-CA" sz="2000" dirty="0">
                <a:sym typeface="Symbol" panose="05050102010706020507" pitchFamily="18" charset="2"/>
              </a:rPr>
              <a:t>-1) adjacent comparisons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sym typeface="Symbol" panose="05050102010706020507" pitchFamily="18" charset="2"/>
              </a:rPr>
              <a:t>visit is also </a:t>
            </a:r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ordered</a:t>
            </a:r>
            <a:r>
              <a:rPr lang="en-CA" sz="2000" dirty="0">
                <a:sym typeface="Symbol" panose="05050102010706020507" pitchFamily="18" charset="2"/>
              </a:rPr>
              <a:t>. Can consider simpler (e.g., linear) models for the log odds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68226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2CF6-1A4E-1ACE-0A8F-90CD70F0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Linear model for log odds and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42D3D-5E22-FBB3-FC53-2E485B19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F9389-5F9D-0EC3-5171-716F598B5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057400"/>
            <a:ext cx="8171428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911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2CF6-1A4E-1ACE-0A8F-90CD70F0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Quadratic model for log odds and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42D3D-5E22-FBB3-FC53-2E485B19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4E18B-1A5C-A240-FEF5-B5C8FC164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629000"/>
            <a:ext cx="817142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66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3984-F841-7306-D766-AD2F20C0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/>
              <a:t>Example: Attitudes toward corporal punishment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5B575E-999C-8FFE-2F30-AF33BE1B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DD070-4B0A-0D18-5CDE-87DC3A1DD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4" y="1386143"/>
            <a:ext cx="8028571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46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DA7B-A5CB-D814-7CE4-BDF4E04D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Attitudes: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1E8907-EF0A-4493-14D7-05D41A8B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66CD9-BC8C-E30B-EC21-B7C60D64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203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E0DF96-C81A-1E30-E196-525D183D8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733943"/>
            <a:ext cx="8171428" cy="1142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DEFEB0-1B73-569F-7524-022F627FC082}"/>
              </a:ext>
            </a:extLst>
          </p:cNvPr>
          <p:cNvSpPr txBox="1"/>
          <p:nvPr/>
        </p:nvSpPr>
        <p:spPr>
          <a:xfrm>
            <a:off x="3048000" y="2888361"/>
            <a:ext cx="2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7538309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1BB6-BE2A-7D4C-BB82-380EB29C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 odds model for attitude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53C22-9200-7696-F55D-FC3E28E4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8600E-A344-F356-0850-411B5122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38524"/>
            <a:ext cx="8171428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941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D388-7C39-7F0B-B058-F5D2EF6B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Attitude: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3AAB8C-7078-584E-1C68-9192E64B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A9485-8610-95B6-48E9-8803F8558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29352"/>
            <a:ext cx="8171428" cy="4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794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FA44-07EF-77B0-4D14-58ABE65D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800" dirty="0"/>
              <a:t>Association of attitude with memory: Fourfold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E937CA-80DB-7068-B241-7DF1C23D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FB9EE-6EBD-A6BE-8DC3-2DCAB31D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2522"/>
            <a:ext cx="4257143" cy="47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6A02A5-69AE-7CE7-4775-D13DF7D02D94}"/>
              </a:ext>
            </a:extLst>
          </p:cNvPr>
          <p:cNvSpPr txBox="1"/>
          <p:nvPr/>
        </p:nvSpPr>
        <p:spPr>
          <a:xfrm>
            <a:off x="5029200" y="1447800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How does the association of attitude and memory vary with education and age?</a:t>
            </a:r>
          </a:p>
          <a:p>
            <a:endParaRPr lang="en-CA" dirty="0"/>
          </a:p>
          <a:p>
            <a:r>
              <a:rPr lang="en-CA" dirty="0"/>
              <a:t>Each fourfold plot visualizes the log odds ratio between them</a:t>
            </a:r>
          </a:p>
          <a:p>
            <a:endParaRPr lang="en-CA" dirty="0"/>
          </a:p>
          <a:p>
            <a:r>
              <a:rPr lang="en-CA" dirty="0"/>
              <a:t>What’s going on here?</a:t>
            </a:r>
          </a:p>
        </p:txBody>
      </p:sp>
    </p:spTree>
    <p:extLst>
      <p:ext uri="{BB962C8B-B14F-4D97-AF65-F5344CB8AC3E}">
        <p14:creationId xmlns:p14="http://schemas.microsoft.com/office/powerpoint/2010/main" val="42698661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168C-629E-BEDE-D9CB-EA13EBC5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 odds ratio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165D09-A529-0CC4-4CE3-57D3E3C6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6022A-D4A1-2D41-C0B0-EFA3B859A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143000"/>
            <a:ext cx="8171428" cy="5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6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CC44-12C1-816D-7058-574DAD69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Exploratory plots: </a:t>
            </a:r>
            <a:r>
              <a:rPr lang="en-CA" dirty="0" err="1"/>
              <a:t>Doubledecker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95656E-0BEB-3404-0ED4-9DB7EED1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145D9-62C2-2735-F989-4DEDFF941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47" y="1514714"/>
            <a:ext cx="8161905" cy="3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2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CC44-12C1-816D-7058-574DAD69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Exploratory plots: 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95656E-0BEB-3404-0ED4-9DB7EED1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A16943-238D-D11D-3FB9-EB6AB9BBD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09" y="1419476"/>
            <a:ext cx="8152381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9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996D-13A3-D602-6F2D-1A633551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Models for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8DF057-97B6-756C-4678-9798D1C6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D19AE-C7DC-EDBA-0C1F-45A75840694A}"/>
              </a:ext>
            </a:extLst>
          </p:cNvPr>
          <p:cNvSpPr txBox="1"/>
          <p:nvPr/>
        </p:nvSpPr>
        <p:spPr>
          <a:xfrm>
            <a:off x="762000" y="4280118"/>
            <a:ext cx="79248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HospVisits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response = "stay"))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 odds for stay by visit 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stay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visit        2-9:10-19 10-19:20+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Regular        0.989    1.6740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Infrequent    -0.606    0.0953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Never         -0.693    0.1178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47D6E3-9AB5-2580-E211-B49A476D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81" y="1152707"/>
            <a:ext cx="8247619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2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996D-13A3-D602-6F2D-1A633551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Models for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8DF057-97B6-756C-4678-9798D1C6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663A3-CC1B-5B2D-51F9-C395B1C0D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29000"/>
            <a:ext cx="8171428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5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1BDF-84BB-803C-F646-D15DD4B9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 some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2D2F43-3064-CD55-DCC5-793A6C01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EB27D-E5BF-AA0D-EE5E-728775BE2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23809" cy="46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F373E7-2972-986A-5A56-D44C1AD211F4}"/>
              </a:ext>
            </a:extLst>
          </p:cNvPr>
          <p:cNvSpPr txBox="1"/>
          <p:nvPr/>
        </p:nvSpPr>
        <p:spPr>
          <a:xfrm>
            <a:off x="457200" y="1066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I’m simply using </a:t>
            </a:r>
            <a:r>
              <a:rPr lang="en-CA" dirty="0" err="1"/>
              <a:t>lm</a:t>
            </a:r>
            <a:r>
              <a:rPr lang="en-CA" dirty="0"/>
              <a:t>() here. Should use WLS: weights = 1/ASE</a:t>
            </a:r>
            <a:r>
              <a:rPr lang="en-CA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683971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5037</TotalTime>
  <Words>1517</Words>
  <Application>Microsoft Office PowerPoint</Application>
  <PresentationFormat>On-screen Show (4:3)</PresentationFormat>
  <Paragraphs>226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Cambria Math</vt:lpstr>
      <vt:lpstr>Courier New</vt:lpstr>
      <vt:lpstr>Wingdings</vt:lpstr>
      <vt:lpstr>1_Office Theme</vt:lpstr>
      <vt:lpstr>Models &amp; graphs for log odds and log odds ratios</vt:lpstr>
      <vt:lpstr>Main ideas</vt:lpstr>
      <vt:lpstr>Logit models  Log odds models</vt:lpstr>
      <vt:lpstr>2-way example: Hospital visits</vt:lpstr>
      <vt:lpstr>Exploratory plots: Doubledecker</vt:lpstr>
      <vt:lpstr>Exploratory plots: ca</vt:lpstr>
      <vt:lpstr>Models for log odds</vt:lpstr>
      <vt:lpstr>Models for log odds</vt:lpstr>
      <vt:lpstr>Fit some models</vt:lpstr>
      <vt:lpstr>Ordinal variables</vt:lpstr>
      <vt:lpstr>Visualizing log odds and models</vt:lpstr>
      <vt:lpstr>Visualizing log odds and models</vt:lpstr>
      <vt:lpstr>Three-way+ tables: Log odds</vt:lpstr>
      <vt:lpstr>Three-way+ tables: Log odds</vt:lpstr>
      <vt:lpstr>3-way example: Mice depletion data</vt:lpstr>
      <vt:lpstr>Mice data: mosaic plot</vt:lpstr>
      <vt:lpstr>Mice data: MCA</vt:lpstr>
      <vt:lpstr>Calculating log odds</vt:lpstr>
      <vt:lpstr>Calculating log odds</vt:lpstr>
      <vt:lpstr>Calculating log odds</vt:lpstr>
      <vt:lpstr>Mice data: Log odds</vt:lpstr>
      <vt:lpstr>Mice data: Fit models</vt:lpstr>
      <vt:lpstr>Visualize log odds &amp; models: Data plot</vt:lpstr>
      <vt:lpstr>PowerPoint Presentation</vt:lpstr>
      <vt:lpstr>Visualize log odds &amp; models: Smoothing</vt:lpstr>
      <vt:lpstr>Visualize log odds &amp; models: Data + Model</vt:lpstr>
      <vt:lpstr>Visualize log odds &amp; models: Data + Model</vt:lpstr>
      <vt:lpstr>Generalized log odds ratios</vt:lpstr>
      <vt:lpstr>Generalized log odds ratios</vt:lpstr>
      <vt:lpstr>Models for log odds ratios: Computation</vt:lpstr>
      <vt:lpstr>Models for log odds ratios: Computation</vt:lpstr>
      <vt:lpstr>Models for log odds ratios: Estimation</vt:lpstr>
      <vt:lpstr>Example: Breathlessness &amp; wheeze in coal miners</vt:lpstr>
      <vt:lpstr>Example: Breathlessness &amp; wheeze in coal miners</vt:lpstr>
      <vt:lpstr>Coal miners: Log odds &amp; models</vt:lpstr>
      <vt:lpstr>Coal miners: LOR plot</vt:lpstr>
      <vt:lpstr>Coal miners: Model comparisons</vt:lpstr>
      <vt:lpstr>Going further: Bivariate response models</vt:lpstr>
      <vt:lpstr>Linear model for log odds and log odds ratios</vt:lpstr>
      <vt:lpstr>Linear model for log odds and log odds ratios</vt:lpstr>
      <vt:lpstr>Quadratic model for log odds and log odds ratios</vt:lpstr>
      <vt:lpstr>Example: Attitudes toward corporal punishment</vt:lpstr>
      <vt:lpstr>Attitudes: Questions</vt:lpstr>
      <vt:lpstr>Log odds model for attitude</vt:lpstr>
      <vt:lpstr>Attitude: Effect plots</vt:lpstr>
      <vt:lpstr>Association of attitude with memory: Fourfold plots</vt:lpstr>
      <vt:lpstr>Log odds ratio plot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Michael Friendly</dc:creator>
  <cp:lastModifiedBy>Michael L Friendly</cp:lastModifiedBy>
  <cp:revision>25</cp:revision>
  <dcterms:created xsi:type="dcterms:W3CDTF">2017-10-14T20:35:56Z</dcterms:created>
  <dcterms:modified xsi:type="dcterms:W3CDTF">2023-03-08T18:56:55Z</dcterms:modified>
</cp:coreProperties>
</file>