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305" r:id="rId3"/>
    <p:sldId id="262" r:id="rId4"/>
    <p:sldId id="257" r:id="rId5"/>
    <p:sldId id="312" r:id="rId6"/>
    <p:sldId id="258" r:id="rId7"/>
    <p:sldId id="260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9" r:id="rId18"/>
    <p:sldId id="271" r:id="rId19"/>
    <p:sldId id="272" r:id="rId20"/>
    <p:sldId id="276" r:id="rId21"/>
    <p:sldId id="274" r:id="rId22"/>
    <p:sldId id="275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6" r:id="rId42"/>
    <p:sldId id="296" r:id="rId43"/>
    <p:sldId id="297" r:id="rId44"/>
    <p:sldId id="298" r:id="rId45"/>
    <p:sldId id="307" r:id="rId46"/>
    <p:sldId id="308" r:id="rId47"/>
    <p:sldId id="309" r:id="rId48"/>
    <p:sldId id="311" r:id="rId49"/>
    <p:sldId id="299" r:id="rId50"/>
    <p:sldId id="300" r:id="rId51"/>
    <p:sldId id="301" r:id="rId52"/>
    <p:sldId id="302" r:id="rId53"/>
    <p:sldId id="303" r:id="rId54"/>
    <p:sldId id="304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305"/>
            <p14:sldId id="262"/>
            <p14:sldId id="257"/>
            <p14:sldId id="312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</p14:sldIdLst>
        </p14:section>
        <p14:section name="3-way" id="{9A0C7C62-EB06-433A-833C-AE13DF325E24}">
          <p14:sldIdLst>
            <p14:sldId id="269"/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Bivariate response" id="{A6CCE540-8780-4498-8C41-D0538E45F0FC}">
          <p14:sldIdLst>
            <p14:sldId id="295"/>
            <p14:sldId id="306"/>
            <p14:sldId id="296"/>
            <p14:sldId id="297"/>
            <p14:sldId id="298"/>
            <p14:sldId id="307"/>
            <p14:sldId id="308"/>
            <p14:sldId id="309"/>
            <p14:sldId id="311"/>
          </p14:sldIdLst>
        </p14:section>
        <p14:section name="corporal punishment" id="{189ED1AE-80D3-4A99-8B95-EE9DCD10ED99}">
          <p14:sldIdLst>
            <p14:sldId id="299"/>
            <p14:sldId id="300"/>
            <p14:sldId id="301"/>
            <p14:sldId id="302"/>
            <p14:sldId id="303"/>
            <p14:sldId id="30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8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vis.ca/papers/CARME2015-2x2.pdf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9E95-D0E9-37A8-F97B-E677744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" y="175117"/>
            <a:ext cx="2537433" cy="2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DC3C2-73EB-1033-EE03-4972C235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28601"/>
            <a:ext cx="2849879" cy="25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192F-FAE2-A27B-BA0B-2E264496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14" y="247651"/>
            <a:ext cx="221649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I’m simply using </a:t>
            </a:r>
            <a:r>
              <a:rPr lang="en-CA" sz="2000" dirty="0" err="1"/>
              <a:t>lm</a:t>
            </a:r>
            <a:r>
              <a:rPr lang="en-CA" sz="2000" dirty="0"/>
              <a:t>() here. Should use WLS: weights = 1/ASE</a:t>
            </a:r>
            <a:r>
              <a:rPr lang="en-CA" sz="20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738-0FD2-062F-3104-0B45C05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DED-C87B-0EE3-2D65-6434F1A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come a long way, but there is more…</a:t>
            </a:r>
          </a:p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general models for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log odds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Two-way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Three-way +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plots</a:t>
            </a:r>
          </a:p>
          <a:p>
            <a:r>
              <a:rPr lang="en-CA" dirty="0">
                <a:sym typeface="Symbol" panose="05050102010706020507" pitchFamily="18" charset="2"/>
              </a:rPr>
              <a:t>Models for generalized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Bivariate response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E964-1322-D553-9201-0B74346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F639-3FAE-4966-E3E2-6B55678CDD6E}"/>
              </a:ext>
            </a:extLst>
          </p:cNvPr>
          <p:cNvSpPr txBox="1"/>
          <p:nvPr/>
        </p:nvSpPr>
        <p:spPr>
          <a:xfrm>
            <a:off x="7620000" y="4953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One unusual point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F2008-3A01-38A8-A328-FC59EB61905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086600" y="5322332"/>
            <a:ext cx="533400" cy="8786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902BF-CA42-C7E8-930C-07D2676F18AD}"/>
              </a:ext>
            </a:extLst>
          </p:cNvPr>
          <p:cNvSpPr txBox="1"/>
          <p:nvPr/>
        </p:nvSpPr>
        <p:spPr>
          <a:xfrm>
            <a:off x="2438400" y="1600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EBAA4-6962-5434-9A5A-F0A92C983646}"/>
              </a:ext>
            </a:extLst>
          </p:cNvPr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Based on my CARME (2015) presentation, </a:t>
            </a:r>
            <a:r>
              <a:rPr lang="en-CA" sz="1400" dirty="0">
                <a:hlinkClick r:id="rId5"/>
              </a:rPr>
              <a:t>https://www.datavis.ca/papers/CARME2015-2x2.pdf</a:t>
            </a:r>
            <a:r>
              <a:rPr lang="en-CA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FA0C-F38F-576E-483D-FA47E1E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2CDFA-313D-A62E-0204-D5BA7FE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E9332-31E1-7D1B-C75D-4049297B597D}"/>
              </a:ext>
            </a:extLst>
          </p:cNvPr>
          <p:cNvSpPr txBox="1"/>
          <p:nvPr/>
        </p:nvSpPr>
        <p:spPr>
          <a:xfrm>
            <a:off x="457200" y="1577876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data(coalminers, package = "VGAM")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coalminers &lt;- transform(coalminers, Age = (age - 42) / 5)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(coalminers[, 1:4], add = 0.5)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coalminers[, c("age", "Age")])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25C8-CEBC-29A5-B961-9954BD763DBC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Logits and log odds for a bivariate response can be calculated with </a:t>
            </a:r>
            <a:r>
              <a:rPr lang="en-CA" dirty="0" err="1"/>
              <a:t>vcdExtra</a:t>
            </a:r>
            <a:r>
              <a:rPr lang="en-CA" dirty="0"/>
              <a:t>::</a:t>
            </a:r>
            <a:r>
              <a:rPr lang="en-CA" dirty="0" err="1"/>
              <a:t>blogits</a:t>
            </a:r>
            <a:r>
              <a:rPr lang="en-CA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240DA-3D70-85C1-6C32-466F7ED30D61}"/>
              </a:ext>
            </a:extLst>
          </p:cNvPr>
          <p:cNvSpPr txBox="1"/>
          <p:nvPr/>
        </p:nvSpPr>
        <p:spPr>
          <a:xfrm>
            <a:off x="533400" y="3733800"/>
            <a:ext cx="81534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1 -4.736 -2.868  3.20  22  -4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2 -3.977 -2.557  3.66  27  -3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3 -3.317 -2.094  3.38  32  -2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4 -2.733 -1.848  3.13  37  -1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5 -2.215 -1.420  3.01  42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6 -1.739 -1.109  2.78  47   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7 -1.101 -0.797  2.92  52   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8 -0.758 -0.572  2.44  57   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9 -0.319 -0.226  2.63  62   4</a:t>
            </a:r>
          </a:p>
        </p:txBody>
      </p:sp>
    </p:spTree>
    <p:extLst>
      <p:ext uri="{BB962C8B-B14F-4D97-AF65-F5344CB8AC3E}">
        <p14:creationId xmlns:p14="http://schemas.microsoft.com/office/powerpoint/2010/main" val="38421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36E-8960-E9F8-DE10-C4D1C31C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43528-9396-6D50-2AF8-CEC7EEC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F648-EB82-FDB1-E45D-7FCF605C2E63}"/>
              </a:ext>
            </a:extLst>
          </p:cNvPr>
          <p:cNvSpPr txBox="1"/>
          <p:nvPr/>
        </p:nvSpPr>
        <p:spPr>
          <a:xfrm>
            <a:off x="533400" y="1586805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1:3], type = "p",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col,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1.25,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"Age",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"Log Odds or Odds Ratio")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~ age), col = col[1],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[,2] ~ age), col = col[2],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[,3] ~ age), col = col[3],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71AC-4426-7E5F-2F8C-931BD2660B34}"/>
              </a:ext>
            </a:extLst>
          </p:cNvPr>
          <p:cNvSpPr txBox="1"/>
          <p:nvPr/>
        </p:nvSpPr>
        <p:spPr>
          <a:xfrm>
            <a:off x="457200" y="1066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data in this form, we can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to plot each column against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CCAB3-8E36-E06E-CDCC-116F431C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43" y="3415103"/>
            <a:ext cx="3885714" cy="31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1D8CC-AD49-8A26-E161-207FA9B2AF84}"/>
              </a:ext>
            </a:extLst>
          </p:cNvPr>
          <p:cNvSpPr txBox="1"/>
          <p:nvPr/>
        </p:nvSpPr>
        <p:spPr>
          <a:xfrm>
            <a:off x="533400" y="3581400"/>
            <a:ext cx="3885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plot the quadratic fit, simply use</a:t>
            </a:r>
          </a:p>
          <a:p>
            <a:endParaRPr lang="en-CA" dirty="0"/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~ poly(age,2)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F25F7-70F0-0360-62BC-C64E93AC0764}"/>
              </a:ext>
            </a:extLst>
          </p:cNvPr>
          <p:cNvSpPr txBox="1"/>
          <p:nvPr/>
        </p:nvSpPr>
        <p:spPr>
          <a:xfrm>
            <a:off x="533400" y="4953000"/>
            <a:ext cx="3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this is NOT a model. It simply fits each set of odds separately</a:t>
            </a:r>
          </a:p>
        </p:txBody>
      </p:sp>
    </p:spTree>
    <p:extLst>
      <p:ext uri="{BB962C8B-B14F-4D97-AF65-F5344CB8AC3E}">
        <p14:creationId xmlns:p14="http://schemas.microsoft.com/office/powerpoint/2010/main" val="30709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F59-30EF-F05D-E649-6BF36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Fitting: VGAM::</a:t>
            </a:r>
            <a:r>
              <a:rPr lang="en-CA" dirty="0" err="1"/>
              <a:t>vglm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13E28-46C8-2B0A-4A8E-0346D35A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48E0-EE67-9A03-F40E-7D518997FC77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</a:t>
            </a:r>
            <a:r>
              <a:rPr lang="en-CA" dirty="0" err="1"/>
              <a:t>vglm</a:t>
            </a:r>
            <a:r>
              <a:rPr lang="en-CA" dirty="0"/>
              <a:t>() can fit a wide class of models for a vector of multivariate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family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binom2() </a:t>
            </a:r>
            <a:r>
              <a:rPr lang="en-CA" dirty="0"/>
              <a:t>is used for bivariate logistic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 argument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zero= </a:t>
            </a:r>
            <a:r>
              <a:rPr lang="en-CA" dirty="0"/>
              <a:t>allows the logit or odds ratio </a:t>
            </a:r>
            <a:r>
              <a:rPr lang="en-CA" dirty="0" err="1"/>
              <a:t>submodels</a:t>
            </a:r>
            <a:r>
              <a:rPr lang="en-CA" dirty="0"/>
              <a:t> to be constrained to intercept-only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961E-F035-AF54-F03A-69F38AFB587C}"/>
              </a:ext>
            </a:extLst>
          </p:cNvPr>
          <p:cNvSpPr txBox="1"/>
          <p:nvPr/>
        </p:nvSpPr>
        <p:spPr>
          <a:xfrm>
            <a:off x="457200" y="25146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BW) ~ Age,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binom2.or(zero = NULL), data = coalminers)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matrix = TRUE))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70EB-5250-85F1-4F91-E8A4B01118EB}"/>
              </a:ext>
            </a:extLst>
          </p:cNvPr>
          <p:cNvSpPr txBox="1"/>
          <p:nvPr/>
        </p:nvSpPr>
        <p:spPr>
          <a:xfrm>
            <a:off x="457200" y="38100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(mu1)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(mu2)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0.104          0.226          20.530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1.673          1.385           0.877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077A-9B9C-92B7-C991-07B01163CE0A}"/>
              </a:ext>
            </a:extLst>
          </p:cNvPr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5 years of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breathlessness by 1.67, a 67%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wheeze by 1.38, a 38%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the OR for association by 0.88, a 12 % decrease</a:t>
            </a:r>
          </a:p>
        </p:txBody>
      </p:sp>
    </p:spTree>
    <p:extLst>
      <p:ext uri="{BB962C8B-B14F-4D97-AF65-F5344CB8AC3E}">
        <p14:creationId xmlns:p14="http://schemas.microsoft.com/office/powerpoint/2010/main" val="38764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18D51-51DD-E296-59D3-9D106B48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57644"/>
            <a:ext cx="4422058" cy="3771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04E45-12DA-B363-3CB9-4DE1AE9B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the 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EF58A-D89A-1D95-0C9C-2FCB216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473C-187E-0F6F-B0B3-87CC619A0A96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VGAM::fitted() returns the </a:t>
            </a:r>
            <a:r>
              <a:rPr lang="en-CA" dirty="0">
                <a:solidFill>
                  <a:srgbClr val="0070C0"/>
                </a:solidFill>
              </a:rPr>
              <a:t>fitted</a:t>
            </a:r>
            <a:r>
              <a:rPr lang="en-CA" dirty="0"/>
              <a:t> values on the probability scale</a:t>
            </a:r>
          </a:p>
          <a:p>
            <a:r>
              <a:rPr lang="en-CA" dirty="0"/>
              <a:t>VGAM::</a:t>
            </a:r>
            <a:r>
              <a:rPr lang="en-CA" dirty="0" err="1"/>
              <a:t>depvar</a:t>
            </a:r>
            <a:r>
              <a:rPr lang="en-CA" dirty="0"/>
              <a:t>() returns the </a:t>
            </a:r>
            <a:r>
              <a:rPr lang="en-CA" dirty="0">
                <a:solidFill>
                  <a:srgbClr val="0070C0"/>
                </a:solidFill>
              </a:rPr>
              <a:t>observed</a:t>
            </a:r>
            <a:r>
              <a:rPr lang="en-CA" dirty="0"/>
              <a:t> values on the probability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BBA9-DB09-57D5-4481-657B1C51912A}"/>
              </a:ext>
            </a:extLst>
          </p:cNvPr>
          <p:cNvSpPr txBox="1"/>
          <p:nvPr/>
        </p:nvSpPr>
        <p:spPr>
          <a:xfrm>
            <a:off x="533400" y="2133600"/>
            <a:ext cx="3662905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fitted(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"BW")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BW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1 0.94 0.049 0.0046 0.0085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2 0.91 0.064 0.0070 0.0148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3 0.88 0.080 0.0105 0.0254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4 0.84 0.097 0.0158 0.0428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5 0.79 0.114 0.0239 0.0704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8BC33-7199-5456-A5B6-DA4F48499ABE}"/>
              </a:ext>
            </a:extLst>
          </p:cNvPr>
          <p:cNvSpPr txBox="1"/>
          <p:nvPr/>
        </p:nvSpPr>
        <p:spPr>
          <a:xfrm>
            <a:off x="457200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get these on the logit scale using the inverse logit function, </a:t>
            </a:r>
            <a:r>
              <a:rPr lang="en-CA" dirty="0" err="1"/>
              <a:t>qlogis</a:t>
            </a:r>
            <a:r>
              <a:rPr lang="en-CA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A3B73-F495-1076-CEDD-0E4642FF43FD}"/>
              </a:ext>
            </a:extLst>
          </p:cNvPr>
          <p:cNvSpPr txBox="1"/>
          <p:nvPr/>
        </p:nvSpPr>
        <p:spPr>
          <a:xfrm>
            <a:off x="533400" y="5638800"/>
            <a:ext cx="3662905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LY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0B6FA-E8E8-413A-6CD8-155EF8FBCFDA}"/>
              </a:ext>
            </a:extLst>
          </p:cNvPr>
          <p:cNvSpPr txBox="1"/>
          <p:nvPr/>
        </p:nvSpPr>
        <p:spPr>
          <a:xfrm>
            <a:off x="4572000" y="21237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plot is made using </a:t>
            </a:r>
            <a:r>
              <a:rPr lang="en-CA" dirty="0" err="1"/>
              <a:t>matplot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2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1C3-5B64-D13C-6C2C-BBDC0FF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possibilities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4BBA-EA5E-CE0B-6CCE-E18A3BD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14D2A-09D0-1E4D-35D8-79AE1D92E442}"/>
              </a:ext>
            </a:extLst>
          </p:cNvPr>
          <p:cNvSpPr txBox="1"/>
          <p:nvPr/>
        </p:nvSpPr>
        <p:spPr>
          <a:xfrm>
            <a:off x="457200" y="17526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cm.vglm2 &lt;- </a:t>
            </a:r>
            <a:r>
              <a:rPr lang="en-CA" dirty="0" err="1"/>
              <a:t>vglm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poly(Age,2),</a:t>
            </a:r>
          </a:p>
          <a:p>
            <a:r>
              <a:rPr lang="en-CA" dirty="0"/>
              <a:t>                binom2.or(zero = NULL), data = coalminers)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10618-20DC-04A6-D903-33FF80EF0FA8}"/>
              </a:ext>
            </a:extLst>
          </p:cNvPr>
          <p:cNvSpPr txBox="1"/>
          <p:nvPr/>
        </p:nvSpPr>
        <p:spPr>
          <a:xfrm>
            <a:off x="533400" y="3316069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cm.vgam</a:t>
            </a:r>
            <a:r>
              <a:rPr lang="en-CA" dirty="0"/>
              <a:t> &lt;- </a:t>
            </a:r>
            <a:r>
              <a:rPr lang="en-CA" dirty="0" err="1"/>
              <a:t>vgam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s(Age, </a:t>
            </a:r>
            <a:r>
              <a:rPr lang="en-CA" dirty="0" err="1"/>
              <a:t>df</a:t>
            </a:r>
            <a:r>
              <a:rPr lang="en-CA" dirty="0"/>
              <a:t> = 2),</a:t>
            </a:r>
          </a:p>
          <a:p>
            <a:r>
              <a:rPr lang="en-CA" dirty="0"/>
              <a:t>                 binom2.or(zero = NULL), data = coalminers)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B82A-BA00-880D-6C39-A26D597B4EF1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also model the relations with age as a quadratic, cubic,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1C720-A2BB-3348-DBFD-F112102BB9BB}"/>
              </a:ext>
            </a:extLst>
          </p:cNvPr>
          <p:cNvSpPr txBox="1"/>
          <p:nvPr/>
        </p:nvSpPr>
        <p:spPr>
          <a:xfrm>
            <a:off x="533400" y="2743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 also implements vector </a:t>
            </a:r>
            <a:r>
              <a:rPr lang="en-CA" dirty="0">
                <a:solidFill>
                  <a:srgbClr val="0070C0"/>
                </a:solidFill>
              </a:rPr>
              <a:t>generalized additive </a:t>
            </a:r>
            <a:r>
              <a:rPr lang="en-CA" dirty="0"/>
              <a:t>models, fit using </a:t>
            </a:r>
            <a:r>
              <a:rPr lang="en-CA" dirty="0" err="1"/>
              <a:t>vgam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4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4330-976F-8DC9-88F3-2ECA368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J responses </a:t>
            </a:r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 J-1 contrasts/logits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15AC0-58F9-FD80-2471-9A9A39CA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1D7C96-D951-CCED-35CA-179D50CA2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25514"/>
              </p:ext>
            </p:extLst>
          </p:nvPr>
        </p:nvGraphicFramePr>
        <p:xfrm>
          <a:off x="447675" y="1752600"/>
          <a:ext cx="3657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537202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39602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2836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536756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2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5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10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0B3D6C-83BC-6EA2-3789-3AC119AD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01565"/>
              </p:ext>
            </p:extLst>
          </p:nvPr>
        </p:nvGraphicFramePr>
        <p:xfrm>
          <a:off x="447675" y="4038600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537202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39602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2836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536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2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5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10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CF31BD-4B09-1372-28A0-3D68E87BAECE}"/>
              </a:ext>
            </a:extLst>
          </p:cNvPr>
          <p:cNvSpPr txBox="1"/>
          <p:nvPr/>
        </p:nvSpPr>
        <p:spPr>
          <a:xfrm>
            <a:off x="457200" y="1219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Adjacent-category logits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2C86F-DAD6-F249-1AFB-DEE556828425}"/>
              </a:ext>
            </a:extLst>
          </p:cNvPr>
          <p:cNvSpPr txBox="1"/>
          <p:nvPr/>
        </p:nvSpPr>
        <p:spPr>
          <a:xfrm>
            <a:off x="457200" y="3505200"/>
            <a:ext cx="364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Reference-level logits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20327F-7CD8-6441-5B55-6A3BEC09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752600"/>
            <a:ext cx="4191000" cy="511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AED4A-E96A-F18A-1FA8-9DA397F5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030615" cy="5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47869A-38A7-F722-6785-80508BE26674}"/>
              </a:ext>
            </a:extLst>
          </p:cNvPr>
          <p:cNvSpPr txBox="1"/>
          <p:nvPr/>
        </p:nvSpPr>
        <p:spPr>
          <a:xfrm>
            <a:off x="4495800" y="5257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Generalized</a:t>
            </a:r>
            <a:r>
              <a:rPr lang="en-CA" dirty="0"/>
              <a:t> logit models extend the advantages of the standard one to a </a:t>
            </a:r>
            <a:r>
              <a:rPr lang="en-CA" dirty="0">
                <a:solidFill>
                  <a:srgbClr val="0070C0"/>
                </a:solidFill>
              </a:rPr>
              <a:t>polytomous</a:t>
            </a:r>
            <a:r>
              <a:rPr lang="en-CA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14278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odds, familiar interpretation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visualize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6593</TotalTime>
  <Words>2424</Words>
  <Application>Microsoft Office PowerPoint</Application>
  <PresentationFormat>On-screen Show (4:3)</PresentationFormat>
  <Paragraphs>351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Today’s topics</vt:lpstr>
      <vt:lpstr>Main ideas</vt:lpstr>
      <vt:lpstr>Logit models  Log odds models</vt:lpstr>
      <vt:lpstr>J responses  J-1 contrasts/logits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Calculating…</vt:lpstr>
      <vt:lpstr>Linear model for log odds and log odds ratios</vt:lpstr>
      <vt:lpstr>Linear model for log odds and log odds ratios</vt:lpstr>
      <vt:lpstr>Quadratic model for log odds and log odds ratios</vt:lpstr>
      <vt:lpstr>Plotting …</vt:lpstr>
      <vt:lpstr>Fitting: VGAM::vglm()</vt:lpstr>
      <vt:lpstr>Plotting the model fit</vt:lpstr>
      <vt:lpstr>Other possibilities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33</cp:revision>
  <dcterms:created xsi:type="dcterms:W3CDTF">2017-10-14T20:35:56Z</dcterms:created>
  <dcterms:modified xsi:type="dcterms:W3CDTF">2023-04-04T17:06:45Z</dcterms:modified>
</cp:coreProperties>
</file>