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8"/>
  </p:handoutMasterIdLst>
  <p:sldIdLst>
    <p:sldId id="256" r:id="rId2"/>
    <p:sldId id="257" r:id="rId3"/>
    <p:sldId id="374" r:id="rId4"/>
    <p:sldId id="339" r:id="rId5"/>
    <p:sldId id="365" r:id="rId6"/>
    <p:sldId id="298" r:id="rId7"/>
    <p:sldId id="366" r:id="rId8"/>
    <p:sldId id="360" r:id="rId9"/>
    <p:sldId id="367" r:id="rId10"/>
    <p:sldId id="341" r:id="rId11"/>
    <p:sldId id="368" r:id="rId12"/>
    <p:sldId id="317" r:id="rId13"/>
    <p:sldId id="369" r:id="rId14"/>
    <p:sldId id="323" r:id="rId15"/>
    <p:sldId id="371" r:id="rId16"/>
    <p:sldId id="310" r:id="rId17"/>
    <p:sldId id="370" r:id="rId18"/>
    <p:sldId id="325" r:id="rId19"/>
    <p:sldId id="372" r:id="rId20"/>
    <p:sldId id="334" r:id="rId21"/>
    <p:sldId id="373" r:id="rId22"/>
    <p:sldId id="361" r:id="rId23"/>
    <p:sldId id="362" r:id="rId24"/>
    <p:sldId id="363" r:id="rId25"/>
    <p:sldId id="364" r:id="rId26"/>
    <p:sldId id="26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21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3433E0-C328-4AD6-84B4-CF9934BF7D4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41A998-E98F-4A80-AA96-A9E78B6013DE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Start with descriptive, hypothesis testing methods, then progress to model-based methods</a:t>
          </a:r>
          <a:endParaRPr lang="en-US"/>
        </a:p>
      </dgm:t>
    </dgm:pt>
    <dgm:pt modelId="{1E3CDD6C-41E9-4A59-82C6-557372934E25}" type="parTrans" cxnId="{B48BD7B3-D0E0-418F-945F-C5016DF6B557}">
      <dgm:prSet/>
      <dgm:spPr/>
      <dgm:t>
        <a:bodyPr/>
        <a:lstStyle/>
        <a:p>
          <a:endParaRPr lang="en-US"/>
        </a:p>
      </dgm:t>
    </dgm:pt>
    <dgm:pt modelId="{3FBC0116-B8FC-46A7-8C92-CF66DF383A16}" type="sibTrans" cxnId="{B48BD7B3-D0E0-418F-945F-C5016DF6B557}">
      <dgm:prSet/>
      <dgm:spPr/>
      <dgm:t>
        <a:bodyPr/>
        <a:lstStyle/>
        <a:p>
          <a:endParaRPr lang="en-US"/>
        </a:p>
      </dgm:t>
    </dgm:pt>
    <dgm:pt modelId="{B847ED0E-3461-46E7-8113-58C7DADB798A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Visual tools for thinking &amp; understanding</a:t>
          </a:r>
          <a:endParaRPr lang="en-US" dirty="0"/>
        </a:p>
      </dgm:t>
    </dgm:pt>
    <dgm:pt modelId="{26392040-F129-46D5-A68E-B2CD173C8CB0}" type="parTrans" cxnId="{6981B48C-E571-4635-8E20-6AB6D8EDA21D}">
      <dgm:prSet/>
      <dgm:spPr/>
      <dgm:t>
        <a:bodyPr/>
        <a:lstStyle/>
        <a:p>
          <a:endParaRPr lang="en-US"/>
        </a:p>
      </dgm:t>
    </dgm:pt>
    <dgm:pt modelId="{97B6E262-6EE4-41B9-B582-620159111A13}" type="sibTrans" cxnId="{6981B48C-E571-4635-8E20-6AB6D8EDA21D}">
      <dgm:prSet/>
      <dgm:spPr/>
      <dgm:t>
        <a:bodyPr/>
        <a:lstStyle/>
        <a:p>
          <a:endParaRPr lang="en-US"/>
        </a:p>
      </dgm:t>
    </dgm:pt>
    <dgm:pt modelId="{B3A3FBE6-5A5B-4BAF-A034-CF324BEBA27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Sieve plots, mosaic plots, spineplots, …</a:t>
          </a:r>
          <a:endParaRPr lang="en-US"/>
        </a:p>
      </dgm:t>
    </dgm:pt>
    <dgm:pt modelId="{5CB18CDF-5F0D-4943-AF49-765310B66696}" type="parTrans" cxnId="{C679CA07-3455-484B-8FFC-79EFCE618136}">
      <dgm:prSet/>
      <dgm:spPr/>
      <dgm:t>
        <a:bodyPr/>
        <a:lstStyle/>
        <a:p>
          <a:endParaRPr lang="en-US"/>
        </a:p>
      </dgm:t>
    </dgm:pt>
    <dgm:pt modelId="{9B581706-6038-4B25-98C3-C69B38000DF6}" type="sibTrans" cxnId="{C679CA07-3455-484B-8FFC-79EFCE618136}">
      <dgm:prSet/>
      <dgm:spPr/>
      <dgm:t>
        <a:bodyPr/>
        <a:lstStyle/>
        <a:p>
          <a:endParaRPr lang="en-US"/>
        </a:p>
      </dgm:t>
    </dgm:pt>
    <dgm:pt modelId="{92EE31BA-C7B8-45ED-AEAA-ED48AEE18C73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Correspondence analysis: best 2D summary</a:t>
          </a:r>
          <a:endParaRPr lang="en-US"/>
        </a:p>
      </dgm:t>
    </dgm:pt>
    <dgm:pt modelId="{6E2F7F77-4323-4F52-9C49-8A7E036B4B37}" type="parTrans" cxnId="{97D1C87E-BF9E-4C8E-8E1E-16AF896BF239}">
      <dgm:prSet/>
      <dgm:spPr/>
      <dgm:t>
        <a:bodyPr/>
        <a:lstStyle/>
        <a:p>
          <a:endParaRPr lang="en-US"/>
        </a:p>
      </dgm:t>
    </dgm:pt>
    <dgm:pt modelId="{3592959C-46F0-4140-B8D8-E1C84FD8C671}" type="sibTrans" cxnId="{97D1C87E-BF9E-4C8E-8E1E-16AF896BF239}">
      <dgm:prSet/>
      <dgm:spPr/>
      <dgm:t>
        <a:bodyPr/>
        <a:lstStyle/>
        <a:p>
          <a:endParaRPr lang="en-US"/>
        </a:p>
      </dgm:t>
    </dgm:pt>
    <dgm:pt modelId="{16FE35DB-D9EB-46E2-B728-CCAFE079EB2F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Effect plots, Data + Model plots</a:t>
          </a:r>
          <a:endParaRPr lang="en-US"/>
        </a:p>
      </dgm:t>
    </dgm:pt>
    <dgm:pt modelId="{34184181-909A-4704-88CB-7870493351E9}" type="parTrans" cxnId="{1882BD74-176F-4425-B4F8-0022F6969C62}">
      <dgm:prSet/>
      <dgm:spPr/>
      <dgm:t>
        <a:bodyPr/>
        <a:lstStyle/>
        <a:p>
          <a:endParaRPr lang="en-US"/>
        </a:p>
      </dgm:t>
    </dgm:pt>
    <dgm:pt modelId="{716C9CCC-A2AC-4163-9783-7CDD66AF5320}" type="sibTrans" cxnId="{1882BD74-176F-4425-B4F8-0022F6969C62}">
      <dgm:prSet/>
      <dgm:spPr/>
      <dgm:t>
        <a:bodyPr/>
        <a:lstStyle/>
        <a:p>
          <a:endParaRPr lang="en-US"/>
        </a:p>
      </dgm:t>
    </dgm:pt>
    <dgm:pt modelId="{A65E3886-7C7A-442B-B982-A99A9EDAA531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Build from simple, loglinear models to more complex ones</a:t>
          </a:r>
          <a:endParaRPr lang="en-US"/>
        </a:p>
      </dgm:t>
    </dgm:pt>
    <dgm:pt modelId="{4DEA5D59-1732-4FD3-B61D-0EC9327BFAE7}" type="parTrans" cxnId="{826141D3-6CF9-42D3-B8AE-3DA51D9655B1}">
      <dgm:prSet/>
      <dgm:spPr/>
      <dgm:t>
        <a:bodyPr/>
        <a:lstStyle/>
        <a:p>
          <a:endParaRPr lang="en-US"/>
        </a:p>
      </dgm:t>
    </dgm:pt>
    <dgm:pt modelId="{B52950F8-1DBA-49AA-B10D-53F2AA00AD45}" type="sibTrans" cxnId="{826141D3-6CF9-42D3-B8AE-3DA51D9655B1}">
      <dgm:prSet/>
      <dgm:spPr/>
      <dgm:t>
        <a:bodyPr/>
        <a:lstStyle/>
        <a:p>
          <a:endParaRPr lang="en-US"/>
        </a:p>
      </dgm:t>
    </dgm:pt>
    <dgm:pt modelId="{00A7CA57-BD6F-4618-837D-83CE16D9643A}" type="pres">
      <dgm:prSet presAssocID="{233433E0-C328-4AD6-84B4-CF9934BF7D41}" presName="root" presStyleCnt="0">
        <dgm:presLayoutVars>
          <dgm:dir/>
          <dgm:resizeHandles val="exact"/>
        </dgm:presLayoutVars>
      </dgm:prSet>
      <dgm:spPr/>
    </dgm:pt>
    <dgm:pt modelId="{92E051DA-07D5-4C2E-8F47-35EE7C10203A}" type="pres">
      <dgm:prSet presAssocID="{FC41A998-E98F-4A80-AA96-A9E78B6013DE}" presName="compNode" presStyleCnt="0"/>
      <dgm:spPr/>
    </dgm:pt>
    <dgm:pt modelId="{2827F806-2CC6-430D-9518-519AE77A5BD9}" type="pres">
      <dgm:prSet presAssocID="{FC41A998-E98F-4A80-AA96-A9E78B6013DE}" presName="bgRect" presStyleLbl="bgShp" presStyleIdx="0" presStyleCnt="3"/>
      <dgm:spPr/>
    </dgm:pt>
    <dgm:pt modelId="{E5B51C0D-A214-41A9-9D47-FD7524BA06E7}" type="pres">
      <dgm:prSet presAssocID="{FC41A998-E98F-4A80-AA96-A9E78B6013D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62C06899-BDA4-48AB-BF10-70475ADE1665}" type="pres">
      <dgm:prSet presAssocID="{FC41A998-E98F-4A80-AA96-A9E78B6013DE}" presName="spaceRect" presStyleCnt="0"/>
      <dgm:spPr/>
    </dgm:pt>
    <dgm:pt modelId="{719D622A-F770-4981-9143-CFC8B6B98CBC}" type="pres">
      <dgm:prSet presAssocID="{FC41A998-E98F-4A80-AA96-A9E78B6013DE}" presName="parTx" presStyleLbl="revTx" presStyleIdx="0" presStyleCnt="4">
        <dgm:presLayoutVars>
          <dgm:chMax val="0"/>
          <dgm:chPref val="0"/>
        </dgm:presLayoutVars>
      </dgm:prSet>
      <dgm:spPr/>
    </dgm:pt>
    <dgm:pt modelId="{A9D139BA-913B-48ED-8260-88C6F98E808F}" type="pres">
      <dgm:prSet presAssocID="{3FBC0116-B8FC-46A7-8C92-CF66DF383A16}" presName="sibTrans" presStyleCnt="0"/>
      <dgm:spPr/>
    </dgm:pt>
    <dgm:pt modelId="{E5B2A3F0-73C6-4ABC-A5BF-ED99D98EC0DB}" type="pres">
      <dgm:prSet presAssocID="{B847ED0E-3461-46E7-8113-58C7DADB798A}" presName="compNode" presStyleCnt="0"/>
      <dgm:spPr/>
    </dgm:pt>
    <dgm:pt modelId="{8301F6CE-D42A-4A73-810D-88F92C6C4C5D}" type="pres">
      <dgm:prSet presAssocID="{B847ED0E-3461-46E7-8113-58C7DADB798A}" presName="bgRect" presStyleLbl="bgShp" presStyleIdx="1" presStyleCnt="3"/>
      <dgm:spPr/>
    </dgm:pt>
    <dgm:pt modelId="{5426F10A-1809-4CA3-B933-E0048DCB6DDA}" type="pres">
      <dgm:prSet presAssocID="{B847ED0E-3461-46E7-8113-58C7DADB798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5ED1A72-F68D-4BC5-8991-CDB0B3C9C292}" type="pres">
      <dgm:prSet presAssocID="{B847ED0E-3461-46E7-8113-58C7DADB798A}" presName="spaceRect" presStyleCnt="0"/>
      <dgm:spPr/>
    </dgm:pt>
    <dgm:pt modelId="{36CE07EE-29A2-491D-8A4B-D82925FD2D2E}" type="pres">
      <dgm:prSet presAssocID="{B847ED0E-3461-46E7-8113-58C7DADB798A}" presName="parTx" presStyleLbl="revTx" presStyleIdx="1" presStyleCnt="4">
        <dgm:presLayoutVars>
          <dgm:chMax val="0"/>
          <dgm:chPref val="0"/>
        </dgm:presLayoutVars>
      </dgm:prSet>
      <dgm:spPr/>
    </dgm:pt>
    <dgm:pt modelId="{23932328-9F65-40D1-9330-DD2D59D992BC}" type="pres">
      <dgm:prSet presAssocID="{B847ED0E-3461-46E7-8113-58C7DADB798A}" presName="desTx" presStyleLbl="revTx" presStyleIdx="2" presStyleCnt="4">
        <dgm:presLayoutVars/>
      </dgm:prSet>
      <dgm:spPr/>
    </dgm:pt>
    <dgm:pt modelId="{CF5E90B2-92F9-46F7-8B4A-84F05AE3214D}" type="pres">
      <dgm:prSet presAssocID="{97B6E262-6EE4-41B9-B582-620159111A13}" presName="sibTrans" presStyleCnt="0"/>
      <dgm:spPr/>
    </dgm:pt>
    <dgm:pt modelId="{A7EB078C-DA6B-479D-BA10-7D579C5B5B52}" type="pres">
      <dgm:prSet presAssocID="{A65E3886-7C7A-442B-B982-A99A9EDAA531}" presName="compNode" presStyleCnt="0"/>
      <dgm:spPr/>
    </dgm:pt>
    <dgm:pt modelId="{CDBC4275-C7C5-4F71-9D47-CCB2D1EE3D0A}" type="pres">
      <dgm:prSet presAssocID="{A65E3886-7C7A-442B-B982-A99A9EDAA531}" presName="bgRect" presStyleLbl="bgShp" presStyleIdx="2" presStyleCnt="3"/>
      <dgm:spPr/>
    </dgm:pt>
    <dgm:pt modelId="{1D3D79CA-CE57-4583-9095-2E0C5BD58180}" type="pres">
      <dgm:prSet presAssocID="{A65E3886-7C7A-442B-B982-A99A9EDAA53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yramid with Levels"/>
        </a:ext>
      </dgm:extLst>
    </dgm:pt>
    <dgm:pt modelId="{CA179525-B90E-4E8C-B869-1B8CBBF4453F}" type="pres">
      <dgm:prSet presAssocID="{A65E3886-7C7A-442B-B982-A99A9EDAA531}" presName="spaceRect" presStyleCnt="0"/>
      <dgm:spPr/>
    </dgm:pt>
    <dgm:pt modelId="{C25CACD3-C3F0-467F-BFBC-6E6A8CBC6379}" type="pres">
      <dgm:prSet presAssocID="{A65E3886-7C7A-442B-B982-A99A9EDAA53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679CA07-3455-484B-8FFC-79EFCE618136}" srcId="{B847ED0E-3461-46E7-8113-58C7DADB798A}" destId="{B3A3FBE6-5A5B-4BAF-A034-CF324BEBA275}" srcOrd="0" destOrd="0" parTransId="{5CB18CDF-5F0D-4943-AF49-765310B66696}" sibTransId="{9B581706-6038-4B25-98C3-C69B38000DF6}"/>
    <dgm:cxn modelId="{D6F84D10-A723-4C0D-A219-65FF130EF97A}" type="presOf" srcId="{B3A3FBE6-5A5B-4BAF-A034-CF324BEBA275}" destId="{23932328-9F65-40D1-9330-DD2D59D992BC}" srcOrd="0" destOrd="0" presId="urn:microsoft.com/office/officeart/2018/2/layout/IconVerticalSolidList"/>
    <dgm:cxn modelId="{62D3DD60-29AA-4E1F-9E32-31322ABFF024}" type="presOf" srcId="{FC41A998-E98F-4A80-AA96-A9E78B6013DE}" destId="{719D622A-F770-4981-9143-CFC8B6B98CBC}" srcOrd="0" destOrd="0" presId="urn:microsoft.com/office/officeart/2018/2/layout/IconVerticalSolidList"/>
    <dgm:cxn modelId="{7FC7C041-7AE2-44B6-8278-49DCC5039393}" type="presOf" srcId="{92EE31BA-C7B8-45ED-AEAA-ED48AEE18C73}" destId="{23932328-9F65-40D1-9330-DD2D59D992BC}" srcOrd="0" destOrd="1" presId="urn:microsoft.com/office/officeart/2018/2/layout/IconVerticalSolidList"/>
    <dgm:cxn modelId="{D1F7CD42-2899-4475-91FB-00B80D3F4088}" type="presOf" srcId="{233433E0-C328-4AD6-84B4-CF9934BF7D41}" destId="{00A7CA57-BD6F-4618-837D-83CE16D9643A}" srcOrd="0" destOrd="0" presId="urn:microsoft.com/office/officeart/2018/2/layout/IconVerticalSolidList"/>
    <dgm:cxn modelId="{4D9FF163-F988-48F2-B622-FE0CA41D3012}" type="presOf" srcId="{A65E3886-7C7A-442B-B982-A99A9EDAA531}" destId="{C25CACD3-C3F0-467F-BFBC-6E6A8CBC6379}" srcOrd="0" destOrd="0" presId="urn:microsoft.com/office/officeart/2018/2/layout/IconVerticalSolidList"/>
    <dgm:cxn modelId="{E0C3A34F-EBB8-4EC5-B73E-AEAC7C351F4C}" type="presOf" srcId="{16FE35DB-D9EB-46E2-B728-CCAFE079EB2F}" destId="{23932328-9F65-40D1-9330-DD2D59D992BC}" srcOrd="0" destOrd="2" presId="urn:microsoft.com/office/officeart/2018/2/layout/IconVerticalSolidList"/>
    <dgm:cxn modelId="{1882BD74-176F-4425-B4F8-0022F6969C62}" srcId="{B847ED0E-3461-46E7-8113-58C7DADB798A}" destId="{16FE35DB-D9EB-46E2-B728-CCAFE079EB2F}" srcOrd="2" destOrd="0" parTransId="{34184181-909A-4704-88CB-7870493351E9}" sibTransId="{716C9CCC-A2AC-4163-9783-7CDD66AF5320}"/>
    <dgm:cxn modelId="{60FBBD7A-380C-4AC5-9426-8331AEB8F6FE}" type="presOf" srcId="{B847ED0E-3461-46E7-8113-58C7DADB798A}" destId="{36CE07EE-29A2-491D-8A4B-D82925FD2D2E}" srcOrd="0" destOrd="0" presId="urn:microsoft.com/office/officeart/2018/2/layout/IconVerticalSolidList"/>
    <dgm:cxn modelId="{97D1C87E-BF9E-4C8E-8E1E-16AF896BF239}" srcId="{B847ED0E-3461-46E7-8113-58C7DADB798A}" destId="{92EE31BA-C7B8-45ED-AEAA-ED48AEE18C73}" srcOrd="1" destOrd="0" parTransId="{6E2F7F77-4323-4F52-9C49-8A7E036B4B37}" sibTransId="{3592959C-46F0-4140-B8D8-E1C84FD8C671}"/>
    <dgm:cxn modelId="{6981B48C-E571-4635-8E20-6AB6D8EDA21D}" srcId="{233433E0-C328-4AD6-84B4-CF9934BF7D41}" destId="{B847ED0E-3461-46E7-8113-58C7DADB798A}" srcOrd="1" destOrd="0" parTransId="{26392040-F129-46D5-A68E-B2CD173C8CB0}" sibTransId="{97B6E262-6EE4-41B9-B582-620159111A13}"/>
    <dgm:cxn modelId="{B48BD7B3-D0E0-418F-945F-C5016DF6B557}" srcId="{233433E0-C328-4AD6-84B4-CF9934BF7D41}" destId="{FC41A998-E98F-4A80-AA96-A9E78B6013DE}" srcOrd="0" destOrd="0" parTransId="{1E3CDD6C-41E9-4A59-82C6-557372934E25}" sibTransId="{3FBC0116-B8FC-46A7-8C92-CF66DF383A16}"/>
    <dgm:cxn modelId="{826141D3-6CF9-42D3-B8AE-3DA51D9655B1}" srcId="{233433E0-C328-4AD6-84B4-CF9934BF7D41}" destId="{A65E3886-7C7A-442B-B982-A99A9EDAA531}" srcOrd="2" destOrd="0" parTransId="{4DEA5D59-1732-4FD3-B61D-0EC9327BFAE7}" sibTransId="{B52950F8-1DBA-49AA-B10D-53F2AA00AD45}"/>
    <dgm:cxn modelId="{23A85D87-2D4A-487C-8DA5-ED0D894F030A}" type="presParOf" srcId="{00A7CA57-BD6F-4618-837D-83CE16D9643A}" destId="{92E051DA-07D5-4C2E-8F47-35EE7C10203A}" srcOrd="0" destOrd="0" presId="urn:microsoft.com/office/officeart/2018/2/layout/IconVerticalSolidList"/>
    <dgm:cxn modelId="{5C8E053E-07DB-4417-8293-5A8E4C9E66A0}" type="presParOf" srcId="{92E051DA-07D5-4C2E-8F47-35EE7C10203A}" destId="{2827F806-2CC6-430D-9518-519AE77A5BD9}" srcOrd="0" destOrd="0" presId="urn:microsoft.com/office/officeart/2018/2/layout/IconVerticalSolidList"/>
    <dgm:cxn modelId="{DD44499F-7EA6-42DB-9E77-DE8C0B020FD2}" type="presParOf" srcId="{92E051DA-07D5-4C2E-8F47-35EE7C10203A}" destId="{E5B51C0D-A214-41A9-9D47-FD7524BA06E7}" srcOrd="1" destOrd="0" presId="urn:microsoft.com/office/officeart/2018/2/layout/IconVerticalSolidList"/>
    <dgm:cxn modelId="{AD671954-FF4A-4769-9CF1-5BE6D036AA69}" type="presParOf" srcId="{92E051DA-07D5-4C2E-8F47-35EE7C10203A}" destId="{62C06899-BDA4-48AB-BF10-70475ADE1665}" srcOrd="2" destOrd="0" presId="urn:microsoft.com/office/officeart/2018/2/layout/IconVerticalSolidList"/>
    <dgm:cxn modelId="{62EC1209-994E-4031-9512-2111FAF9FAA2}" type="presParOf" srcId="{92E051DA-07D5-4C2E-8F47-35EE7C10203A}" destId="{719D622A-F770-4981-9143-CFC8B6B98CBC}" srcOrd="3" destOrd="0" presId="urn:microsoft.com/office/officeart/2018/2/layout/IconVerticalSolidList"/>
    <dgm:cxn modelId="{088F8E8B-3780-4787-9757-5FE8A21F417D}" type="presParOf" srcId="{00A7CA57-BD6F-4618-837D-83CE16D9643A}" destId="{A9D139BA-913B-48ED-8260-88C6F98E808F}" srcOrd="1" destOrd="0" presId="urn:microsoft.com/office/officeart/2018/2/layout/IconVerticalSolidList"/>
    <dgm:cxn modelId="{CAAB2444-48C4-4CA4-9DF6-B5DA57099F91}" type="presParOf" srcId="{00A7CA57-BD6F-4618-837D-83CE16D9643A}" destId="{E5B2A3F0-73C6-4ABC-A5BF-ED99D98EC0DB}" srcOrd="2" destOrd="0" presId="urn:microsoft.com/office/officeart/2018/2/layout/IconVerticalSolidList"/>
    <dgm:cxn modelId="{209D64CB-5406-467D-AF10-860840FD068B}" type="presParOf" srcId="{E5B2A3F0-73C6-4ABC-A5BF-ED99D98EC0DB}" destId="{8301F6CE-D42A-4A73-810D-88F92C6C4C5D}" srcOrd="0" destOrd="0" presId="urn:microsoft.com/office/officeart/2018/2/layout/IconVerticalSolidList"/>
    <dgm:cxn modelId="{227EC472-A44B-42EC-A1BA-4CC97EB1EF79}" type="presParOf" srcId="{E5B2A3F0-73C6-4ABC-A5BF-ED99D98EC0DB}" destId="{5426F10A-1809-4CA3-B933-E0048DCB6DDA}" srcOrd="1" destOrd="0" presId="urn:microsoft.com/office/officeart/2018/2/layout/IconVerticalSolidList"/>
    <dgm:cxn modelId="{3049B136-A4DF-4554-8CA1-5EBDFDBA03A5}" type="presParOf" srcId="{E5B2A3F0-73C6-4ABC-A5BF-ED99D98EC0DB}" destId="{F5ED1A72-F68D-4BC5-8991-CDB0B3C9C292}" srcOrd="2" destOrd="0" presId="urn:microsoft.com/office/officeart/2018/2/layout/IconVerticalSolidList"/>
    <dgm:cxn modelId="{DBBE4855-74DE-42D5-A7B5-8918D44D51F6}" type="presParOf" srcId="{E5B2A3F0-73C6-4ABC-A5BF-ED99D98EC0DB}" destId="{36CE07EE-29A2-491D-8A4B-D82925FD2D2E}" srcOrd="3" destOrd="0" presId="urn:microsoft.com/office/officeart/2018/2/layout/IconVerticalSolidList"/>
    <dgm:cxn modelId="{14EE2D5E-2BFD-47CB-B71B-C6A14C379F76}" type="presParOf" srcId="{E5B2A3F0-73C6-4ABC-A5BF-ED99D98EC0DB}" destId="{23932328-9F65-40D1-9330-DD2D59D992BC}" srcOrd="4" destOrd="0" presId="urn:microsoft.com/office/officeart/2018/2/layout/IconVerticalSolidList"/>
    <dgm:cxn modelId="{51DC54C7-B1CF-4202-8FAE-E6812C1D048A}" type="presParOf" srcId="{00A7CA57-BD6F-4618-837D-83CE16D9643A}" destId="{CF5E90B2-92F9-46F7-8B4A-84F05AE3214D}" srcOrd="3" destOrd="0" presId="urn:microsoft.com/office/officeart/2018/2/layout/IconVerticalSolidList"/>
    <dgm:cxn modelId="{E407F8E8-B636-4005-836A-C88492F55C6F}" type="presParOf" srcId="{00A7CA57-BD6F-4618-837D-83CE16D9643A}" destId="{A7EB078C-DA6B-479D-BA10-7D579C5B5B52}" srcOrd="4" destOrd="0" presId="urn:microsoft.com/office/officeart/2018/2/layout/IconVerticalSolidList"/>
    <dgm:cxn modelId="{65EF2FF8-6341-4BF9-954A-346C6BF50B53}" type="presParOf" srcId="{A7EB078C-DA6B-479D-BA10-7D579C5B5B52}" destId="{CDBC4275-C7C5-4F71-9D47-CCB2D1EE3D0A}" srcOrd="0" destOrd="0" presId="urn:microsoft.com/office/officeart/2018/2/layout/IconVerticalSolidList"/>
    <dgm:cxn modelId="{4B483ECC-3A13-4439-ADC0-ABDA54AD3E63}" type="presParOf" srcId="{A7EB078C-DA6B-479D-BA10-7D579C5B5B52}" destId="{1D3D79CA-CE57-4583-9095-2E0C5BD58180}" srcOrd="1" destOrd="0" presId="urn:microsoft.com/office/officeart/2018/2/layout/IconVerticalSolidList"/>
    <dgm:cxn modelId="{5458C0D9-EDD2-44DB-8275-7DE498389964}" type="presParOf" srcId="{A7EB078C-DA6B-479D-BA10-7D579C5B5B52}" destId="{CA179525-B90E-4E8C-B869-1B8CBBF4453F}" srcOrd="2" destOrd="0" presId="urn:microsoft.com/office/officeart/2018/2/layout/IconVerticalSolidList"/>
    <dgm:cxn modelId="{54DC7766-4C26-4131-8F9C-5A2489C28378}" type="presParOf" srcId="{A7EB078C-DA6B-479D-BA10-7D579C5B5B52}" destId="{C25CACD3-C3F0-467F-BFBC-6E6A8CBC63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7F806-2CC6-430D-9518-519AE77A5BD9}">
      <dsp:nvSpPr>
        <dsp:cNvPr id="0" name=""/>
        <dsp:cNvSpPr/>
      </dsp:nvSpPr>
      <dsp:spPr>
        <a:xfrm>
          <a:off x="0" y="623"/>
          <a:ext cx="8229600" cy="14583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B51C0D-A214-41A9-9D47-FD7524BA06E7}">
      <dsp:nvSpPr>
        <dsp:cNvPr id="0" name=""/>
        <dsp:cNvSpPr/>
      </dsp:nvSpPr>
      <dsp:spPr>
        <a:xfrm>
          <a:off x="441144" y="328747"/>
          <a:ext cx="802081" cy="8020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9D622A-F770-4981-9143-CFC8B6B98CBC}">
      <dsp:nvSpPr>
        <dsp:cNvPr id="0" name=""/>
        <dsp:cNvSpPr/>
      </dsp:nvSpPr>
      <dsp:spPr>
        <a:xfrm>
          <a:off x="1684370" y="623"/>
          <a:ext cx="6545229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Start with descriptive, hypothesis testing methods, then progress to model-based methods</a:t>
          </a:r>
          <a:endParaRPr lang="en-US" sz="2400" kern="1200"/>
        </a:p>
      </dsp:txBody>
      <dsp:txXfrm>
        <a:off x="1684370" y="623"/>
        <a:ext cx="6545229" cy="1458329"/>
      </dsp:txXfrm>
    </dsp:sp>
    <dsp:sp modelId="{8301F6CE-D42A-4A73-810D-88F92C6C4C5D}">
      <dsp:nvSpPr>
        <dsp:cNvPr id="0" name=""/>
        <dsp:cNvSpPr/>
      </dsp:nvSpPr>
      <dsp:spPr>
        <a:xfrm>
          <a:off x="0" y="1823535"/>
          <a:ext cx="8229600" cy="14583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26F10A-1809-4CA3-B933-E0048DCB6DDA}">
      <dsp:nvSpPr>
        <dsp:cNvPr id="0" name=""/>
        <dsp:cNvSpPr/>
      </dsp:nvSpPr>
      <dsp:spPr>
        <a:xfrm>
          <a:off x="441144" y="2151659"/>
          <a:ext cx="802081" cy="8020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CE07EE-29A2-491D-8A4B-D82925FD2D2E}">
      <dsp:nvSpPr>
        <dsp:cNvPr id="0" name=""/>
        <dsp:cNvSpPr/>
      </dsp:nvSpPr>
      <dsp:spPr>
        <a:xfrm>
          <a:off x="1684370" y="1823535"/>
          <a:ext cx="3703320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Visual tools for thinking &amp; understanding</a:t>
          </a:r>
          <a:endParaRPr lang="en-US" sz="2400" kern="1200" dirty="0"/>
        </a:p>
      </dsp:txBody>
      <dsp:txXfrm>
        <a:off x="1684370" y="1823535"/>
        <a:ext cx="3703320" cy="1458329"/>
      </dsp:txXfrm>
    </dsp:sp>
    <dsp:sp modelId="{23932328-9F65-40D1-9330-DD2D59D992BC}">
      <dsp:nvSpPr>
        <dsp:cNvPr id="0" name=""/>
        <dsp:cNvSpPr/>
      </dsp:nvSpPr>
      <dsp:spPr>
        <a:xfrm>
          <a:off x="5387690" y="1823535"/>
          <a:ext cx="2841909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Sieve plots, mosaic plots, spineplots, …</a:t>
          </a:r>
          <a:endParaRPr lang="en-US" sz="1300" kern="120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Correspondence analysis: best 2D summary</a:t>
          </a:r>
          <a:endParaRPr lang="en-US" sz="1300" kern="120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Effect plots, Data + Model plots</a:t>
          </a:r>
          <a:endParaRPr lang="en-US" sz="1300" kern="1200"/>
        </a:p>
      </dsp:txBody>
      <dsp:txXfrm>
        <a:off x="5387690" y="1823535"/>
        <a:ext cx="2841909" cy="1458329"/>
      </dsp:txXfrm>
    </dsp:sp>
    <dsp:sp modelId="{CDBC4275-C7C5-4F71-9D47-CCB2D1EE3D0A}">
      <dsp:nvSpPr>
        <dsp:cNvPr id="0" name=""/>
        <dsp:cNvSpPr/>
      </dsp:nvSpPr>
      <dsp:spPr>
        <a:xfrm>
          <a:off x="0" y="3646447"/>
          <a:ext cx="8229600" cy="14583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3D79CA-CE57-4583-9095-2E0C5BD58180}">
      <dsp:nvSpPr>
        <dsp:cNvPr id="0" name=""/>
        <dsp:cNvSpPr/>
      </dsp:nvSpPr>
      <dsp:spPr>
        <a:xfrm>
          <a:off x="441144" y="3974571"/>
          <a:ext cx="802081" cy="8020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CACD3-C3F0-467F-BFBC-6E6A8CBC6379}">
      <dsp:nvSpPr>
        <dsp:cNvPr id="0" name=""/>
        <dsp:cNvSpPr/>
      </dsp:nvSpPr>
      <dsp:spPr>
        <a:xfrm>
          <a:off x="1684370" y="3646447"/>
          <a:ext cx="6545229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Build from simple, loglinear models to more complex ones</a:t>
          </a:r>
          <a:endParaRPr lang="en-US" sz="2400" kern="1200"/>
        </a:p>
      </dsp:txBody>
      <dsp:txXfrm>
        <a:off x="1684370" y="3646447"/>
        <a:ext cx="6545229" cy="1458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US" dirty="0"/>
              <a:t>The Last Waltz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http://friendly.github.io/6136 </a:t>
            </a: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5D465FD-F1E7-4DD7-A16E-F94296DB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82E36437-FB1B-4935-AF18-CE18C68FB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578350"/>
            <a:ext cx="1495928" cy="173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6671-18E2-4931-80D9-DAD89F59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04: </a:t>
            </a:r>
            <a:r>
              <a:rPr lang="en-US" dirty="0" err="1"/>
              <a:t>Loglinar</a:t>
            </a:r>
            <a:r>
              <a:rPr lang="en-US" dirty="0"/>
              <a:t> models, mosaic displays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B61E5-3ECC-4FD6-93A0-BBB245FFA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Mosaic plots use sequential splits to show marginal and conditional frequencies in an </a:t>
            </a:r>
            <a:r>
              <a:rPr lang="en-US" sz="2400" i="1" dirty="0"/>
              <a:t>n</a:t>
            </a:r>
            <a:r>
              <a:rPr lang="en-US" sz="2400" dirty="0"/>
              <a:t>-way table</a:t>
            </a:r>
          </a:p>
          <a:p>
            <a:pPr lvl="1"/>
            <a:r>
              <a:rPr lang="en-US" sz="2000" dirty="0"/>
              <a:t>Shading: </a:t>
            </a:r>
            <a:r>
              <a:rPr lang="en-US" sz="2000" dirty="0">
                <a:solidFill>
                  <a:srgbClr val="0070C0"/>
                </a:solidFill>
              </a:rPr>
              <a:t>sign</a:t>
            </a:r>
            <a:r>
              <a:rPr lang="en-US" sz="2000" dirty="0"/>
              <a:t> and </a:t>
            </a:r>
            <a:r>
              <a:rPr lang="en-US" sz="2000" b="1" dirty="0"/>
              <a:t>magnitude</a:t>
            </a:r>
            <a:r>
              <a:rPr lang="en-US" sz="2000" dirty="0"/>
              <a:t> </a:t>
            </a:r>
            <a:r>
              <a:rPr lang="en-US" sz="2000"/>
              <a:t>of residuals </a:t>
            </a:r>
            <a:r>
              <a:rPr lang="en-US" sz="2000">
                <a:sym typeface="Symbol" panose="05050102010706020507" pitchFamily="18" charset="2"/>
              </a:rPr>
              <a:t></a:t>
            </a:r>
            <a:r>
              <a:rPr lang="en-US" sz="2000"/>
              <a:t> </a:t>
            </a:r>
            <a:r>
              <a:rPr lang="en-US" sz="2000" dirty="0"/>
              <a:t>contributions to χ</a:t>
            </a:r>
            <a:r>
              <a:rPr lang="en-US" sz="2000" baseline="30000" dirty="0"/>
              <a:t>2</a:t>
            </a:r>
          </a:p>
          <a:p>
            <a:pPr lvl="1"/>
            <a:r>
              <a:rPr lang="en-US" sz="2000" dirty="0"/>
              <a:t>Shows the pattern of association not accounted for</a:t>
            </a:r>
          </a:p>
          <a:p>
            <a:pPr lvl="1"/>
            <a:r>
              <a:rPr lang="en-US" sz="2000" dirty="0"/>
              <a:t>Permuting rows/cols often helps</a:t>
            </a:r>
          </a:p>
          <a:p>
            <a:r>
              <a:rPr lang="en-US" sz="2400" dirty="0"/>
              <a:t>Loglinear models </a:t>
            </a:r>
          </a:p>
          <a:p>
            <a:pPr lvl="1"/>
            <a:r>
              <a:rPr lang="en-US" sz="2000" dirty="0"/>
              <a:t>Express associations with ANOVA-like interaction terms: A*B, A*C</a:t>
            </a:r>
          </a:p>
          <a:p>
            <a:pPr lvl="2"/>
            <a:r>
              <a:rPr lang="en-US" sz="1800" dirty="0"/>
              <a:t>Joint independence: [AB][C]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 MT" panose="05050102010706020507" pitchFamily="18" charset="2"/>
              </a:rPr>
              <a:t>≡</a:t>
            </a:r>
            <a:r>
              <a:rPr lang="en-US" sz="1800" dirty="0">
                <a:sym typeface="Symbol MT" panose="05050102010706020507" pitchFamily="18" charset="2"/>
              </a:rPr>
              <a:t> A * B + C</a:t>
            </a:r>
            <a:endParaRPr lang="en-US" sz="1800" dirty="0"/>
          </a:p>
          <a:p>
            <a:pPr lvl="2"/>
            <a:r>
              <a:rPr lang="en-US" sz="1800" dirty="0"/>
              <a:t>Conditional independence: [AC][BC]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 MT" panose="05050102010706020507" pitchFamily="18" charset="2"/>
              </a:rPr>
              <a:t>≡ </a:t>
            </a:r>
            <a:r>
              <a:rPr lang="en-US" sz="1800" dirty="0">
                <a:sym typeface="Symbol MT" panose="05050102010706020507" pitchFamily="18" charset="2"/>
              </a:rPr>
              <a:t>A </a:t>
            </a:r>
            <a:r>
              <a:rPr lang="en-US" sz="1800" dirty="0">
                <a:sym typeface="Symbol" panose="05050102010706020507" pitchFamily="18" charset="2"/>
              </a:rPr>
              <a:t> B | C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Fitting models  “cleaning the mosaic”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Response models: include all associations among predictors</a:t>
            </a:r>
          </a:p>
          <a:p>
            <a:r>
              <a:rPr lang="en-US" sz="2400" dirty="0">
                <a:sym typeface="Symbol" panose="05050102010706020507" pitchFamily="18" charset="2"/>
              </a:rPr>
              <a:t>Sequential / partial plots &amp; models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Sequential: Decompose all associations: V</a:t>
            </a:r>
            <a:r>
              <a:rPr lang="en-US" sz="2000" baseline="-25000" dirty="0">
                <a:sym typeface="Symbol" panose="05050102010706020507" pitchFamily="18" charset="2"/>
              </a:rPr>
              <a:t>1</a:t>
            </a:r>
            <a:r>
              <a:rPr lang="en-US" sz="2000" dirty="0">
                <a:sym typeface="Symbol" panose="05050102010706020507" pitchFamily="18" charset="2"/>
              </a:rPr>
              <a:t>;  V</a:t>
            </a:r>
            <a:r>
              <a:rPr lang="en-US" sz="2000" baseline="-25000" dirty="0">
                <a:sym typeface="Symbol" panose="05050102010706020507" pitchFamily="18" charset="2"/>
              </a:rPr>
              <a:t>2</a:t>
            </a:r>
            <a:r>
              <a:rPr lang="en-US" sz="2000" dirty="0">
                <a:sym typeface="Symbol" panose="05050102010706020507" pitchFamily="18" charset="2"/>
              </a:rPr>
              <a:t>|V</a:t>
            </a:r>
            <a:r>
              <a:rPr lang="en-US" sz="2000" baseline="-25000" dirty="0">
                <a:sym typeface="Symbol" panose="05050102010706020507" pitchFamily="18" charset="2"/>
              </a:rPr>
              <a:t>1</a:t>
            </a:r>
            <a:r>
              <a:rPr lang="en-US" sz="2000" dirty="0">
                <a:sym typeface="Symbol" panose="05050102010706020507" pitchFamily="18" charset="2"/>
              </a:rPr>
              <a:t>;   V</a:t>
            </a:r>
            <a:r>
              <a:rPr lang="en-US" sz="2000" baseline="-25000" dirty="0">
                <a:sym typeface="Symbol" panose="05050102010706020507" pitchFamily="18" charset="2"/>
              </a:rPr>
              <a:t>3</a:t>
            </a:r>
            <a:r>
              <a:rPr lang="en-US" sz="2000" dirty="0">
                <a:sym typeface="Symbol" panose="05050102010706020507" pitchFamily="18" charset="2"/>
              </a:rPr>
              <a:t>|{V</a:t>
            </a:r>
            <a:r>
              <a:rPr lang="en-US" sz="2000" baseline="-25000" dirty="0">
                <a:sym typeface="Symbol" panose="05050102010706020507" pitchFamily="18" charset="2"/>
              </a:rPr>
              <a:t>1</a:t>
            </a:r>
            <a:r>
              <a:rPr lang="en-US" sz="2000" dirty="0">
                <a:sym typeface="Symbol" panose="05050102010706020507" pitchFamily="18" charset="2"/>
              </a:rPr>
              <a:t>, V</a:t>
            </a:r>
            <a:r>
              <a:rPr lang="en-US" sz="2000" baseline="-25000" dirty="0">
                <a:sym typeface="Symbol" panose="05050102010706020507" pitchFamily="18" charset="2"/>
              </a:rPr>
              <a:t>2</a:t>
            </a:r>
            <a:r>
              <a:rPr lang="en-US" sz="2000" dirty="0">
                <a:sym typeface="Symbol" panose="05050102010706020507" pitchFamily="18" charset="2"/>
              </a:rPr>
              <a:t>}, …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Partial: Decompose conditional associations: [V</a:t>
            </a:r>
            <a:r>
              <a:rPr lang="en-US" sz="2000" baseline="-25000" dirty="0">
                <a:sym typeface="Symbol" panose="05050102010706020507" pitchFamily="18" charset="2"/>
              </a:rPr>
              <a:t>1</a:t>
            </a:r>
            <a:r>
              <a:rPr lang="en-US" sz="2000" dirty="0">
                <a:sym typeface="Symbol" panose="05050102010706020507" pitchFamily="18" charset="2"/>
              </a:rPr>
              <a:t>, V</a:t>
            </a:r>
            <a:r>
              <a:rPr lang="en-US" sz="2000" baseline="-25000" dirty="0">
                <a:sym typeface="Symbol" panose="05050102010706020507" pitchFamily="18" charset="2"/>
              </a:rPr>
              <a:t>2</a:t>
            </a:r>
            <a:r>
              <a:rPr lang="en-US" sz="2000" dirty="0">
                <a:sym typeface="Symbol" panose="05050102010706020507" pitchFamily="18" charset="2"/>
              </a:rPr>
              <a:t> ]| V</a:t>
            </a:r>
            <a:r>
              <a:rPr lang="en-US" sz="2000" baseline="-25000" dirty="0">
                <a:sym typeface="Symbol" panose="05050102010706020507" pitchFamily="18" charset="2"/>
              </a:rPr>
              <a:t>3</a:t>
            </a:r>
            <a:r>
              <a:rPr lang="en-US" sz="2000" dirty="0">
                <a:sym typeface="Symbol" panose="05050102010706020507" pitchFamily="18" charset="2"/>
              </a:rPr>
              <a:t>= {a, b, …}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FA1E9-B6E8-4A7F-8556-FFF9AD625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F5A7D2-D145-043B-DA67-E3D2F0A5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7E397E-1669-FA71-7262-999384019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81000"/>
            <a:ext cx="4380952" cy="3285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D0AE4C-3816-D609-4FBC-6D42E7D8B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90525"/>
            <a:ext cx="4380952" cy="3285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30EFB8-5659-86A2-C3F2-A22E1C216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435761"/>
            <a:ext cx="4380952" cy="32857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57E929-01DC-3B1C-3A59-0A422DCFB1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8876" y="3449843"/>
            <a:ext cx="4380952" cy="3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92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11434-627C-4D39-9C8A-982B6390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05: Correspondence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FDBBEF-306C-4EA2-BA72-4559D22C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0AA317-1AFE-4C42-9F71-310C9AF50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64920"/>
            <a:ext cx="8171428" cy="11238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2C71BB-5AAB-4D6E-9BB8-B362AA448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472848"/>
            <a:ext cx="8171428" cy="1219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26999D-1F20-4F81-A974-5CB965E95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865880"/>
            <a:ext cx="8171428" cy="160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26D19D-6E43-43AF-9AE7-E6EDD9892FDA}"/>
              </a:ext>
            </a:extLst>
          </p:cNvPr>
          <p:cNvSpPr txBox="1"/>
          <p:nvPr/>
        </p:nvSpPr>
        <p:spPr>
          <a:xfrm>
            <a:off x="533400" y="5791200"/>
            <a:ext cx="794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new 2-way table, my first thought is nearly always: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plot(ca(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785506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5E6D93-61DD-121C-B86A-3724BFA0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7EC0A4-D32C-2AAB-9E83-B0FC4EEF5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48" y="228600"/>
            <a:ext cx="4380952" cy="3285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32F7B3-4F6E-ACC2-EEA7-FC83DD557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43348"/>
            <a:ext cx="4380952" cy="32857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0D0283-0730-369E-1806-25019FAB5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048" y="3435761"/>
            <a:ext cx="4380952" cy="32857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134DA1-D87D-C072-442B-DDF84FC0F7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435761"/>
            <a:ext cx="4380952" cy="3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42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E27A-865D-4246-8EF0-3C9319815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06: Logistic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B2BD7-DE18-43D9-A2B5-83829773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loglm</a:t>
            </a:r>
            <a:r>
              <a:rPr lang="en-US" dirty="0"/>
              <a:t>() provides only overall tests of model fit</a:t>
            </a:r>
          </a:p>
          <a:p>
            <a:r>
              <a:rPr lang="en-US" dirty="0"/>
              <a:t>Model-based methods, </a:t>
            </a:r>
            <a:r>
              <a:rPr lang="en-US" dirty="0" err="1"/>
              <a:t>glm</a:t>
            </a:r>
            <a:r>
              <a:rPr lang="en-US" dirty="0"/>
              <a:t>(), provide hypothesis tests, CIs &amp; tests for individual terms</a:t>
            </a:r>
          </a:p>
          <a:p>
            <a:r>
              <a:rPr lang="en-US" dirty="0"/>
              <a:t>Logistic regression: A </a:t>
            </a:r>
            <a:r>
              <a:rPr lang="en-US" dirty="0" err="1"/>
              <a:t>glm</a:t>
            </a:r>
            <a:r>
              <a:rPr lang="en-US" dirty="0"/>
              <a:t>() for a binary response</a:t>
            </a:r>
          </a:p>
          <a:p>
            <a:pPr lvl="1"/>
            <a:r>
              <a:rPr lang="en-US" dirty="0"/>
              <a:t>linear model for the log odds </a:t>
            </a:r>
            <a:r>
              <a:rPr lang="en-US" dirty="0" err="1"/>
              <a:t>Pr</a:t>
            </a:r>
            <a:r>
              <a:rPr lang="en-US" dirty="0"/>
              <a:t>(Y=1)</a:t>
            </a:r>
          </a:p>
          <a:p>
            <a:pPr lvl="1"/>
            <a:r>
              <a:rPr lang="en-US" dirty="0"/>
              <a:t>All similar to classical ANOVA, regression models</a:t>
            </a:r>
          </a:p>
          <a:p>
            <a:r>
              <a:rPr lang="en-US" dirty="0"/>
              <a:t>Plotting</a:t>
            </a:r>
          </a:p>
          <a:p>
            <a:pPr lvl="1"/>
            <a:r>
              <a:rPr lang="en-US" dirty="0"/>
              <a:t>Conditional, full-model plots show data and fits </a:t>
            </a:r>
          </a:p>
          <a:p>
            <a:pPr lvl="1"/>
            <a:r>
              <a:rPr lang="en-US" dirty="0"/>
              <a:t>Effect plots show predicted effects averaged over others</a:t>
            </a:r>
          </a:p>
          <a:p>
            <a:r>
              <a:rPr lang="en-US" dirty="0"/>
              <a:t>Model diagnostics</a:t>
            </a:r>
          </a:p>
          <a:p>
            <a:pPr lvl="1"/>
            <a:r>
              <a:rPr lang="en-US" dirty="0"/>
              <a:t>Influence plots are often informative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5045CC-5D8F-4DBE-9752-358AB16E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10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699F56-301B-9CCE-6216-399F4B516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A53877-EC7C-4E64-385B-D1336C54D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48" y="304800"/>
            <a:ext cx="4380952" cy="3285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E8AC66-11F7-B37C-B98D-C264704EC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710" y="304800"/>
            <a:ext cx="4380952" cy="3285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3F6860-BFC9-1180-A7AE-874A1822A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048" y="3459367"/>
            <a:ext cx="4380952" cy="32857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83172A-C7FA-E9F9-5BAD-A3C1785EE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9710" y="3459367"/>
            <a:ext cx="4380952" cy="3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19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7DED9-9A3F-439A-B85C-A2DD0049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07: Logistic regression: Extensions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15554-095A-4139-9B08-74DE1CD62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Polytomous responses</a:t>
            </a:r>
          </a:p>
          <a:p>
            <a:pPr lvl="1"/>
            <a:r>
              <a:rPr lang="en-US" sz="2000" i="1" dirty="0"/>
              <a:t>m</a:t>
            </a:r>
            <a:r>
              <a:rPr lang="en-US" sz="2000" dirty="0"/>
              <a:t> response categories </a:t>
            </a:r>
            <a:r>
              <a:rPr lang="en-US" sz="2000" dirty="0">
                <a:sym typeface="Symbol" panose="05050102010706020507" pitchFamily="18" charset="2"/>
              </a:rPr>
              <a:t> (</a:t>
            </a:r>
            <a:r>
              <a:rPr lang="en-US" sz="2000" i="1" dirty="0">
                <a:sym typeface="Symbol" panose="05050102010706020507" pitchFamily="18" charset="2"/>
              </a:rPr>
              <a:t>m</a:t>
            </a:r>
            <a:r>
              <a:rPr lang="en-US" sz="2000" dirty="0">
                <a:sym typeface="Symbol" panose="05050102010706020507" pitchFamily="18" charset="2"/>
              </a:rPr>
              <a:t>-1) comparisons (logits)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Different models for </a:t>
            </a:r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ordered</a:t>
            </a:r>
            <a:r>
              <a:rPr lang="en-US" sz="2000" dirty="0">
                <a:sym typeface="Symbol" panose="05050102010706020507" pitchFamily="18" charset="2"/>
              </a:rPr>
              <a:t> vs. </a:t>
            </a:r>
            <a:r>
              <a:rPr 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unordered</a:t>
            </a:r>
            <a:r>
              <a:rPr lang="en-US" sz="2000" dirty="0">
                <a:sym typeface="Symbol" panose="05050102010706020507" pitchFamily="18" charset="2"/>
              </a:rPr>
              <a:t> categories</a:t>
            </a:r>
          </a:p>
          <a:p>
            <a:r>
              <a:rPr lang="en-US" sz="2400" dirty="0">
                <a:sym typeface="Symbol" panose="05050102010706020507" pitchFamily="18" charset="2"/>
              </a:rPr>
              <a:t>Proportional odds model</a:t>
            </a:r>
          </a:p>
          <a:p>
            <a:pPr lvl="1"/>
            <a:r>
              <a:rPr lang="en-US" sz="2200" dirty="0">
                <a:sym typeface="Symbol" panose="05050102010706020507" pitchFamily="18" charset="2"/>
              </a:rPr>
              <a:t>Simplest approach for ordered categories</a:t>
            </a:r>
          </a:p>
          <a:p>
            <a:pPr lvl="1"/>
            <a:r>
              <a:rPr lang="en-US" sz="2200" dirty="0">
                <a:sym typeface="Symbol" panose="05050102010706020507" pitchFamily="18" charset="2"/>
              </a:rPr>
              <a:t>Assumes same slopes for all logits</a:t>
            </a:r>
          </a:p>
          <a:p>
            <a:pPr lvl="2"/>
            <a:r>
              <a:rPr lang="en-US" sz="1900" dirty="0">
                <a:sym typeface="Symbol" panose="05050102010706020507" pitchFamily="18" charset="2"/>
              </a:rPr>
              <a:t>Fit with MASS::</a:t>
            </a:r>
            <a:r>
              <a:rPr lang="en-US" sz="1900" dirty="0" err="1">
                <a:sym typeface="Symbol" panose="05050102010706020507" pitchFamily="18" charset="2"/>
              </a:rPr>
              <a:t>polr</a:t>
            </a:r>
            <a:r>
              <a:rPr lang="en-US" sz="1900" dirty="0">
                <a:sym typeface="Symbol" panose="05050102010706020507" pitchFamily="18" charset="2"/>
              </a:rPr>
              <a:t>() </a:t>
            </a:r>
          </a:p>
          <a:p>
            <a:pPr lvl="2"/>
            <a:r>
              <a:rPr lang="en-US" sz="1900" dirty="0">
                <a:sym typeface="Symbol" panose="05050102010706020507" pitchFamily="18" charset="2"/>
              </a:rPr>
              <a:t>Test PO assumption with VGAM::</a:t>
            </a:r>
            <a:r>
              <a:rPr lang="en-US" sz="1900" dirty="0" err="1">
                <a:sym typeface="Symbol" panose="05050102010706020507" pitchFamily="18" charset="2"/>
              </a:rPr>
              <a:t>vglm</a:t>
            </a:r>
            <a:r>
              <a:rPr lang="en-US" sz="1900" dirty="0">
                <a:sym typeface="Symbol" panose="05050102010706020507" pitchFamily="18" charset="2"/>
              </a:rPr>
              <a:t>()</a:t>
            </a:r>
          </a:p>
          <a:p>
            <a:r>
              <a:rPr lang="en-US" sz="2400" dirty="0">
                <a:sym typeface="Symbol" panose="05050102010706020507" pitchFamily="18" charset="2"/>
              </a:rPr>
              <a:t>Nested dichotomies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Applies to ordered or unordered categories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Fit </a:t>
            </a:r>
            <a:r>
              <a:rPr lang="en-US" sz="2000" i="1" dirty="0">
                <a:sym typeface="Symbol" panose="05050102010706020507" pitchFamily="18" charset="2"/>
              </a:rPr>
              <a:t>m</a:t>
            </a:r>
            <a:r>
              <a:rPr lang="en-US" sz="2000" dirty="0">
                <a:sym typeface="Symbol" panose="05050102010706020507" pitchFamily="18" charset="2"/>
              </a:rPr>
              <a:t> – 1 separate independent models  Additive </a:t>
            </a:r>
            <a:r>
              <a:rPr lang="en-CA" sz="2000" dirty="0">
                <a:sym typeface="Symbol" panose="05050102010706020507" pitchFamily="18" charset="2"/>
              </a:rPr>
              <a:t>G</a:t>
            </a:r>
            <a:r>
              <a:rPr lang="en-US" sz="2000" baseline="30000" dirty="0">
                <a:sym typeface="Symbol" panose="05050102010706020507" pitchFamily="18" charset="2"/>
              </a:rPr>
              <a:t>2</a:t>
            </a:r>
            <a:r>
              <a:rPr lang="en-US" sz="2000" dirty="0">
                <a:sym typeface="Symbol" panose="05050102010706020507" pitchFamily="18" charset="2"/>
              </a:rPr>
              <a:t> values</a:t>
            </a:r>
          </a:p>
          <a:p>
            <a:r>
              <a:rPr lang="en-US" sz="2400" dirty="0">
                <a:sym typeface="Symbol" panose="05050102010706020507" pitchFamily="18" charset="2"/>
              </a:rPr>
              <a:t>Multinomial logistic regression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Fit </a:t>
            </a:r>
            <a:r>
              <a:rPr lang="en-US" sz="2000" i="1" dirty="0">
                <a:sym typeface="Symbol" panose="05050102010706020507" pitchFamily="18" charset="2"/>
              </a:rPr>
              <a:t>m</a:t>
            </a:r>
            <a:r>
              <a:rPr lang="en-US" sz="2000" dirty="0">
                <a:sym typeface="Symbol" panose="05050102010706020507" pitchFamily="18" charset="2"/>
              </a:rPr>
              <a:t> – 1 logits as a single model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Results usually comparable to nested dichotomies, but diff interpretation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R: </a:t>
            </a:r>
            <a:r>
              <a:rPr lang="en-US" sz="2000" dirty="0" err="1">
                <a:sym typeface="Symbol" panose="05050102010706020507" pitchFamily="18" charset="2"/>
              </a:rPr>
              <a:t>nnet</a:t>
            </a:r>
            <a:r>
              <a:rPr lang="en-US" sz="2000" dirty="0">
                <a:sym typeface="Symbol" panose="05050102010706020507" pitchFamily="18" charset="2"/>
              </a:rPr>
              <a:t>::</a:t>
            </a:r>
            <a:r>
              <a:rPr lang="en-US" sz="2000" dirty="0" err="1">
                <a:sym typeface="Symbol" panose="05050102010706020507" pitchFamily="18" charset="2"/>
              </a:rPr>
              <a:t>multinom</a:t>
            </a:r>
            <a:r>
              <a:rPr lang="en-US" sz="2000" dirty="0">
                <a:sym typeface="Symbol" panose="05050102010706020507" pitchFamily="18" charset="2"/>
              </a:rPr>
              <a:t>()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884B6-9C05-48FF-8BAB-ABBFE791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8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38F8FE-C250-A912-DF89-6DEFA2D6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958F93-35C5-E7F2-BBE8-D70FA24FB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4380952" cy="3285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17705F-68E4-B5E6-F2BE-EEED4079A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039" y="304800"/>
            <a:ext cx="4380952" cy="3285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FD8440-AFEB-7498-07E5-77CCF2568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983" y="3435761"/>
            <a:ext cx="4380952" cy="32857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0229E8-EC58-FCDA-8F58-190616E659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744" y="3422239"/>
            <a:ext cx="4380952" cy="3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41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1A37-60F6-4434-8A9C-958F1FFB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08: Extending loglinear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88E33-704A-4736-8639-353743DFB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Loglinear models, as originally formulated, were quite general, but treated all table variables as </a:t>
            </a:r>
            <a:r>
              <a:rPr lang="en-US" sz="2400" dirty="0">
                <a:solidFill>
                  <a:srgbClr val="0070C0"/>
                </a:solidFill>
              </a:rPr>
              <a:t>unordered</a:t>
            </a:r>
            <a:r>
              <a:rPr lang="en-US" sz="2400" dirty="0"/>
              <a:t> factors</a:t>
            </a:r>
          </a:p>
          <a:p>
            <a:pPr lvl="1"/>
            <a:r>
              <a:rPr lang="en-US" sz="2000" dirty="0"/>
              <a:t>The GLM perspective is more general, allowing quantitative predictors and handling </a:t>
            </a:r>
            <a:r>
              <a:rPr lang="en-US" sz="2000" dirty="0">
                <a:solidFill>
                  <a:srgbClr val="0070C0"/>
                </a:solidFill>
              </a:rPr>
              <a:t>ordinal factors</a:t>
            </a:r>
          </a:p>
          <a:p>
            <a:pPr lvl="1"/>
            <a:r>
              <a:rPr lang="en-US" sz="2000" dirty="0"/>
              <a:t>The logit model give a simplified approach when one variable is a </a:t>
            </a:r>
            <a:r>
              <a:rPr lang="en-US" sz="2000" dirty="0">
                <a:solidFill>
                  <a:srgbClr val="0070C0"/>
                </a:solidFill>
              </a:rPr>
              <a:t>response</a:t>
            </a:r>
          </a:p>
          <a:p>
            <a:r>
              <a:rPr lang="en-US" sz="2400" dirty="0"/>
              <a:t>Models for </a:t>
            </a:r>
            <a:r>
              <a:rPr lang="en-US" sz="2400" dirty="0">
                <a:solidFill>
                  <a:srgbClr val="0070C0"/>
                </a:solidFill>
              </a:rPr>
              <a:t>ordered factors </a:t>
            </a:r>
            <a:r>
              <a:rPr lang="en-US" sz="2400" dirty="0"/>
              <a:t>give more powerful &amp; focused tests</a:t>
            </a:r>
          </a:p>
          <a:p>
            <a:pPr lvl="1"/>
            <a:r>
              <a:rPr lang="en-US" sz="2000" dirty="0"/>
              <a:t>L × L, R, C and R+C models </a:t>
            </a:r>
            <a:r>
              <a:rPr lang="en-US" sz="2000" dirty="0">
                <a:solidFill>
                  <a:srgbClr val="0070C0"/>
                </a:solidFill>
              </a:rPr>
              <a:t>assign scores </a:t>
            </a:r>
            <a:r>
              <a:rPr lang="en-US" sz="2000" dirty="0"/>
              <a:t>to the factors</a:t>
            </a:r>
          </a:p>
          <a:p>
            <a:pPr lvl="1"/>
            <a:r>
              <a:rPr lang="en-US" sz="2000" dirty="0"/>
              <a:t>RC(1) and RC(2) models</a:t>
            </a:r>
            <a:r>
              <a:rPr lang="en-US" sz="2000" dirty="0">
                <a:solidFill>
                  <a:srgbClr val="0070C0"/>
                </a:solidFill>
              </a:rPr>
              <a:t> estimate </a:t>
            </a:r>
            <a:r>
              <a:rPr lang="en-US" sz="2000" dirty="0"/>
              <a:t>the scores from the data</a:t>
            </a:r>
          </a:p>
          <a:p>
            <a:r>
              <a:rPr lang="en-US" sz="2400" dirty="0"/>
              <a:t>Models for </a:t>
            </a:r>
            <a:r>
              <a:rPr lang="en-US" sz="2400" dirty="0">
                <a:solidFill>
                  <a:srgbClr val="0070C0"/>
                </a:solidFill>
              </a:rPr>
              <a:t>square tables </a:t>
            </a:r>
            <a:r>
              <a:rPr lang="en-US" sz="2400" dirty="0"/>
              <a:t>allow testing structured questions</a:t>
            </a:r>
          </a:p>
          <a:p>
            <a:pPr lvl="1"/>
            <a:r>
              <a:rPr lang="en-US" sz="2000" dirty="0"/>
              <a:t>Quasi-independence: ignoring diagonals</a:t>
            </a:r>
          </a:p>
          <a:p>
            <a:pPr lvl="1"/>
            <a:r>
              <a:rPr lang="en-US" sz="2000" dirty="0"/>
              <a:t>symmetry &amp; quasi-symmetry</a:t>
            </a:r>
          </a:p>
          <a:p>
            <a:pPr lvl="1"/>
            <a:r>
              <a:rPr lang="en-US" sz="2000" dirty="0"/>
              <a:t>theory-specific “topological” models</a:t>
            </a:r>
          </a:p>
          <a:p>
            <a:r>
              <a:rPr lang="en-US" sz="2400" dirty="0"/>
              <a:t>These methods can be readily combined to analyze complex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A4E862-A4EC-4C1B-A162-34D314E2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0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52A386-CD24-4904-F8A1-16E16CD0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CD122C-FF4B-A112-38BF-B1F7CBBDB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48" y="228600"/>
            <a:ext cx="4380952" cy="3285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29A2FD-767E-E797-EE28-396B1DBEF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252" y="228600"/>
            <a:ext cx="4380952" cy="3285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87FC46-BB71-BB73-A496-206586DA9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245" y="3435761"/>
            <a:ext cx="4380952" cy="32857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56AC49-4244-B247-A93C-6CEFC0988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1725" y="3439445"/>
            <a:ext cx="4380952" cy="3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8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4701-A8B6-5D40-E14D-833BA2375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257800"/>
            <a:ext cx="7772400" cy="774700"/>
          </a:xfrm>
        </p:spPr>
        <p:txBody>
          <a:bodyPr>
            <a:noAutofit/>
          </a:bodyPr>
          <a:lstStyle/>
          <a:p>
            <a:pPr algn="ctr"/>
            <a:r>
              <a:rPr lang="en-CA" sz="5400" dirty="0"/>
              <a:t>The Last Waltz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B9BA8-E1DA-75BF-7FB0-463174294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3200400"/>
            <a:ext cx="7772400" cy="1895475"/>
          </a:xfrm>
          <a:solidFill>
            <a:schemeClr val="bg1">
              <a:alpha val="55000"/>
            </a:schemeClr>
          </a:solidFill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3600" dirty="0">
                <a:solidFill>
                  <a:schemeClr val="tx1"/>
                </a:solidFill>
              </a:rPr>
              <a:t>Where did we start?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3600" dirty="0">
                <a:solidFill>
                  <a:schemeClr val="tx1"/>
                </a:solidFill>
              </a:rPr>
              <a:t>What have </a:t>
            </a:r>
            <a:r>
              <a:rPr lang="en-CA" sz="3600" i="1" dirty="0">
                <a:solidFill>
                  <a:schemeClr val="tx1"/>
                </a:solidFill>
              </a:rPr>
              <a:t>I</a:t>
            </a:r>
            <a:r>
              <a:rPr lang="en-CA" sz="3600" dirty="0">
                <a:solidFill>
                  <a:schemeClr val="tx1"/>
                </a:solidFill>
              </a:rPr>
              <a:t> tried to teach?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3600" dirty="0">
                <a:solidFill>
                  <a:schemeClr val="tx1"/>
                </a:solidFill>
              </a:rPr>
              <a:t>What did </a:t>
            </a:r>
            <a:r>
              <a:rPr lang="en-CA" sz="3600" i="1" dirty="0">
                <a:solidFill>
                  <a:schemeClr val="tx1"/>
                </a:solidFill>
              </a:rPr>
              <a:t>you</a:t>
            </a:r>
            <a:r>
              <a:rPr lang="en-CA" sz="3600" dirty="0">
                <a:solidFill>
                  <a:schemeClr val="tx1"/>
                </a:solidFill>
              </a:rPr>
              <a:t> learn?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F614E-BC56-C62D-C0F5-301CDE82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05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BB1A-5093-4D17-809F-61916322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09: GLMs for Count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C8353-CF0C-463C-81C2-5634CE0BD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GLMs provide a unified framework for linear models</a:t>
            </a:r>
          </a:p>
          <a:p>
            <a:pPr lvl="1"/>
            <a:r>
              <a:rPr lang="en-US" dirty="0"/>
              <a:t>Different families, all estimated in the same way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link function and associated variance function</a:t>
            </a:r>
          </a:p>
          <a:p>
            <a:r>
              <a:rPr lang="en-US" dirty="0"/>
              <a:t>For count data, starting from log(</a:t>
            </a:r>
            <a:r>
              <a:rPr lang="el-GR" b="1" dirty="0"/>
              <a:t>μ</a:t>
            </a:r>
            <a:r>
              <a:rPr lang="en-US" dirty="0"/>
              <a:t>) = </a:t>
            </a:r>
            <a:r>
              <a:rPr lang="en-US" b="1" dirty="0"/>
              <a:t>X</a:t>
            </a:r>
            <a:r>
              <a:rPr lang="en-US" dirty="0"/>
              <a:t> </a:t>
            </a:r>
            <a:r>
              <a:rPr lang="en-US" b="1" dirty="0">
                <a:sym typeface="Symbol" panose="05050102010706020507" pitchFamily="18" charset="2"/>
              </a:rPr>
              <a:t>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l-GR" b="1" dirty="0"/>
              <a:t>μ</a:t>
            </a:r>
            <a:r>
              <a:rPr lang="en-US" dirty="0"/>
              <a:t>|</a:t>
            </a:r>
            <a:r>
              <a:rPr lang="en-US" b="1" dirty="0"/>
              <a:t>X</a:t>
            </a:r>
            <a:r>
              <a:rPr lang="en-US" dirty="0"/>
              <a:t> ~</a:t>
            </a:r>
            <a:r>
              <a:rPr lang="el-GR" dirty="0"/>
              <a:t> </a:t>
            </a:r>
            <a:r>
              <a:rPr lang="en-US" dirty="0">
                <a:sym typeface="Symbol" panose="05050102010706020507" pitchFamily="18" charset="2"/>
              </a:rPr>
              <a:t>Poisson: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Overdispersion  quasi-</a:t>
            </a:r>
            <a:r>
              <a:rPr lang="en-US" dirty="0" err="1">
                <a:sym typeface="Symbol" panose="05050102010706020507" pitchFamily="18" charset="2"/>
              </a:rPr>
              <a:t>poisson</a:t>
            </a:r>
            <a:r>
              <a:rPr lang="en-US" dirty="0">
                <a:sym typeface="Symbol" panose="05050102010706020507" pitchFamily="18" charset="2"/>
              </a:rPr>
              <a:t>, negative binomial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Standard tools for assessing model fit</a:t>
            </a:r>
          </a:p>
          <a:p>
            <a:r>
              <a:rPr lang="en-US" dirty="0">
                <a:sym typeface="Symbol" panose="05050102010706020507" pitchFamily="18" charset="2"/>
              </a:rPr>
              <a:t>Excess zero counts introduce new ideas &amp; methods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ZIP model: structural model for the 0s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Hurdle model: random model for 0s, 2</a:t>
            </a:r>
            <a:r>
              <a:rPr lang="en-US" baseline="30000" dirty="0">
                <a:sym typeface="Symbol" panose="05050102010706020507" pitchFamily="18" charset="2"/>
              </a:rPr>
              <a:t>nd</a:t>
            </a:r>
            <a:r>
              <a:rPr lang="en-US" dirty="0">
                <a:sym typeface="Symbol" panose="05050102010706020507" pitchFamily="18" charset="2"/>
              </a:rPr>
              <a:t> model for Y&gt;0</a:t>
            </a:r>
          </a:p>
          <a:p>
            <a:r>
              <a:rPr lang="en-US" dirty="0">
                <a:sym typeface="Symbol" panose="05050102010706020507" pitchFamily="18" charset="2"/>
              </a:rPr>
              <a:t>In all this, we rely on data &amp; model 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plots</a:t>
            </a:r>
            <a:r>
              <a:rPr lang="en-US" dirty="0">
                <a:sym typeface="Symbol" panose="05050102010706020507" pitchFamily="18" charset="2"/>
              </a:rPr>
              <a:t> for understanding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E549C8-037B-42BA-8158-1FE725D2A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1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CA11B1-D342-6359-ED6B-5184D720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5829F-4DB5-E371-B289-B18C20614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4380952" cy="3285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802F02-8061-208D-3B6F-D5C407DC0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752" y="304800"/>
            <a:ext cx="4380952" cy="3285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EF5AD9-E011-8BE2-80D3-83F613775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435761"/>
            <a:ext cx="4380952" cy="32857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B439CD-8ED7-46F5-4EFC-0DBEE371B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881" y="3429000"/>
            <a:ext cx="4380952" cy="3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248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A4057-DE6B-D8B6-FA96-E8704069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10: Models for log odds &amp; LORs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52713-832F-4B5E-6031-133763E8B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Logit models for a binary response generalize readily to a polytomous response</a:t>
            </a:r>
          </a:p>
          <a:p>
            <a:pPr lvl="1"/>
            <a:r>
              <a:rPr lang="en-CA" dirty="0">
                <a:sym typeface="Symbol" panose="05050102010706020507" pitchFamily="18" charset="2"/>
              </a:rPr>
              <a:t></a:t>
            </a:r>
            <a:r>
              <a:rPr lang="en-CA" dirty="0"/>
              <a:t>Models for log odds, familiar interpretation</a:t>
            </a:r>
          </a:p>
          <a:p>
            <a:pPr lvl="1"/>
            <a:r>
              <a:rPr lang="en-CA" dirty="0"/>
              <a:t>Handles 3+ way table, ordinal variables</a:t>
            </a:r>
          </a:p>
          <a:p>
            <a:pPr lvl="1"/>
            <a:r>
              <a:rPr lang="en-CA" dirty="0"/>
              <a:t>Simple plots for interpretation</a:t>
            </a:r>
          </a:p>
          <a:p>
            <a:r>
              <a:rPr lang="en-CA" dirty="0"/>
              <a:t>Generalized odds ratios handle bivariate responses</a:t>
            </a:r>
          </a:p>
          <a:p>
            <a:pPr lvl="1"/>
            <a:r>
              <a:rPr lang="en-CA" dirty="0"/>
              <a:t>Simple linear models for LOR</a:t>
            </a:r>
          </a:p>
          <a:p>
            <a:pPr lvl="1"/>
            <a:r>
              <a:rPr lang="en-CA" dirty="0"/>
              <a:t>Easy to model log odds for each response and the LOR simultaneously</a:t>
            </a:r>
          </a:p>
          <a:p>
            <a:pPr lvl="1"/>
            <a:r>
              <a:rPr lang="en-CA" dirty="0"/>
              <a:t>Easy to visualize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349F06-2252-2DCD-A157-50517888F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38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8806E7-AB23-4464-97D2-34A0996C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5400" dirty="0"/>
              <a:t>Your turn: Feedback?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43B5FA-E73F-F1E1-CA50-E33E19141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E3521-06DC-5CD6-B40E-EC9078F93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19297E2-666B-BD4A-3311-EB26CC6BE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607" y="136525"/>
            <a:ext cx="6784786" cy="3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85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did you like/dislike about 6136?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Topics: what were the: </a:t>
            </a:r>
          </a:p>
          <a:p>
            <a:pPr lvl="1"/>
            <a:r>
              <a:rPr lang="en-US" dirty="0"/>
              <a:t>most interesting?</a:t>
            </a:r>
          </a:p>
          <a:p>
            <a:pPr lvl="1"/>
            <a:r>
              <a:rPr lang="en-US" dirty="0"/>
              <a:t>most boring?</a:t>
            </a:r>
          </a:p>
          <a:p>
            <a:pPr lvl="1"/>
            <a:r>
              <a:rPr lang="en-US" dirty="0"/>
              <a:t>Most challenging?</a:t>
            </a:r>
          </a:p>
          <a:p>
            <a:r>
              <a:rPr lang="en-US" dirty="0"/>
              <a:t>What did you learn most from?</a:t>
            </a:r>
          </a:p>
          <a:p>
            <a:r>
              <a:rPr lang="en-US" dirty="0"/>
              <a:t>What gave you the most difficulty?</a:t>
            </a:r>
          </a:p>
          <a:p>
            <a:r>
              <a:rPr lang="en-US" dirty="0"/>
              <a:t>How does this relate to your own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08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056A-9E3A-6B3B-7DFE-A8A030BDE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Tips for next time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28B0C-A3B9-A493-4B9F-CBAD9E25E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should I try to differently the next time?</a:t>
            </a:r>
          </a:p>
          <a:p>
            <a:pPr lvl="1"/>
            <a:r>
              <a:rPr lang="en-CA" dirty="0"/>
              <a:t>More of X?</a:t>
            </a:r>
          </a:p>
          <a:p>
            <a:pPr lvl="1"/>
            <a:r>
              <a:rPr lang="en-CA" dirty="0"/>
              <a:t>Less of Y?</a:t>
            </a:r>
          </a:p>
          <a:p>
            <a:pPr lvl="1"/>
            <a:r>
              <a:rPr lang="en-CA" dirty="0"/>
              <a:t>Aspects of how the course is structured?</a:t>
            </a:r>
          </a:p>
          <a:p>
            <a:pPr lvl="1"/>
            <a:r>
              <a:rPr lang="en-CA" dirty="0"/>
              <a:t>Evaluation?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03F9D-1280-278D-F715-E572A84A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99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pic>
        <p:nvPicPr>
          <p:cNvPr id="1026" name="Picture 2" descr="C:\Dropbox\Documents\6135\_site\images\thank-you-animatio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17585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42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B771EC-9D6E-54ED-5DBC-BF4096A02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My goals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C49EAA27-0286-0594-CE32-6C85DBA600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2296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8D4CF-8385-7B9D-C795-878DF3D9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67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7C5B4-6FAE-4F4C-82AC-02DE3D3E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01: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17C25-B2AC-4956-ABDD-330428334BFC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lnSpcReduction="10000"/>
          </a:bodyPr>
          <a:lstStyle/>
          <a:p>
            <a:r>
              <a:rPr lang="en-US" dirty="0"/>
              <a:t>Categorical data involves some new ideas</a:t>
            </a:r>
          </a:p>
          <a:p>
            <a:pPr lvl="1"/>
            <a:r>
              <a:rPr lang="en-US" dirty="0"/>
              <a:t>Discrete variables: </a:t>
            </a:r>
            <a:r>
              <a:rPr lang="en-US" dirty="0">
                <a:solidFill>
                  <a:srgbClr val="0070C0"/>
                </a:solidFill>
              </a:rPr>
              <a:t>unordered</a:t>
            </a:r>
            <a:r>
              <a:rPr lang="en-US" dirty="0"/>
              <a:t> or </a:t>
            </a:r>
            <a:r>
              <a:rPr lang="en-US" dirty="0">
                <a:solidFill>
                  <a:srgbClr val="0070C0"/>
                </a:solidFill>
              </a:rPr>
              <a:t>ordered</a:t>
            </a:r>
          </a:p>
          <a:p>
            <a:pPr lvl="1"/>
            <a:r>
              <a:rPr lang="en-US" dirty="0"/>
              <a:t>Counts, frequencies as outcomes</a:t>
            </a:r>
          </a:p>
          <a:p>
            <a:r>
              <a:rPr lang="en-US" dirty="0"/>
              <a:t>New / different data structures &amp; functions</a:t>
            </a:r>
          </a:p>
          <a:p>
            <a:pPr lvl="1"/>
            <a:r>
              <a:rPr lang="en-US" dirty="0"/>
              <a:t>tables – 1-way, 2-way, 3-way, …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table(), 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xtabs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similar in matrices or arrays     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matrix(), array()</a:t>
            </a:r>
          </a:p>
          <a:p>
            <a:pPr lvl="1"/>
            <a:r>
              <a:rPr lang="en-US" dirty="0"/>
              <a:t>datasets:</a:t>
            </a:r>
          </a:p>
          <a:p>
            <a:pPr lvl="2"/>
            <a:r>
              <a:rPr lang="en-US" dirty="0"/>
              <a:t>frequency form</a:t>
            </a:r>
          </a:p>
          <a:p>
            <a:pPr lvl="2"/>
            <a:r>
              <a:rPr lang="en-US" dirty="0"/>
              <a:t>case form</a:t>
            </a:r>
          </a:p>
          <a:p>
            <a:r>
              <a:rPr lang="en-US" dirty="0"/>
              <a:t>Graphical methods: often use area ~ Freq</a:t>
            </a:r>
          </a:p>
          <a:p>
            <a:pPr lvl="1"/>
            <a:r>
              <a:rPr lang="en-US" dirty="0"/>
              <a:t>Consider: graphical comparisons, effect order</a:t>
            </a:r>
          </a:p>
          <a:p>
            <a:r>
              <a:rPr lang="en-US" dirty="0"/>
              <a:t>Models: Most are </a:t>
            </a:r>
            <a:r>
              <a:rPr lang="en-US" dirty="0">
                <a:sym typeface="Symbol" panose="05050102010706020507" pitchFamily="18" charset="2"/>
              </a:rPr>
              <a:t> </a:t>
            </a:r>
            <a:r>
              <a:rPr lang="en-US" dirty="0"/>
              <a:t>natural extensions of </a:t>
            </a:r>
            <a:r>
              <a:rPr lang="en-US" dirty="0" err="1"/>
              <a:t>lm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A88EB6-F677-41DA-A4CB-C57D5EBE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3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2E496-6D9C-F644-6FA9-ACB88EB3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0AE5FF-CC95-C5AD-98AE-EB1F12A46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2" y="457200"/>
            <a:ext cx="4299060" cy="324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012D04-19BF-A194-D847-D9DD35252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457200"/>
            <a:ext cx="4320001" cy="324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C6B9B0-11CF-2FF6-A576-D6CFD8D0E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2" y="3462722"/>
            <a:ext cx="4265388" cy="3204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4A7A48-E1F7-706E-58DE-3BA10D8A3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0728" y="3471950"/>
            <a:ext cx="432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52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FBF6-6573-4748-AAC7-89A93240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02: Discrete distributions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B8E1B-3531-416E-AA33-5F0D32AD0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Discrete distributions are the building blocks for categorical data analysis</a:t>
            </a:r>
          </a:p>
          <a:p>
            <a:pPr lvl="1"/>
            <a:r>
              <a:rPr lang="en-US" dirty="0"/>
              <a:t>Typically consist of basic counts of occurrences, with varying frequencies</a:t>
            </a:r>
          </a:p>
          <a:p>
            <a:pPr lvl="1"/>
            <a:r>
              <a:rPr lang="en-US" dirty="0"/>
              <a:t>Most common: binomial, Poisson, negative binomial</a:t>
            </a:r>
          </a:p>
          <a:p>
            <a:pPr lvl="1"/>
            <a:r>
              <a:rPr lang="en-US" dirty="0"/>
              <a:t>Others: geometric, log-series</a:t>
            </a:r>
          </a:p>
          <a:p>
            <a:r>
              <a:rPr lang="en-US" dirty="0"/>
              <a:t>Fit with </a:t>
            </a:r>
            <a:r>
              <a:rPr lang="en-US" dirty="0" err="1"/>
              <a:t>goodfit</a:t>
            </a:r>
            <a:r>
              <a:rPr lang="en-US" dirty="0"/>
              <a:t>(); plot with rootogram()</a:t>
            </a:r>
          </a:p>
          <a:p>
            <a:pPr lvl="1"/>
            <a:r>
              <a:rPr lang="en-US" dirty="0"/>
              <a:t>Diagnostic plots: </a:t>
            </a:r>
            <a:r>
              <a:rPr lang="en-US" dirty="0" err="1"/>
              <a:t>Ord_plot</a:t>
            </a:r>
            <a:r>
              <a:rPr lang="en-US" dirty="0"/>
              <a:t>(), </a:t>
            </a:r>
            <a:r>
              <a:rPr lang="en-US" dirty="0" err="1"/>
              <a:t>distplot</a:t>
            </a:r>
            <a:r>
              <a:rPr lang="en-US" dirty="0"/>
              <a:t>()</a:t>
            </a:r>
          </a:p>
          <a:p>
            <a:r>
              <a:rPr lang="en-US" dirty="0"/>
              <a:t>Models with predictors</a:t>
            </a:r>
          </a:p>
          <a:p>
            <a:pPr lvl="1"/>
            <a:r>
              <a:rPr lang="en-US" dirty="0"/>
              <a:t>Binomial </a:t>
            </a:r>
            <a:r>
              <a:rPr lang="en-US" dirty="0">
                <a:sym typeface="Symbol" panose="05050102010706020507" pitchFamily="18" charset="2"/>
              </a:rPr>
              <a:t> logistic regression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Poisson  </a:t>
            </a:r>
            <a:r>
              <a:rPr lang="en-US" dirty="0" err="1">
                <a:sym typeface="Symbol" panose="05050102010706020507" pitchFamily="18" charset="2"/>
              </a:rPr>
              <a:t>poisson</a:t>
            </a:r>
            <a:r>
              <a:rPr lang="en-US" dirty="0">
                <a:sym typeface="Symbol" panose="05050102010706020507" pitchFamily="18" charset="2"/>
              </a:rPr>
              <a:t> regression; </a:t>
            </a:r>
            <a:r>
              <a:rPr lang="en-US" dirty="0" err="1">
                <a:sym typeface="Symbol" panose="05050102010706020507" pitchFamily="18" charset="2"/>
              </a:rPr>
              <a:t>logliner</a:t>
            </a:r>
            <a:r>
              <a:rPr lang="en-US" dirty="0">
                <a:sym typeface="Symbol" panose="05050102010706020507" pitchFamily="18" charset="2"/>
              </a:rPr>
              <a:t> models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These are special cases of 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generalized</a:t>
            </a:r>
            <a:r>
              <a:rPr lang="en-US" dirty="0">
                <a:sym typeface="Symbol" panose="05050102010706020507" pitchFamily="18" charset="2"/>
              </a:rPr>
              <a:t> linear models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EB4FCB-7F07-4CBC-906B-364DD3B8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6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A2E17-E1DD-DFF1-D154-5B94F96E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DB569F-E737-D7E1-5432-5EDAF371E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4233184" cy="316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1CEC61-F674-7540-580A-239F2645F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224000" cy="316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A983F9-BB71-21CA-8557-AB346E126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934" y="3515825"/>
            <a:ext cx="4359733" cy="306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8BBDC4-CD4B-90E9-2739-EE26F6ED27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667527"/>
            <a:ext cx="4276190" cy="3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1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E876-04E5-4381-AFF1-5C0F36A42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03: Two-way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E4C24-5102-44F2-B2D2-6E925FA40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Two-way tables summarize frequencies of two categorical factors</a:t>
            </a:r>
          </a:p>
          <a:p>
            <a:pPr lvl="1"/>
            <a:r>
              <a:rPr lang="en-US" dirty="0"/>
              <a:t>2 × 2: a special case, with </a:t>
            </a:r>
            <a:r>
              <a:rPr lang="en-US" dirty="0">
                <a:solidFill>
                  <a:srgbClr val="0070C0"/>
                </a:solidFill>
              </a:rPr>
              <a:t>odds ratio </a:t>
            </a:r>
            <a:r>
              <a:rPr lang="en-US" dirty="0"/>
              <a:t>as a measure</a:t>
            </a:r>
          </a:p>
          <a:p>
            <a:pPr lvl="1"/>
            <a:r>
              <a:rPr lang="en-US" i="1" dirty="0"/>
              <a:t>r</a:t>
            </a:r>
            <a:r>
              <a:rPr lang="en-US" dirty="0"/>
              <a:t> × </a:t>
            </a:r>
            <a:r>
              <a:rPr lang="en-US" i="1" dirty="0"/>
              <a:t>c</a:t>
            </a:r>
            <a:r>
              <a:rPr lang="en-US" dirty="0"/>
              <a:t>: factors can be </a:t>
            </a:r>
            <a:r>
              <a:rPr lang="en-US" dirty="0">
                <a:solidFill>
                  <a:srgbClr val="0070C0"/>
                </a:solidFill>
              </a:rPr>
              <a:t>unordered</a:t>
            </a:r>
            <a:r>
              <a:rPr lang="en-US" dirty="0"/>
              <a:t> or </a:t>
            </a:r>
            <a:r>
              <a:rPr lang="en-US" dirty="0">
                <a:solidFill>
                  <a:srgbClr val="0070C0"/>
                </a:solidFill>
              </a:rPr>
              <a:t>ordered</a:t>
            </a:r>
          </a:p>
          <a:p>
            <a:pPr lvl="1"/>
            <a:r>
              <a:rPr lang="en-US" i="1" dirty="0"/>
              <a:t>r</a:t>
            </a:r>
            <a:r>
              <a:rPr lang="en-US" dirty="0"/>
              <a:t> × </a:t>
            </a:r>
            <a:r>
              <a:rPr lang="en-US" i="1" dirty="0"/>
              <a:t>c</a:t>
            </a:r>
            <a:r>
              <a:rPr lang="en-US" dirty="0"/>
              <a:t> × </a:t>
            </a:r>
            <a:r>
              <a:rPr lang="en-US" i="1" dirty="0"/>
              <a:t>k</a:t>
            </a:r>
            <a:r>
              <a:rPr lang="en-US" dirty="0"/>
              <a:t>: stratified tables</a:t>
            </a:r>
            <a:r>
              <a:rPr lang="en-US"/>
              <a:t>, </a:t>
            </a:r>
            <a:r>
              <a:rPr lang="en-US" i="1"/>
              <a:t>r </a:t>
            </a:r>
            <a:r>
              <a:rPr lang="en-US"/>
              <a:t>× </a:t>
            </a:r>
            <a:r>
              <a:rPr lang="en-US" i="1"/>
              <a:t>c </a:t>
            </a:r>
            <a:r>
              <a:rPr lang="en-US" dirty="0"/>
              <a:t>with groups or circumstances</a:t>
            </a:r>
          </a:p>
          <a:p>
            <a:r>
              <a:rPr lang="en-US" dirty="0"/>
              <a:t>Tests &amp; measures of association</a:t>
            </a:r>
          </a:p>
          <a:p>
            <a:pPr lvl="1"/>
            <a:r>
              <a:rPr lang="en-US" dirty="0"/>
              <a:t>Pearson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dirty="0"/>
              <a:t>, LR G</a:t>
            </a:r>
            <a:r>
              <a:rPr lang="en-US" baseline="30000" dirty="0"/>
              <a:t>2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general association</a:t>
            </a:r>
          </a:p>
          <a:p>
            <a:pPr lvl="1"/>
            <a:r>
              <a:rPr lang="en-US" dirty="0"/>
              <a:t>More powerful </a:t>
            </a:r>
            <a:r>
              <a:rPr lang="en-US" dirty="0">
                <a:solidFill>
                  <a:srgbClr val="0070C0"/>
                </a:solidFill>
              </a:rPr>
              <a:t>CMH tests </a:t>
            </a:r>
            <a:r>
              <a:rPr lang="en-US" dirty="0"/>
              <a:t>for ordered factors</a:t>
            </a:r>
          </a:p>
          <a:p>
            <a:r>
              <a:rPr lang="en-US" dirty="0"/>
              <a:t>Visualization</a:t>
            </a:r>
          </a:p>
          <a:p>
            <a:pPr lvl="1"/>
            <a:r>
              <a:rPr lang="en-US" dirty="0"/>
              <a:t>2 × 2: fourfold plots</a:t>
            </a:r>
          </a:p>
          <a:p>
            <a:pPr lvl="1"/>
            <a:r>
              <a:rPr lang="en-US" dirty="0"/>
              <a:t>r × c: sieve diagrams, tile plots, …</a:t>
            </a:r>
          </a:p>
          <a:p>
            <a:pPr lvl="1"/>
            <a:r>
              <a:rPr lang="en-US" dirty="0"/>
              <a:t>More graphical methods to come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B7C9A-1E0B-4F41-9199-1EFA70C2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4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FF1283-CC93-FB3C-F90F-DAE57841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F8D2BC-2760-40EA-68AD-893BD5678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28600"/>
            <a:ext cx="4380952" cy="3285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1497C9-6429-302D-8E54-3F96CA031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28600"/>
            <a:ext cx="4380952" cy="3285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AED0E0-5913-4F6F-47B8-2FFB6D57C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353211"/>
            <a:ext cx="4380952" cy="32857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452768-993E-78EA-5DF3-6737C667F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3048" y="3321050"/>
            <a:ext cx="4380952" cy="3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6212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1002</TotalTime>
  <Words>1109</Words>
  <Application>Microsoft Office PowerPoint</Application>
  <PresentationFormat>On-screen Show (4:3)</PresentationFormat>
  <Paragraphs>166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 New</vt:lpstr>
      <vt:lpstr>Wingdings</vt:lpstr>
      <vt:lpstr>1_Office Theme</vt:lpstr>
      <vt:lpstr>The Last Waltz</vt:lpstr>
      <vt:lpstr>The Last Waltz</vt:lpstr>
      <vt:lpstr>My goals</vt:lpstr>
      <vt:lpstr>01: Overview</vt:lpstr>
      <vt:lpstr>PowerPoint Presentation</vt:lpstr>
      <vt:lpstr>02: Discrete distributions</vt:lpstr>
      <vt:lpstr>PowerPoint Presentation</vt:lpstr>
      <vt:lpstr>03: Two-way tables</vt:lpstr>
      <vt:lpstr>PowerPoint Presentation</vt:lpstr>
      <vt:lpstr>04: Loglinar models, mosaic displays</vt:lpstr>
      <vt:lpstr>PowerPoint Presentation</vt:lpstr>
      <vt:lpstr>05: Correspondence analysis</vt:lpstr>
      <vt:lpstr>PowerPoint Presentation</vt:lpstr>
      <vt:lpstr>06: Logistic regression</vt:lpstr>
      <vt:lpstr>PowerPoint Presentation</vt:lpstr>
      <vt:lpstr>07: Logistic regression: Extensions</vt:lpstr>
      <vt:lpstr>PowerPoint Presentation</vt:lpstr>
      <vt:lpstr>08: Extending loglinear models</vt:lpstr>
      <vt:lpstr>PowerPoint Presentation</vt:lpstr>
      <vt:lpstr>09: GLMs for Count Data</vt:lpstr>
      <vt:lpstr>PowerPoint Presentation</vt:lpstr>
      <vt:lpstr>10: Models for log odds &amp; LORs</vt:lpstr>
      <vt:lpstr>Your turn: Feedback?</vt:lpstr>
      <vt:lpstr>What did you like/dislike about 6136?</vt:lpstr>
      <vt:lpstr>Tips for next time …</vt:lpstr>
      <vt:lpstr>PowerPoint Presentation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Michael Friendly</dc:creator>
  <cp:lastModifiedBy>Michael L Friendly</cp:lastModifiedBy>
  <cp:revision>29</cp:revision>
  <dcterms:created xsi:type="dcterms:W3CDTF">2017-10-14T20:35:56Z</dcterms:created>
  <dcterms:modified xsi:type="dcterms:W3CDTF">2023-04-04T18:02:39Z</dcterms:modified>
</cp:coreProperties>
</file>