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0DC24-E3DB-41A4-A511-D271B8B9CA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Polytomous responses" id="{A5C92633-AE48-4FD0-8BB6-F3A2279F7AF7}">
          <p14:sldIdLst>
            <p14:sldId id="271"/>
            <p14:sldId id="274"/>
            <p14:sldId id="272"/>
            <p14:sldId id="273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sted dichotomies" id="{99165A99-0DC7-4206-BBD6-CFCB430DFE52}">
          <p14:sldIdLst>
            <p14:sldId id="289"/>
            <p14:sldId id="290"/>
            <p14:sldId id="291"/>
            <p14:sldId id="292"/>
            <p14:sldId id="293"/>
            <p14:sldId id="300"/>
            <p14:sldId id="294"/>
            <p14:sldId id="295"/>
            <p14:sldId id="296"/>
          </p14:sldIdLst>
        </p14:section>
        <p14:section name="Multinomial" id="{03AA7566-CE9A-44CE-880F-845BA9401705}">
          <p14:sldIdLst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  <p14:section name="BEPS example" id="{90B719CF-33A9-449A-9A9F-7A0C3259DD7B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Logistic regression: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EAF6B1-2A4E-8EEF-4AD7-7B5AD280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412480" cy="24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7FD475-5548-46A1-A744-40753264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279"/>
            <a:ext cx="4763165" cy="5239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3466-A17B-4E7B-A108-C941D46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ABCC-1EF0-4994-8B2D-6986D3BD1A5B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"loess", span=0.9</a:t>
            </a:r>
            <a:r>
              <a:rPr lang="en-US" dirty="0"/>
              <a:t>, </a:t>
            </a:r>
          </a:p>
          <a:p>
            <a:r>
              <a:rPr lang="en-US" dirty="0"/>
              <a:t>                 alpha = 0.2, size=2, </a:t>
            </a:r>
          </a:p>
          <a:p>
            <a:r>
              <a:rPr lang="en-US" dirty="0"/>
              <a:t>                 </a:t>
            </a:r>
            <a:r>
              <a:rPr lang="en-US" dirty="0" err="1"/>
              <a:t>aes</a:t>
            </a:r>
            <a:r>
              <a:rPr lang="en-US" dirty="0"/>
              <a:t>(fill = sex))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=c(-.05,1.05))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B809-7EE7-45BB-9B15-A1D248CC44B4}"/>
              </a:ext>
            </a:extLst>
          </p:cNvPr>
          <p:cNvSpPr txBox="1"/>
          <p:nvPr/>
        </p:nvSpPr>
        <p:spPr>
          <a:xfrm>
            <a:off x="533400" y="198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loess smooths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363448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effect of age, w/, w/o </a:t>
            </a:r>
            <a:r>
              <a:rPr lang="en-US" sz="2400" dirty="0">
                <a:solidFill>
                  <a:srgbClr val="0070C0"/>
                </a:solidFill>
              </a:rPr>
              <a:t>interaction</a:t>
            </a:r>
            <a:r>
              <a:rPr lang="en-US" sz="2400" dirty="0"/>
              <a:t> age*sex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5.52  1     0.0188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6.73  1     0.0095 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0.40  1     0.5269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00342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quadratic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donner.mod3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donner.mod4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         9.91  2     0.0070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       8.09  1     0.0044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2):sex     8.93  2     0.0115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665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908-BEEF-4BE5-AE41-23AAF95A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2323-E397-4F32-AEA8-6674437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A921-923E-4A42-B452-289FB16C3F65}"/>
              </a:ext>
            </a:extLst>
          </p:cNvPr>
          <p:cNvSpPr txBox="1"/>
          <p:nvPr/>
        </p:nvSpPr>
        <p:spPr>
          <a:xfrm>
            <a:off x="457200" y="169164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(donner.mod1, donner.mod2, donner.mod3, 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donner.mod1 117 125    111.1 87      0.042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donner.mod2 119 129    110.7 86      0.038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donner.mod3 115 125    106.7 86      0.064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donner.mod4 110 125     97.8 84      0.144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A917-991B-4D68-8A85-8D2DA0B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11040"/>
            <a:ext cx="6933333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E097-7A4E-4D19-A26E-48665D906A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models are only nested in </a:t>
            </a:r>
            <a:r>
              <a:rPr lang="en-US" sz="2000" dirty="0">
                <a:solidFill>
                  <a:srgbClr val="0070C0"/>
                </a:solidFill>
              </a:rPr>
              <a:t>pairs</a:t>
            </a:r>
            <a:r>
              <a:rPr lang="en-US" sz="2000" dirty="0"/>
              <a:t>. We can compare them using AIC &amp; </a:t>
            </a:r>
            <a:r>
              <a:rPr lang="en-US" sz="2000" dirty="0">
                <a:sym typeface="Symbol" panose="05050102010706020507" pitchFamily="18" charset="2"/>
              </a:rPr>
              <a:t>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C76BF-2256-4208-9109-2BDECE563E67}"/>
              </a:ext>
            </a:extLst>
          </p:cNvPr>
          <p:cNvSpPr txBox="1"/>
          <p:nvPr/>
        </p:nvSpPr>
        <p:spPr>
          <a:xfrm>
            <a:off x="7741920" y="48308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6FD42-2DF5-4606-A351-B1E5B06537D6}"/>
              </a:ext>
            </a:extLst>
          </p:cNvPr>
          <p:cNvSpPr txBox="1"/>
          <p:nvPr/>
        </p:nvSpPr>
        <p:spPr>
          <a:xfrm>
            <a:off x="611124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39CA-581E-4B25-BCA6-7498FAE5F723}"/>
              </a:ext>
            </a:extLst>
          </p:cNvPr>
          <p:cNvSpPr txBox="1"/>
          <p:nvPr/>
        </p:nvSpPr>
        <p:spPr>
          <a:xfrm>
            <a:off x="7741920" y="51373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41FC-A865-43EF-820E-B4DE62478EF2}"/>
              </a:ext>
            </a:extLst>
          </p:cNvPr>
          <p:cNvSpPr txBox="1"/>
          <p:nvPr/>
        </p:nvSpPr>
        <p:spPr>
          <a:xfrm>
            <a:off x="4744720" y="616436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00F9-1A50-4219-8772-E0F8BBB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was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5070-FDD8-4F44-B614-B460538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CE5C9BA-2334-4604-87E3-DA215629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227"/>
            <a:ext cx="8138160" cy="468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4E697-3DC5-45CE-9E7E-5F446499E210}"/>
              </a:ext>
            </a:extLst>
          </p:cNvPr>
          <p:cNvSpPr txBox="1"/>
          <p:nvPr/>
        </p:nvSpPr>
        <p:spPr>
          <a:xfrm>
            <a:off x="457200" y="1219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influencePlot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(donner.mod3, id = list(col="blue", n=2), scale=8)</a:t>
            </a:r>
          </a:p>
        </p:txBody>
      </p:sp>
    </p:spTree>
    <p:extLst>
      <p:ext uri="{BB962C8B-B14F-4D97-AF65-F5344CB8AC3E}">
        <p14:creationId xmlns:p14="http://schemas.microsoft.com/office/powerpoint/2010/main" val="21370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6F7-3E97-4789-91A8-F76E451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were they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23E0-5D70-4973-A1A7-F30F302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6E1B-1AEA-4C98-92DB-CABB0EC0DDFC}"/>
              </a:ext>
            </a:extLst>
          </p:cNvPr>
          <p:cNvSpPr txBox="1"/>
          <p:nvPr/>
        </p:nvSpPr>
        <p:spPr>
          <a:xfrm>
            <a:off x="457200" y="12954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(Donner) %in%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data together with diagnostics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(Donner[idx,2:4], res)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age    sex survived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Hat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Patrick        51   Male      yes    2.50 0.0915 0.3235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Elizabeth     45 Female       no   -1.11 0.1354 0.0341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Elizabeth C.  47 Female       no   -1.02 0.1632 0.0342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46   Male      yes    2.10 0.0816 0.1436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34CE-A802-4E3F-9FB0-871DB9F0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1983"/>
            <a:ext cx="8171428" cy="5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8255-742F-483C-9666-7BAFC7C4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99A2-2F17-448B-BFE8-D67D19E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4380"/>
            <a:ext cx="2209800" cy="6004052"/>
          </a:xfrm>
        </p:spPr>
        <p:txBody>
          <a:bodyPr>
            <a:normAutofit/>
          </a:bodyPr>
          <a:lstStyle/>
          <a:p>
            <a:r>
              <a:rPr lang="en-US" sz="3200" dirty="0"/>
              <a:t>Polytomous responses: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8A8B3-C3E0-4D79-B058-40239F9A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950DBC-BC3D-46C0-AA40-5B97A74A9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4380"/>
            <a:ext cx="6200332" cy="57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09AE8-D63E-4980-9B4F-305841A3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A046-6A4B-47FD-90AA-E78AAA78E999}"/>
              </a:ext>
            </a:extLst>
          </p:cNvPr>
          <p:cNvSpPr txBox="1"/>
          <p:nvPr/>
        </p:nvSpPr>
        <p:spPr>
          <a:xfrm>
            <a:off x="28956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743F-545A-4270-967E-5C09E73F4075}"/>
              </a:ext>
            </a:extLst>
          </p:cNvPr>
          <p:cNvSpPr txBox="1"/>
          <p:nvPr/>
        </p:nvSpPr>
        <p:spPr>
          <a:xfrm>
            <a:off x="52578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EF2D3-BC19-4F49-A795-AF0E7F703108}"/>
              </a:ext>
            </a:extLst>
          </p:cNvPr>
          <p:cNvSpPr txBox="1"/>
          <p:nvPr/>
        </p:nvSpPr>
        <p:spPr>
          <a:xfrm>
            <a:off x="1104900" y="730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response categories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04930-1711-4791-9D78-7E08738761C6}"/>
              </a:ext>
            </a:extLst>
          </p:cNvPr>
          <p:cNvSpPr txBox="1"/>
          <p:nvPr/>
        </p:nvSpPr>
        <p:spPr>
          <a:xfrm>
            <a:off x="2895600" y="16002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improvement</a:t>
            </a:r>
          </a:p>
          <a:p>
            <a:r>
              <a:rPr lang="en-US" sz="1400" dirty="0"/>
              <a:t>Some</a:t>
            </a:r>
          </a:p>
          <a:p>
            <a:r>
              <a:rPr lang="en-US" sz="1400" dirty="0"/>
              <a:t>Marked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8CB21-F487-4505-8F5D-6B0A256C5DCA}"/>
              </a:ext>
            </a:extLst>
          </p:cNvPr>
          <p:cNvSpPr txBox="1"/>
          <p:nvPr/>
        </p:nvSpPr>
        <p:spPr>
          <a:xfrm>
            <a:off x="5257800" y="1600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NDP</a:t>
            </a:r>
          </a:p>
          <a:p>
            <a:r>
              <a:rPr lang="en-US" sz="1400" dirty="0"/>
              <a:t>Liberal</a:t>
            </a:r>
          </a:p>
          <a:p>
            <a:r>
              <a:rPr lang="en-US" sz="1400" dirty="0"/>
              <a:t>Conservative</a:t>
            </a:r>
          </a:p>
          <a:p>
            <a:r>
              <a:rPr lang="en-US" sz="1400" dirty="0"/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702C-82AF-45B6-86C1-CA6468EE8215}"/>
              </a:ext>
            </a:extLst>
          </p:cNvPr>
          <p:cNvSpPr txBox="1"/>
          <p:nvPr/>
        </p:nvSpPr>
        <p:spPr>
          <a:xfrm>
            <a:off x="5638800" y="2895600"/>
            <a:ext cx="21336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BD525-4DF0-4E66-A7A2-A77F850F44A4}"/>
              </a:ext>
            </a:extLst>
          </p:cNvPr>
          <p:cNvSpPr txBox="1"/>
          <p:nvPr/>
        </p:nvSpPr>
        <p:spPr>
          <a:xfrm>
            <a:off x="2148840" y="3276600"/>
            <a:ext cx="18288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  <a:alpha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C54E-CE3D-4278-A22F-F07FF4B62E83}"/>
              </a:ext>
            </a:extLst>
          </p:cNvPr>
          <p:cNvSpPr txBox="1"/>
          <p:nvPr/>
        </p:nvSpPr>
        <p:spPr>
          <a:xfrm>
            <a:off x="3810000" y="4038133"/>
            <a:ext cx="1828800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644E-C69D-49FC-AB2B-893784BDAC6D}"/>
              </a:ext>
            </a:extLst>
          </p:cNvPr>
          <p:cNvSpPr txBox="1"/>
          <p:nvPr/>
        </p:nvSpPr>
        <p:spPr>
          <a:xfrm>
            <a:off x="1104900" y="1733619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5330-19E2-4B1E-990F-D5AD30469E17}"/>
              </a:ext>
            </a:extLst>
          </p:cNvPr>
          <p:cNvSpPr txBox="1"/>
          <p:nvPr/>
        </p:nvSpPr>
        <p:spPr>
          <a:xfrm>
            <a:off x="1104900" y="281432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analysis can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23133-D18E-4BC8-8B1A-F4A9736B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8" y="5180666"/>
            <a:ext cx="2057143" cy="7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1C6FA-6ECA-443E-BF09-B4481DF7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43" y="5180666"/>
            <a:ext cx="1942857" cy="771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6265E-F84F-4BEA-AC7B-B6190770849D}"/>
              </a:ext>
            </a:extLst>
          </p:cNvPr>
          <p:cNvSpPr txBox="1"/>
          <p:nvPr/>
        </p:nvSpPr>
        <p:spPr>
          <a:xfrm>
            <a:off x="1181100" y="46482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model these logits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880AC-FE48-4EBE-98D2-42FF60101FAB}"/>
              </a:ext>
            </a:extLst>
          </p:cNvPr>
          <p:cNvSpPr/>
          <p:nvPr/>
        </p:nvSpPr>
        <p:spPr>
          <a:xfrm>
            <a:off x="2675052" y="1143001"/>
            <a:ext cx="454228" cy="2077720"/>
          </a:xfrm>
          <a:custGeom>
            <a:avLst/>
            <a:gdLst>
              <a:gd name="connsiteX0" fmla="*/ 220548 w 454228"/>
              <a:gd name="connsiteY0" fmla="*/ 9569 h 1828209"/>
              <a:gd name="connsiteX1" fmla="*/ 7188 w 454228"/>
              <a:gd name="connsiteY1" fmla="*/ 273729 h 1828209"/>
              <a:gd name="connsiteX2" fmla="*/ 454228 w 454228"/>
              <a:gd name="connsiteY2" fmla="*/ 1828209 h 1828209"/>
              <a:gd name="connsiteX3" fmla="*/ 454228 w 454228"/>
              <a:gd name="connsiteY3" fmla="*/ 1828209 h 182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228" h="1828209">
                <a:moveTo>
                  <a:pt x="220548" y="9569"/>
                </a:moveTo>
                <a:cubicBezTo>
                  <a:pt x="94394" y="-9905"/>
                  <a:pt x="-31759" y="-29378"/>
                  <a:pt x="7188" y="273729"/>
                </a:cubicBezTo>
                <a:cubicBezTo>
                  <a:pt x="46135" y="576836"/>
                  <a:pt x="454228" y="1828209"/>
                  <a:pt x="454228" y="1828209"/>
                </a:cubicBezTo>
                <a:lnTo>
                  <a:pt x="454228" y="1828209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F231C-39CC-43ED-B219-78B33D20B9D7}"/>
              </a:ext>
            </a:extLst>
          </p:cNvPr>
          <p:cNvSpPr/>
          <p:nvPr/>
        </p:nvSpPr>
        <p:spPr>
          <a:xfrm>
            <a:off x="4480560" y="1054334"/>
            <a:ext cx="315725" cy="2867426"/>
          </a:xfrm>
          <a:custGeom>
            <a:avLst/>
            <a:gdLst>
              <a:gd name="connsiteX0" fmla="*/ 71120 w 315725"/>
              <a:gd name="connsiteY0" fmla="*/ 42946 h 2867426"/>
              <a:gd name="connsiteX1" fmla="*/ 314960 w 315725"/>
              <a:gd name="connsiteY1" fmla="*/ 388386 h 2867426"/>
              <a:gd name="connsiteX2" fmla="*/ 0 w 315725"/>
              <a:gd name="connsiteY2" fmla="*/ 2867426 h 2867426"/>
              <a:gd name="connsiteX3" fmla="*/ 0 w 315725"/>
              <a:gd name="connsiteY3" fmla="*/ 2867426 h 286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25" h="2867426">
                <a:moveTo>
                  <a:pt x="71120" y="42946"/>
                </a:moveTo>
                <a:cubicBezTo>
                  <a:pt x="198966" y="-19708"/>
                  <a:pt x="326813" y="-82361"/>
                  <a:pt x="314960" y="388386"/>
                </a:cubicBezTo>
                <a:cubicBezTo>
                  <a:pt x="303107" y="859133"/>
                  <a:pt x="0" y="2867426"/>
                  <a:pt x="0" y="2867426"/>
                </a:cubicBezTo>
                <a:lnTo>
                  <a:pt x="0" y="286742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3EFCF3-DFF0-452E-8158-3DBDB536ACD1}"/>
              </a:ext>
            </a:extLst>
          </p:cNvPr>
          <p:cNvSpPr/>
          <p:nvPr/>
        </p:nvSpPr>
        <p:spPr>
          <a:xfrm>
            <a:off x="6837680" y="1117600"/>
            <a:ext cx="376546" cy="1696720"/>
          </a:xfrm>
          <a:custGeom>
            <a:avLst/>
            <a:gdLst>
              <a:gd name="connsiteX0" fmla="*/ 71120 w 376546"/>
              <a:gd name="connsiteY0" fmla="*/ 0 h 1696720"/>
              <a:gd name="connsiteX1" fmla="*/ 375920 w 376546"/>
              <a:gd name="connsiteY1" fmla="*/ 314960 h 1696720"/>
              <a:gd name="connsiteX2" fmla="*/ 0 w 376546"/>
              <a:gd name="connsiteY2" fmla="*/ 169672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46" h="1696720">
                <a:moveTo>
                  <a:pt x="71120" y="0"/>
                </a:moveTo>
                <a:cubicBezTo>
                  <a:pt x="229446" y="16086"/>
                  <a:pt x="387773" y="32173"/>
                  <a:pt x="375920" y="314960"/>
                </a:cubicBezTo>
                <a:cubicBezTo>
                  <a:pt x="364067" y="597747"/>
                  <a:pt x="182033" y="1147233"/>
                  <a:pt x="0" y="169672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9AB2C-9429-46CF-A284-A7C898BCF683}"/>
              </a:ext>
            </a:extLst>
          </p:cNvPr>
          <p:cNvCxnSpPr/>
          <p:nvPr/>
        </p:nvCxnSpPr>
        <p:spPr>
          <a:xfrm>
            <a:off x="3352800" y="4038133"/>
            <a:ext cx="0" cy="10672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1C556-BA0F-4FF4-A408-DBE8A0F7D979}"/>
              </a:ext>
            </a:extLst>
          </p:cNvPr>
          <p:cNvCxnSpPr>
            <a:cxnSpLocks/>
          </p:cNvCxnSpPr>
          <p:nvPr/>
        </p:nvCxnSpPr>
        <p:spPr>
          <a:xfrm>
            <a:off x="5181599" y="4459069"/>
            <a:ext cx="1" cy="646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108E166-B8A5-4A5B-9910-6D138ECD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453055"/>
            <a:ext cx="1942857" cy="5920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EEB97E-E3CD-BC09-14AB-9484BE63F45F}"/>
              </a:ext>
            </a:extLst>
          </p:cNvPr>
          <p:cNvCxnSpPr>
            <a:cxnSpLocks/>
          </p:cNvCxnSpPr>
          <p:nvPr/>
        </p:nvCxnSpPr>
        <p:spPr>
          <a:xfrm>
            <a:off x="7176489" y="3474269"/>
            <a:ext cx="0" cy="9787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EF34-1EBC-4558-AB59-31FB5FE4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8CE2-9248-486F-93ED-9429A46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A3B2-2F99-4BFB-8D0C-AEE5B788C03D}"/>
              </a:ext>
            </a:extLst>
          </p:cNvPr>
          <p:cNvSpPr txBox="1"/>
          <p:nvPr/>
        </p:nvSpPr>
        <p:spPr>
          <a:xfrm>
            <a:off x="457200" y="25545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</a:t>
            </a:r>
            <a:r>
              <a:rPr lang="en-US" sz="2400" dirty="0"/>
              <a:t> response categories, e.g., None, Some, Marked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3F8C-4681-4005-8CBA-9B4020A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7542857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79B15-C612-44B1-8F61-2A02CB41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66620"/>
            <a:ext cx="7523809" cy="1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F969B-DFF7-48A7-B44A-7F24F3CFF2D3}"/>
              </a:ext>
            </a:extLst>
          </p:cNvPr>
          <p:cNvSpPr txBox="1"/>
          <p:nvPr/>
        </p:nvSpPr>
        <p:spPr>
          <a:xfrm>
            <a:off x="457200" y="112789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Polytomous responses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comparisons (logits)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397E-6263-4C14-8D28-3690DC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Unordered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6430B-4C68-423F-9299-AD5142F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CF2E0-FBFB-416A-8398-CB3A919E69FE}"/>
              </a:ext>
            </a:extLst>
          </p:cNvPr>
          <p:cNvSpPr txBox="1"/>
          <p:nvPr/>
        </p:nvSpPr>
        <p:spPr>
          <a:xfrm>
            <a:off x="381000" y="144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response categories, e.g., vote: NDP, Liberal, Green, 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8E9C-6337-4B80-9F96-4AF1B178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5" y="2478237"/>
            <a:ext cx="7523809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Apr—May, 1846: Donner/Reed families set out from Springfield, IL to CA</a:t>
            </a:r>
          </a:p>
          <a:p>
            <a:r>
              <a:rPr lang="en-US" sz="2000" dirty="0"/>
              <a:t>July: Reach Bridger’s Fort WY: 87 people, 23 wagons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4898"/>
            <a:ext cx="6705600" cy="45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0802-A479-4F60-A25C-842ACE40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29BF-7244-4448-BAEE-5ECA5ED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AF6A-968B-40F9-B0A4-483655535325}"/>
              </a:ext>
            </a:extLst>
          </p:cNvPr>
          <p:cNvSpPr txBox="1"/>
          <p:nvPr/>
        </p:nvSpPr>
        <p:spPr>
          <a:xfrm>
            <a:off x="457200" y="15240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Improvement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Sex   Treatment    None    Some   Marked    Total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   ---------    ---------------------    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Active        6       5      16    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Placebo      19       7       6        32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Active        7       2       5   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Placebo      10       0       1       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AF4C-417F-46C7-9002-51AE2337F0A0}"/>
              </a:ext>
            </a:extLst>
          </p:cNvPr>
          <p:cNvSpPr txBox="1"/>
          <p:nvPr/>
        </p:nvSpPr>
        <p:spPr>
          <a:xfrm>
            <a:off x="457200" y="114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Arthritis treatment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6CCE-0F51-44C3-BAFE-DED82A7002F1}"/>
              </a:ext>
            </a:extLst>
          </p:cNvPr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proportional odds </a:t>
            </a:r>
            <a:r>
              <a:rPr lang="en-US" dirty="0"/>
              <a:t>model uses logits for (m-1) = 2 </a:t>
            </a:r>
            <a:r>
              <a:rPr lang="en-US" dirty="0">
                <a:solidFill>
                  <a:srgbClr val="0070C0"/>
                </a:solidFill>
              </a:rPr>
              <a:t>adjacent category </a:t>
            </a:r>
            <a:r>
              <a:rPr lang="en-US" dirty="0" err="1"/>
              <a:t>cutpoints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F86C9-0F67-44D1-A23B-34EC4AA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1" y="4504278"/>
            <a:ext cx="6647619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A122B-F9AD-4E1B-BB66-55C3972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4B1F-205C-4C9D-8629-7ABBD06A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8" y="605190"/>
            <a:ext cx="8057143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0A91D-ED8E-4F91-8956-6E57C9CC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Proportional odds: Latent variable interpretation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2DFE-8F9C-42F3-8C24-5D259581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10FB-4357-42B6-BC94-91F12059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046"/>
            <a:ext cx="8000000" cy="49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A2363-C978-44A3-9E67-A4E35B9B2463}"/>
              </a:ext>
            </a:extLst>
          </p:cNvPr>
          <p:cNvSpPr/>
          <p:nvPr/>
        </p:nvSpPr>
        <p:spPr>
          <a:xfrm>
            <a:off x="1219200" y="403860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EDACE-9C94-4E74-BBD9-F0531CEBD25F}"/>
              </a:ext>
            </a:extLst>
          </p:cNvPr>
          <p:cNvSpPr/>
          <p:nvPr/>
        </p:nvSpPr>
        <p:spPr>
          <a:xfrm>
            <a:off x="2082800" y="405384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BF3A6-096B-4905-97E4-9628EBECF057}"/>
              </a:ext>
            </a:extLst>
          </p:cNvPr>
          <p:cNvSpPr txBox="1"/>
          <p:nvPr/>
        </p:nvSpPr>
        <p:spPr>
          <a:xfrm>
            <a:off x="1536700" y="416367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5396-E239-4E9F-8AB3-D12860B638ED}"/>
              </a:ext>
            </a:extLst>
          </p:cNvPr>
          <p:cNvSpPr txBox="1"/>
          <p:nvPr/>
        </p:nvSpPr>
        <p:spPr>
          <a:xfrm>
            <a:off x="2362200" y="41636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77E-E487-4BEC-8502-368910A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7401F-8D0F-40E9-8472-A500291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74351-1D06-45AD-9584-0E24CB3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C98-715B-4E6E-97CE-9FB8BCF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82228-EE35-49C9-A550-EA4805BB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199F18-2407-4950-B94C-DEF6044C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535"/>
            <a:ext cx="7315200" cy="4832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546D2-A10D-456D-BE6A-E9E217CD4AA0}"/>
              </a:ext>
            </a:extLst>
          </p:cNvPr>
          <p:cNvSpPr txBox="1"/>
          <p:nvPr/>
        </p:nvSpPr>
        <p:spPr>
          <a:xfrm>
            <a:off x="533400" y="160528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plot(effect("Age", mod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latent = TRUE))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6E81-B6CC-4BDE-A8E9-D1342132059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effect of Age on the latent variable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57CD-A1FC-4FD8-BCF8-A57BAE568266}"/>
              </a:ext>
            </a:extLst>
          </p:cNvPr>
          <p:cNvSpPr txBox="1"/>
          <p:nvPr/>
        </p:nvSpPr>
        <p:spPr>
          <a:xfrm>
            <a:off x="6553200" y="3537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E71A-4E5B-42B8-9BD4-7E60A90EFCDF}"/>
              </a:ext>
            </a:extLst>
          </p:cNvPr>
          <p:cNvSpPr txBox="1"/>
          <p:nvPr/>
        </p:nvSpPr>
        <p:spPr>
          <a:xfrm>
            <a:off x="65532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83A41-63A9-447C-BD63-FEE05D57D742}"/>
              </a:ext>
            </a:extLst>
          </p:cNvPr>
          <p:cNvSpPr txBox="1"/>
          <p:nvPr/>
        </p:nvSpPr>
        <p:spPr>
          <a:xfrm>
            <a:off x="6553200" y="48963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390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BECC-4BDD-445E-8FFA-C80BC385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A81D-E3F2-4E74-A1AD-7189DEBE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93D8C-0509-4421-B002-7ADF473B57A4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Arthritis$Improved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Some   None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Marked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&lt; Some &lt; Marked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A9F7-2B85-4F95-AE7F-FCF163EC35F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Improved has been defined as an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BFAD-0F04-40CC-BF8D-1DA48D7F5392}"/>
              </a:ext>
            </a:extLst>
          </p:cNvPr>
          <p:cNvSpPr txBox="1"/>
          <p:nvPr/>
        </p:nvSpPr>
        <p:spPr>
          <a:xfrm>
            <a:off x="457200" y="3048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model with MASS::</a:t>
            </a:r>
            <a:r>
              <a:rPr lang="en-US" dirty="0" err="1"/>
              <a:t>polr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AB346-B518-43C4-9E36-06620A9ED431}"/>
              </a:ext>
            </a:extLst>
          </p:cNvPr>
          <p:cNvSpPr txBox="1"/>
          <p:nvPr/>
        </p:nvSpPr>
        <p:spPr>
          <a:xfrm>
            <a:off x="533400" y="37338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 = Arthritis)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coefficients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Type II tests</a:t>
            </a:r>
          </a:p>
        </p:txBody>
      </p:sp>
    </p:spTree>
    <p:extLst>
      <p:ext uri="{BB962C8B-B14F-4D97-AF65-F5344CB8AC3E}">
        <p14:creationId xmlns:p14="http://schemas.microsoft.com/office/powerpoint/2010/main" val="642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781B-D99B-44EB-A8E1-E132EC9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10B76-4F14-45DC-8222-3EB5F54ABEB9}"/>
              </a:ext>
            </a:extLst>
          </p:cNvPr>
          <p:cNvSpPr txBox="1"/>
          <p:nvPr/>
        </p:nvSpPr>
        <p:spPr>
          <a:xfrm>
            <a:off x="533400" y="1132840"/>
            <a:ext cx="80010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for coefficients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Improved ~ Sex + Treatment + Age, data = Arthritis)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Value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-1.2517     0.5464   -2.29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TreatmentTreated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1.7453     0.4759    3.67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0.0382     0.0184    2.07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None|Some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2.532  1.057      2.395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Some|Marked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3.431  1.091      3.144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145.46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155.46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66897-E019-4CF4-BFE1-EE31E5F2CA40}"/>
              </a:ext>
            </a:extLst>
          </p:cNvPr>
          <p:cNvSpPr txBox="1"/>
          <p:nvPr/>
        </p:nvSpPr>
        <p:spPr>
          <a:xfrm>
            <a:off x="533400" y="457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sz="2400" dirty="0"/>
              <a:t>gives the standard statistical 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9A87DA-08D8-9568-C32D-751311336F36}"/>
              </a:ext>
            </a:extLst>
          </p:cNvPr>
          <p:cNvGrpSpPr/>
          <p:nvPr/>
        </p:nvGrpSpPr>
        <p:grpSpPr>
          <a:xfrm>
            <a:off x="3149601" y="5274355"/>
            <a:ext cx="4470399" cy="1071293"/>
            <a:chOff x="2552701" y="5274355"/>
            <a:chExt cx="4470399" cy="10712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D4B896-D235-CF7A-5C8A-45FE545F030B}"/>
                </a:ext>
              </a:extLst>
            </p:cNvPr>
            <p:cNvGrpSpPr/>
            <p:nvPr/>
          </p:nvGrpSpPr>
          <p:grpSpPr>
            <a:xfrm>
              <a:off x="2552701" y="5488964"/>
              <a:ext cx="4470399" cy="856684"/>
              <a:chOff x="2552701" y="5370980"/>
              <a:chExt cx="4470399" cy="85668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9A4A854-3D1E-4E71-B4A6-7BB3F16AD309}"/>
                  </a:ext>
                </a:extLst>
              </p:cNvPr>
              <p:cNvGrpSpPr/>
              <p:nvPr/>
            </p:nvGrpSpPr>
            <p:grpSpPr>
              <a:xfrm>
                <a:off x="2743200" y="5786120"/>
                <a:ext cx="4114800" cy="152400"/>
                <a:chOff x="2743200" y="5633720"/>
                <a:chExt cx="4114800" cy="152400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60E948A-4A07-4BA9-A3E6-2F66F036D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200" y="5638800"/>
                  <a:ext cx="4114800" cy="0"/>
                </a:xfrm>
                <a:prstGeom prst="straightConnector1">
                  <a:avLst/>
                </a:prstGeom>
                <a:ln w="3175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8352A88-23D2-48FB-B280-AD19AD4E5C59}"/>
                    </a:ext>
                  </a:extLst>
                </p:cNvPr>
                <p:cNvCxnSpPr/>
                <p:nvPr/>
              </p:nvCxnSpPr>
              <p:spPr>
                <a:xfrm>
                  <a:off x="27432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31CFF9E-A233-41BD-BD93-F215C7B85188}"/>
                    </a:ext>
                  </a:extLst>
                </p:cNvPr>
                <p:cNvCxnSpPr/>
                <p:nvPr/>
              </p:nvCxnSpPr>
              <p:spPr>
                <a:xfrm>
                  <a:off x="36576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AB5ED8B-D085-471E-B3D2-26EA5F55753F}"/>
                    </a:ext>
                  </a:extLst>
                </p:cNvPr>
                <p:cNvCxnSpPr/>
                <p:nvPr/>
              </p:nvCxnSpPr>
              <p:spPr>
                <a:xfrm>
                  <a:off x="45720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F8EE5A2-0A24-4717-835B-06CFE62B90D7}"/>
                    </a:ext>
                  </a:extLst>
                </p:cNvPr>
                <p:cNvCxnSpPr/>
                <p:nvPr/>
              </p:nvCxnSpPr>
              <p:spPr>
                <a:xfrm>
                  <a:off x="54864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086B62-C096-4CD0-A70F-A1F3A2405724}"/>
                    </a:ext>
                  </a:extLst>
                </p:cNvPr>
                <p:cNvCxnSpPr/>
                <p:nvPr/>
              </p:nvCxnSpPr>
              <p:spPr>
                <a:xfrm>
                  <a:off x="64008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06E7DE1-BCF9-40F4-A755-E8566F8BE586}"/>
                  </a:ext>
                </a:extLst>
              </p:cNvPr>
              <p:cNvCxnSpPr/>
              <p:nvPr/>
            </p:nvCxnSpPr>
            <p:spPr>
              <a:xfrm>
                <a:off x="59436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0B6755-1689-4849-953B-A6B5D7085096}"/>
                  </a:ext>
                </a:extLst>
              </p:cNvPr>
              <p:cNvCxnSpPr/>
              <p:nvPr/>
            </p:nvCxnSpPr>
            <p:spPr>
              <a:xfrm>
                <a:off x="51054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1C5A0B-60A3-4436-97C7-AF86F445179C}"/>
                  </a:ext>
                </a:extLst>
              </p:cNvPr>
              <p:cNvSpPr txBox="1"/>
              <p:nvPr/>
            </p:nvSpPr>
            <p:spPr>
              <a:xfrm>
                <a:off x="3886201" y="5370980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None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0F0D7-4575-48B8-A716-98D22D4A683F}"/>
                  </a:ext>
                </a:extLst>
              </p:cNvPr>
              <p:cNvSpPr txBox="1"/>
              <p:nvPr/>
            </p:nvSpPr>
            <p:spPr>
              <a:xfrm>
                <a:off x="5105400" y="5397798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284382-D653-4F6E-9074-B6161422BA56}"/>
                  </a:ext>
                </a:extLst>
              </p:cNvPr>
              <p:cNvSpPr txBox="1"/>
              <p:nvPr/>
            </p:nvSpPr>
            <p:spPr>
              <a:xfrm>
                <a:off x="6032500" y="5420142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Marked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AE48A7-15B2-41DD-99B2-946D2DF6A47B}"/>
                  </a:ext>
                </a:extLst>
              </p:cNvPr>
              <p:cNvSpPr txBox="1"/>
              <p:nvPr/>
            </p:nvSpPr>
            <p:spPr>
              <a:xfrm>
                <a:off x="2552701" y="5919887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B0925-A825-4AF5-BF5C-9A1A3D722BD6}"/>
                  </a:ext>
                </a:extLst>
              </p:cNvPr>
              <p:cNvSpPr txBox="1"/>
              <p:nvPr/>
            </p:nvSpPr>
            <p:spPr>
              <a:xfrm>
                <a:off x="4373881" y="588302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FCFC43-92ED-4D3C-ABB0-979FAB8A4DB6}"/>
                  </a:ext>
                </a:extLst>
              </p:cNvPr>
              <p:cNvSpPr txBox="1"/>
              <p:nvPr/>
            </p:nvSpPr>
            <p:spPr>
              <a:xfrm>
                <a:off x="3467097" y="591988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3AFA1D-5F55-4357-AB66-828F4D387C2F}"/>
                  </a:ext>
                </a:extLst>
              </p:cNvPr>
              <p:cNvSpPr txBox="1"/>
              <p:nvPr/>
            </p:nvSpPr>
            <p:spPr>
              <a:xfrm>
                <a:off x="6217929" y="5889405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0B5F4-B0E7-4CEB-B063-E25FC434B6E0}"/>
                  </a:ext>
                </a:extLst>
              </p:cNvPr>
              <p:cNvSpPr txBox="1"/>
              <p:nvPr/>
            </p:nvSpPr>
            <p:spPr>
              <a:xfrm>
                <a:off x="5295905" y="588940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C8ED55-9787-80DD-0B17-1D7B7EC6CB8C}"/>
                </a:ext>
              </a:extLst>
            </p:cNvPr>
            <p:cNvSpPr txBox="1"/>
            <p:nvPr/>
          </p:nvSpPr>
          <p:spPr>
            <a:xfrm>
              <a:off x="4807975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2.53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E37EC-9ECF-EBD2-7C8F-E1B4C302DC81}"/>
                </a:ext>
              </a:extLst>
            </p:cNvPr>
            <p:cNvSpPr txBox="1"/>
            <p:nvPr/>
          </p:nvSpPr>
          <p:spPr>
            <a:xfrm>
              <a:off x="5638800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3.43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39B1F2-A646-4960-9D9D-7533CDD593DA}"/>
              </a:ext>
            </a:extLst>
          </p:cNvPr>
          <p:cNvSpPr txBox="1"/>
          <p:nvPr/>
        </p:nvSpPr>
        <p:spPr>
          <a:xfrm>
            <a:off x="901701" y="558429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Interpretation of intercepts</a:t>
            </a:r>
          </a:p>
        </p:txBody>
      </p:sp>
    </p:spTree>
    <p:extLst>
      <p:ext uri="{BB962C8B-B14F-4D97-AF65-F5344CB8AC3E}">
        <p14:creationId xmlns:p14="http://schemas.microsoft.com/office/powerpoint/2010/main" val="1926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059BE-4A86-41C6-9949-FA647226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32F2-B0E2-411A-ABB8-EB42F7629BE7}"/>
              </a:ext>
            </a:extLst>
          </p:cNvPr>
          <p:cNvSpPr txBox="1"/>
          <p:nvPr/>
        </p:nvSpPr>
        <p:spPr>
          <a:xfrm>
            <a:off x="685800" y="1447800"/>
            <a:ext cx="7848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Type II tests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5.69  1    0.01708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  14.71  1    0.00013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4.57  1    0.03251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AAFA0-CEC8-4FC3-9107-916ABAEAC908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car::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gives hypothesis tests for the model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D6247-EED9-4E59-8753-C295891E576D}"/>
              </a:ext>
            </a:extLst>
          </p:cNvPr>
          <p:cNvSpPr txBox="1"/>
          <p:nvPr/>
        </p:nvSpPr>
        <p:spPr>
          <a:xfrm>
            <a:off x="685800" y="449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II tests are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tests, controlling for the effects of all other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G</a:t>
            </a:r>
            <a:r>
              <a:rPr lang="en-US" baseline="30000" dirty="0"/>
              <a:t>2</a:t>
            </a:r>
            <a:r>
              <a:rPr lang="en-US" dirty="0"/>
              <a:t> (Sex | Treatment, Age), G</a:t>
            </a:r>
            <a:r>
              <a:rPr lang="en-US" baseline="30000" dirty="0"/>
              <a:t>2</a:t>
            </a:r>
            <a:r>
              <a:rPr lang="en-US" dirty="0"/>
              <a:t> (Treatment | Age, 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NB: </a:t>
            </a:r>
            <a:r>
              <a:rPr lang="en-US" dirty="0" err="1"/>
              <a:t>anova</a:t>
            </a:r>
            <a:r>
              <a:rPr lang="en-US" dirty="0"/>
              <a:t>() gives only Type I (</a:t>
            </a:r>
            <a:r>
              <a:rPr lang="en-US" dirty="0">
                <a:solidFill>
                  <a:srgbClr val="0070C0"/>
                </a:solidFill>
              </a:rPr>
              <a:t>sequential</a:t>
            </a:r>
            <a:r>
              <a:rPr lang="en-US" dirty="0"/>
              <a:t>) tests – not usually useful</a:t>
            </a:r>
          </a:p>
        </p:txBody>
      </p:sp>
    </p:spTree>
    <p:extLst>
      <p:ext uri="{BB962C8B-B14F-4D97-AF65-F5344CB8AC3E}">
        <p14:creationId xmlns:p14="http://schemas.microsoft.com/office/powerpoint/2010/main" val="23956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1A436-7C60-4315-8E22-8CAFF41C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66667" cy="18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EBD0-CDE3-4B3B-9943-78F8AD56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3572021"/>
            <a:ext cx="8257143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5BCB-003C-4328-8AD9-C205DB624F17}"/>
              </a:ext>
            </a:extLst>
          </p:cNvPr>
          <p:cNvSpPr txBox="1"/>
          <p:nvPr/>
        </p:nvSpPr>
        <p:spPr>
          <a:xfrm>
            <a:off x="457200" y="111252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VGAM, the 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cumulative(parallel=TRUE)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EA6A-A1AE-48C0-B1AB-E55AB980E026}"/>
              </a:ext>
            </a:extLst>
          </p:cNvPr>
          <p:cNvSpPr txBox="1"/>
          <p:nvPr/>
        </p:nvSpPr>
        <p:spPr>
          <a:xfrm>
            <a:off x="457200" y="16256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library(VGAM)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family = cumulative(parallel=TRUE))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DBCB-301A-4506-8598-D481919ECC04}"/>
              </a:ext>
            </a:extLst>
          </p:cNvPr>
          <p:cNvSpPr txBox="1"/>
          <p:nvPr/>
        </p:nvSpPr>
        <p:spPr>
          <a:xfrm>
            <a:off x="457200" y="26314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general NPO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A324-D49A-4158-A6B6-6FA149374092}"/>
              </a:ext>
            </a:extLst>
          </p:cNvPr>
          <p:cNvSpPr txBox="1"/>
          <p:nvPr/>
        </p:nvSpPr>
        <p:spPr>
          <a:xfrm>
            <a:off x="533400" y="3190240"/>
            <a:ext cx="81534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family = cumulative(parallel=FALSE))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EA2E4-84BD-43AB-A27F-570DC125C519}"/>
              </a:ext>
            </a:extLst>
          </p:cNvPr>
          <p:cNvSpPr txBox="1"/>
          <p:nvPr/>
        </p:nvSpPr>
        <p:spPr>
          <a:xfrm>
            <a:off x="533400" y="393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LR test indicates that the proportional odds model is 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D909-755D-4BE3-BADC-80CBF09EE907}"/>
              </a:ext>
            </a:extLst>
          </p:cNvPr>
          <p:cNvSpPr txBox="1"/>
          <p:nvPr/>
        </p:nvSpPr>
        <p:spPr>
          <a:xfrm>
            <a:off x="609600" y="4389120"/>
            <a:ext cx="8077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VGAM::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1 160  -71.8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2 163  -72.7  3  1.88        0.6</a:t>
            </a:r>
          </a:p>
        </p:txBody>
      </p:sp>
    </p:spTree>
    <p:extLst>
      <p:ext uri="{BB962C8B-B14F-4D97-AF65-F5344CB8AC3E}">
        <p14:creationId xmlns:p14="http://schemas.microsoft.com/office/powerpoint/2010/main" val="32916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3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“Hastings cutoff”: an untried route through Salt Lake desert (90 people)</a:t>
            </a:r>
          </a:p>
          <a:p>
            <a:r>
              <a:rPr lang="en-US" sz="2000" dirty="0"/>
              <a:t>Worst recorded winter: Oct 31 blizzard; stranded at Truckee Lake (nr Reno)</a:t>
            </a:r>
          </a:p>
          <a:p>
            <a:pPr lvl="1"/>
            <a:r>
              <a:rPr lang="en-US" sz="1600" dirty="0"/>
              <a:t>Rescue parties sent out (“Dire necessity”, “</a:t>
            </a:r>
            <a:r>
              <a:rPr lang="en-US" sz="1600" dirty="0" err="1"/>
              <a:t>Forelorn</a:t>
            </a:r>
            <a:r>
              <a:rPr lang="en-US" sz="1600" dirty="0"/>
              <a:t> hope”, …)</a:t>
            </a:r>
          </a:p>
          <a:p>
            <a:pPr lvl="1"/>
            <a:r>
              <a:rPr lang="en-US" sz="1600" dirty="0"/>
              <a:t>Relief parties from CA: 42 survivors (Mar—Apr 1847)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49124"/>
            <a:ext cx="5333999" cy="360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AA058-CDFC-4FD6-B829-919B60AF755B}"/>
              </a:ext>
            </a:extLst>
          </p:cNvPr>
          <p:cNvSpPr txBox="1"/>
          <p:nvPr/>
        </p:nvSpPr>
        <p:spPr>
          <a:xfrm>
            <a:off x="6477000" y="35052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lived? Who died?</a:t>
            </a:r>
          </a:p>
          <a:p>
            <a:endParaRPr lang="en-US" dirty="0"/>
          </a:p>
          <a:p>
            <a:r>
              <a:rPr lang="en-US" dirty="0"/>
              <a:t>Can we explain w/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5124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E59-12F5-4EFF-ABBA-E100280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effects in the PO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FF7D-AC64-4C0F-AA6F-A11D121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7AE901-CC74-4B83-8BA6-F2755AB9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245235"/>
            <a:ext cx="509771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5BCDB-D817-43F9-91EA-F33CF35FD329}"/>
              </a:ext>
            </a:extLst>
          </p:cNvPr>
          <p:cNvSpPr txBox="1"/>
          <p:nvPr/>
        </p:nvSpPr>
        <p:spPr>
          <a:xfrm>
            <a:off x="5715000" y="1495385"/>
            <a:ext cx="29718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library(effects)</a:t>
            </a:r>
          </a:p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</a:p>
          <a:p>
            <a:r>
              <a:rPr lang="en-US" dirty="0"/>
              <a:t>         </a:t>
            </a:r>
            <a:r>
              <a:rPr lang="en-US" dirty="0" err="1"/>
              <a:t>arth.polr</a:t>
            </a:r>
            <a:r>
              <a:rPr 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3D7F-4B4A-4D53-98C3-4A4B2DBAAAF8}"/>
              </a:ext>
            </a:extLst>
          </p:cNvPr>
          <p:cNvSpPr txBox="1"/>
          <p:nvPr/>
        </p:nvSpPr>
        <p:spPr>
          <a:xfrm>
            <a:off x="5715000" y="3886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style shows separate curves for the response categories</a:t>
            </a:r>
          </a:p>
          <a:p>
            <a:endParaRPr lang="en-US" dirty="0"/>
          </a:p>
          <a:p>
            <a:r>
              <a:rPr lang="en-US" dirty="0"/>
              <a:t>Difficult to compare these in different panels</a:t>
            </a:r>
          </a:p>
        </p:txBody>
      </p:sp>
    </p:spTree>
    <p:extLst>
      <p:ext uri="{BB962C8B-B14F-4D97-AF65-F5344CB8AC3E}">
        <p14:creationId xmlns:p14="http://schemas.microsoft.com/office/powerpoint/2010/main" val="283079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A28717-EC1C-46EA-B6CD-584E462C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8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</p:spTree>
    <p:extLst>
      <p:ext uri="{BB962C8B-B14F-4D97-AF65-F5344CB8AC3E}">
        <p14:creationId xmlns:p14="http://schemas.microsoft.com/office/powerpoint/2010/main" val="111515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1D69D00-72A6-4C52-93BB-0647E94B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2F382C-3DC2-49B7-9FF0-4E3D543E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8" y="1879542"/>
            <a:ext cx="8430802" cy="49632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64B2-B05F-4004-B930-CA1C0E0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31789-E0F7-46E3-A9FB-7FB7E760D35A}"/>
              </a:ext>
            </a:extLst>
          </p:cNvPr>
          <p:cNvSpPr txBox="1"/>
          <p:nvPr/>
        </p:nvSpPr>
        <p:spPr>
          <a:xfrm>
            <a:off x="685800" y="533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are even simpler on the logit scale,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latent = TRUE </a:t>
            </a:r>
            <a:r>
              <a:rPr lang="en-US" dirty="0"/>
              <a:t>to show the </a:t>
            </a:r>
            <a:r>
              <a:rPr lang="en-US" dirty="0" err="1"/>
              <a:t>cutpoints</a:t>
            </a:r>
            <a:r>
              <a:rPr lang="en-US" dirty="0"/>
              <a:t> between adjacent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AF1-75AA-419B-9169-D8CB02DEEA3B}"/>
              </a:ext>
            </a:extLst>
          </p:cNvPr>
          <p:cNvSpPr txBox="1"/>
          <p:nvPr/>
        </p:nvSpPr>
        <p:spPr>
          <a:xfrm>
            <a:off x="685800" y="1371600"/>
            <a:ext cx="800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  <a:r>
              <a:rPr lang="en-US" dirty="0" err="1"/>
              <a:t>arth.polr</a:t>
            </a:r>
            <a:r>
              <a:rPr lang="en-US" dirty="0"/>
              <a:t>, latent = TRUE))</a:t>
            </a:r>
          </a:p>
        </p:txBody>
      </p:sp>
    </p:spTree>
    <p:extLst>
      <p:ext uri="{BB962C8B-B14F-4D97-AF65-F5344CB8AC3E}">
        <p14:creationId xmlns:p14="http://schemas.microsoft.com/office/powerpoint/2010/main" val="367879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46109C-F763-4174-AC5F-13BAF3A7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3600450"/>
            <a:ext cx="831532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BBD4C-F58A-4C45-BAE2-1E2CDF07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295400"/>
            <a:ext cx="8171428" cy="2038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121F18-9809-4993-9B44-7496D7E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1C929-90E8-4C0F-B549-C348226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1A7-9047-477C-8600-B25A220D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33307-C004-4F03-937F-B8E16F5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20B676-71B9-4A3F-BD72-16240A364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43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50B-3374-424F-9388-2088175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Women’s </a:t>
            </a:r>
            <a:r>
              <a:rPr lang="en-US" sz="3200" dirty="0" err="1"/>
              <a:t>Labour</a:t>
            </a:r>
            <a:r>
              <a:rPr lang="en-US" sz="3200" dirty="0"/>
              <a:t>-force participation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FA32D-2C68-4FE4-89B3-C79DAF6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B444-D4A2-48D2-BEDD-1C49488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1600"/>
            <a:ext cx="8171428" cy="26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6592A-904E-4F96-AE4C-348C8AA0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172114"/>
            <a:ext cx="8171428" cy="13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FA48-1E4E-420B-B2ED-72E7A942B0D2}"/>
              </a:ext>
            </a:extLst>
          </p:cNvPr>
          <p:cNvSpPr txBox="1"/>
          <p:nvPr/>
        </p:nvSpPr>
        <p:spPr>
          <a:xfrm>
            <a:off x="5715000" y="4172114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region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10  present Prairie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74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17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108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178 fulltime      13   absent Ontario</a:t>
            </a:r>
          </a:p>
        </p:txBody>
      </p:sp>
    </p:spTree>
    <p:extLst>
      <p:ext uri="{BB962C8B-B14F-4D97-AF65-F5344CB8AC3E}">
        <p14:creationId xmlns:p14="http://schemas.microsoft.com/office/powerpoint/2010/main" val="28528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72E-0328-427C-B40A-42FBBC4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Recoding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3B044-6D98-46C6-8294-2C4D18C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78BF7-F2A6-472F-AB4C-A0B12C16A530}"/>
              </a:ext>
            </a:extLst>
          </p:cNvPr>
          <p:cNvSpPr txBox="1"/>
          <p:nvPr/>
        </p:nvSpPr>
        <p:spPr>
          <a:xfrm>
            <a:off x="457200" y="1203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need to create new variables, working and fulltime.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0487A-9D26-4F9B-BE97-EAF4ED910DAD}"/>
              </a:ext>
            </a:extLst>
          </p:cNvPr>
          <p:cNvSpPr txBox="1"/>
          <p:nvPr/>
        </p:nvSpPr>
        <p:spPr>
          <a:xfrm>
            <a:off x="457200" y="1772920"/>
            <a:ext cx="8229600" cy="427809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mutate(working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0, 1))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mutate(fulltime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case_when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"fulltime" ~ 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~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some(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 region working fulltime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38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101 fulltime      11   absent Atlantic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 Prairie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Atlantic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      BC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220 fulltime      16   absent   Quebec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23   absent   Quebec       0       NA</a:t>
            </a:r>
          </a:p>
        </p:txBody>
      </p:sp>
    </p:spTree>
    <p:extLst>
      <p:ext uri="{BB962C8B-B14F-4D97-AF65-F5344CB8AC3E}">
        <p14:creationId xmlns:p14="http://schemas.microsoft.com/office/powerpoint/2010/main" val="3510692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79D-A104-4777-895C-076139A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2E49A-C794-4DAA-AF69-3785407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3EF77-E2FF-443D-91EC-4160503CEF4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fit separate models for each dichotomy: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2FF2-3D43-4A68-98D4-7FDBD3C2EB4F}"/>
              </a:ext>
            </a:extLst>
          </p:cNvPr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 &lt;- within(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, contrasts(children)&lt;- '</a:t>
            </a:r>
            <a:r>
              <a:rPr lang="en-US" sz="1600" dirty="0" err="1">
                <a:cs typeface="Courier New" panose="02070309020205020404" pitchFamily="49" charset="0"/>
              </a:rPr>
              <a:t>contr.treatment</a:t>
            </a:r>
            <a:r>
              <a:rPr lang="en-US" sz="1600" dirty="0"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mod.working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(working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mod.fulltime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(fulltime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2235-D89D-47C6-8DC6-738B26BB4A2C}"/>
              </a:ext>
            </a:extLst>
          </p:cNvPr>
          <p:cNvSpPr txBox="1"/>
          <p:nvPr/>
        </p:nvSpPr>
        <p:spPr>
          <a:xfrm>
            <a:off x="457200" y="259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mod.working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6153-1590-487E-BD29-6ABD4B0144D8}"/>
              </a:ext>
            </a:extLst>
          </p:cNvPr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mod.fulltime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CD952-DBE0-4E49-A83B-EBA2B885F9F0}"/>
              </a:ext>
            </a:extLst>
          </p:cNvPr>
          <p:cNvSpPr txBox="1"/>
          <p:nvPr/>
        </p:nvSpPr>
        <p:spPr>
          <a:xfrm>
            <a:off x="457200" y="3048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1.3358     0.3838    3.48   0.0005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-0.0423     0.0198   -2.14   0.0324 *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-1.5756     0.2923   -5.39    7e-08 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5F0D2-8F86-43BB-9565-B3CA298E3962}"/>
              </a:ext>
            </a:extLst>
          </p:cNvPr>
          <p:cNvSpPr txBox="1"/>
          <p:nvPr/>
        </p:nvSpPr>
        <p:spPr>
          <a:xfrm>
            <a:off x="457200" y="51054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3.4778     0.7671    4.53  5.8e-06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-0.1073     0.0392   -2.74   0.0061 **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-2.6515     0.5411   -4.90  9.6e-07 ***</a:t>
            </a:r>
          </a:p>
        </p:txBody>
      </p:sp>
    </p:spTree>
    <p:extLst>
      <p:ext uri="{BB962C8B-B14F-4D97-AF65-F5344CB8AC3E}">
        <p14:creationId xmlns:p14="http://schemas.microsoft.com/office/powerpoint/2010/main" val="219437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D5C-DF0B-4F0C-81AE-2FCE5F2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Combined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54360-B5E4-4718-B146-ABE8ED10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F2FF-B89F-43E0-A78B-B730C5DE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9"/>
            <a:ext cx="8171428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007D8-21ED-4C3C-A63B-A61484B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Donner party: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2B7C-CFB3-439C-8E7D-DEE023F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A71A-A9EB-4195-89F8-B238CE1FFC0F}"/>
              </a:ext>
            </a:extLst>
          </p:cNvPr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data("Donner",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labels=c("no", "yes"))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car::some(Donner,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family age    sex survived      death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Peter           Breen   3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Jacob         Donner  65   Male       no 1846-12-21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Foster, Jeremiah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MurFosPik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Male       no 1847-03-13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Nancy         Graves   9 Female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McCutchen, Harriet McCutchen   1 Female       no 1847-02-02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  Reed  46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Reinhardt, Joseph      Other  30   Male       no 1846-12-21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Wolfinger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Doris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FosdWolf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20 Female      yes       &lt;NA&gt;</a:t>
            </a:r>
          </a:p>
        </p:txBody>
      </p:sp>
    </p:spTree>
    <p:extLst>
      <p:ext uri="{BB962C8B-B14F-4D97-AF65-F5344CB8AC3E}">
        <p14:creationId xmlns:p14="http://schemas.microsoft.com/office/powerpoint/2010/main" val="2044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67D-66D9-4EBB-BD14-6FE145F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FBF65-AE4D-4A6A-8954-3E686444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CFC1A-F4FB-471B-96B0-CF742407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10314"/>
            <a:ext cx="81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180-863B-4CCE-85F8-9CEFA50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1E20-8966-4658-B37B-1B1CD33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05F38-CCBE-43A1-A792-566B5571CBD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plotting, calculate the predicted probabilities (or logits) over a grid of combinations of the predictors in each sub-model,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“response” </a:t>
            </a:r>
            <a:r>
              <a:rPr lang="en-US" dirty="0"/>
              <a:t>gives these on the </a:t>
            </a:r>
            <a:r>
              <a:rPr lang="en-US" dirty="0">
                <a:solidFill>
                  <a:srgbClr val="0070C0"/>
                </a:solidFill>
              </a:rPr>
              <a:t>probability</a:t>
            </a:r>
            <a:r>
              <a:rPr lang="en-US" dirty="0"/>
              <a:t>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“link” </a:t>
            </a:r>
            <a:r>
              <a:rPr lang="en-US" dirty="0"/>
              <a:t>(default) gives these on the </a:t>
            </a:r>
            <a:r>
              <a:rPr lang="en-US" dirty="0">
                <a:solidFill>
                  <a:srgbClr val="0070C0"/>
                </a:solidFill>
              </a:rPr>
              <a:t>logit</a:t>
            </a:r>
            <a:r>
              <a:rPr lang="en-US" dirty="0"/>
              <a:t>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13CC-BBA7-4DE4-A1D2-0147E1DCBF0E}"/>
              </a:ext>
            </a:extLst>
          </p:cNvPr>
          <p:cNvSpPr txBox="1"/>
          <p:nvPr/>
        </p:nvSpPr>
        <p:spPr>
          <a:xfrm>
            <a:off x="457200" y="2571413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=1:45,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fitted values for both sub-models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mod.working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82E7-92A9-4352-B1EA-7B12379973F1}"/>
              </a:ext>
            </a:extLst>
          </p:cNvPr>
          <p:cNvSpPr txBox="1"/>
          <p:nvPr/>
        </p:nvSpPr>
        <p:spPr>
          <a:xfrm>
            <a:off x="457200" y="38214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fitted value for the fulltime dichotomy is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on working outside the home; multiplying by the probability of working gives the </a:t>
            </a:r>
            <a:r>
              <a:rPr lang="en-US" dirty="0">
                <a:solidFill>
                  <a:srgbClr val="0070C0"/>
                </a:solidFill>
              </a:rPr>
              <a:t>unconditional</a:t>
            </a:r>
            <a:r>
              <a:rPr lang="en-US" dirty="0"/>
              <a:t> probability.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B5557-3060-460E-9934-41E51597E565}"/>
              </a:ext>
            </a:extLst>
          </p:cNvPr>
          <p:cNvSpPr txBox="1"/>
          <p:nvPr/>
        </p:nvSpPr>
        <p:spPr>
          <a:xfrm>
            <a:off x="533400" y="4800600"/>
            <a:ext cx="8153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A99E0-AF97-412F-94C0-489A533C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D1E0BA-4F3A-42DD-B1DF-8D2A9B18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211696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73B1E-8978-4E46-B1B9-BEA4962F9ACD}"/>
              </a:ext>
            </a:extLst>
          </p:cNvPr>
          <p:cNvSpPr txBox="1"/>
          <p:nvPr/>
        </p:nvSpPr>
        <p:spPr>
          <a:xfrm>
            <a:off x="762000" y="762000"/>
            <a:ext cx="7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is produced using base R functions plot(), lines() and legend()</a:t>
            </a:r>
          </a:p>
          <a:p>
            <a:r>
              <a:rPr lang="en-US" dirty="0"/>
              <a:t>See the file: </a:t>
            </a:r>
            <a:r>
              <a:rPr lang="en-US" dirty="0" err="1"/>
              <a:t>wlf-nested.R</a:t>
            </a:r>
            <a:r>
              <a:rPr lang="en-US" dirty="0"/>
              <a:t> on the course web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160991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388A-7CC9-424F-B4E7-02E544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8E15-BD63-4B16-82A2-9F6C92B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sz="2400" dirty="0"/>
              <a:t>Multinomial logistic regression models the probabilities of </a:t>
            </a:r>
            <a:r>
              <a:rPr lang="en-US" sz="2400" i="1" dirty="0"/>
              <a:t>m</a:t>
            </a:r>
            <a:r>
              <a:rPr lang="en-US" sz="2400" dirty="0"/>
              <a:t> response categories as (</a:t>
            </a:r>
            <a:r>
              <a:rPr lang="en-US" sz="2400" i="1" dirty="0"/>
              <a:t>m</a:t>
            </a:r>
            <a:r>
              <a:rPr lang="en-US" sz="2400" dirty="0"/>
              <a:t>-1) logits</a:t>
            </a:r>
          </a:p>
          <a:p>
            <a:pPr lvl="1"/>
            <a:r>
              <a:rPr lang="en-US" sz="2000" dirty="0"/>
              <a:t>Typically, these compare each of the first </a:t>
            </a:r>
            <a:r>
              <a:rPr lang="en-US" sz="2000" i="1" dirty="0"/>
              <a:t>m</a:t>
            </a:r>
            <a:r>
              <a:rPr lang="en-US" sz="2000" dirty="0"/>
              <a:t>-1 categories to the last (reference) category: 1 vs. </a:t>
            </a:r>
            <a:r>
              <a:rPr lang="en-US" sz="2000" i="1" dirty="0"/>
              <a:t>m</a:t>
            </a:r>
            <a:r>
              <a:rPr lang="en-US" sz="2000" dirty="0"/>
              <a:t>, 2 vs. </a:t>
            </a:r>
            <a:r>
              <a:rPr lang="en-US" sz="2000" i="1" dirty="0"/>
              <a:t>m</a:t>
            </a:r>
            <a:r>
              <a:rPr lang="en-US" sz="2000" dirty="0"/>
              <a:t>, … </a:t>
            </a:r>
            <a:r>
              <a:rPr lang="en-US" sz="2000" i="1" dirty="0"/>
              <a:t>m</a:t>
            </a:r>
            <a:r>
              <a:rPr lang="en-US" sz="2000" dirty="0"/>
              <a:t>-1 vs. </a:t>
            </a:r>
            <a:r>
              <a:rPr lang="en-US" sz="2000" i="1" dirty="0"/>
              <a:t>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Logits for any pair of categories can be calculated from the </a:t>
            </a:r>
            <a:r>
              <a:rPr lang="en-US" sz="2000" i="1" dirty="0"/>
              <a:t>m</a:t>
            </a:r>
            <a:r>
              <a:rPr lang="en-US" sz="2000" dirty="0"/>
              <a:t>-1 fitted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C52F4-619B-4433-9F6B-0274E32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9F5E-0AF0-4157-8C78-8BB81006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3390476" cy="10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3B5CD-27A9-4506-B933-B01EBB0EC55C}"/>
              </a:ext>
            </a:extLst>
          </p:cNvPr>
          <p:cNvSpPr txBox="1"/>
          <p:nvPr/>
        </p:nvSpPr>
        <p:spPr>
          <a:xfrm>
            <a:off x="1143000" y="2895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vote for</a:t>
            </a:r>
          </a:p>
          <a:p>
            <a:r>
              <a:rPr lang="en-US" dirty="0"/>
              <a:t>   ( m = 4 )</a:t>
            </a:r>
          </a:p>
        </p:txBody>
      </p:sp>
    </p:spTree>
    <p:extLst>
      <p:ext uri="{BB962C8B-B14F-4D97-AF65-F5344CB8AC3E}">
        <p14:creationId xmlns:p14="http://schemas.microsoft.com/office/powerpoint/2010/main" val="5375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299-C112-4954-83B1-F79F03A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258-1D16-4753-96EC-92C20CF0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and for </a:t>
            </a:r>
            <a:r>
              <a:rPr lang="en-US" sz="2400" i="1" dirty="0"/>
              <a:t>j</a:t>
            </a:r>
            <a:r>
              <a:rPr lang="en-US" sz="2400" dirty="0"/>
              <a:t>=1, 2, …, </a:t>
            </a:r>
            <a:r>
              <a:rPr lang="en-US" sz="2400" i="1" dirty="0"/>
              <a:t>m</a:t>
            </a:r>
            <a:r>
              <a:rPr lang="en-US" sz="2400" dirty="0"/>
              <a:t>-1, the model fits separate slopes for each logit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One set of coefficients, </a:t>
            </a:r>
            <a:r>
              <a:rPr lang="en-US" sz="2000" b="1" dirty="0">
                <a:sym typeface="Symbol" panose="05050102010706020507" pitchFamily="18" charset="2"/>
              </a:rPr>
              <a:t></a:t>
            </a:r>
            <a:r>
              <a:rPr lang="en-US" sz="2000" baseline="-25000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for each response category except the last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Each coefficient, </a:t>
            </a:r>
            <a:r>
              <a:rPr lang="en-US" sz="2000" baseline="-25000" dirty="0" err="1">
                <a:sym typeface="Symbol" panose="05050102010706020507" pitchFamily="18" charset="2"/>
              </a:rPr>
              <a:t>hj</a:t>
            </a:r>
            <a:r>
              <a:rPr lang="en-US" sz="2000" dirty="0">
                <a:sym typeface="Symbol" panose="05050102010706020507" pitchFamily="18" charset="2"/>
              </a:rPr>
              <a:t>, gives effect on log odds that response is </a:t>
            </a:r>
            <a:r>
              <a:rPr lang="en-US" sz="2000" i="1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, for a one unit change in the predictor </a:t>
            </a:r>
            <a:r>
              <a:rPr lang="en-US" sz="2000" b="1" i="1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h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</a:p>
          <a:p>
            <a:r>
              <a:rPr lang="en-US" sz="2400" dirty="0">
                <a:sym typeface="Symbol" panose="05050102010706020507" pitchFamily="18" charset="2"/>
              </a:rPr>
              <a:t>Probabilities in response categories are calculated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8D3-683B-4563-97A1-AAB2A2CB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8664-65F7-4067-BEB4-1D5D88F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19" y="1981200"/>
            <a:ext cx="5904762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5B5CB-8D4D-421C-B067-C7870FE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05400"/>
            <a:ext cx="658095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8CF-6CE8-4D8C-BF5D-C20BF66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multinomial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6A1B-593C-46A8-8BFD-A5614C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F9D-F8FD-434B-A102-39FCFB46A02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multinomial model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For ease of interpretation, make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 reference category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3F1B5-B91B-4FBB-95EE-F2F681AB8EBB}"/>
              </a:ext>
            </a:extLst>
          </p:cNvPr>
          <p:cNvSpPr txBox="1"/>
          <p:nvPr/>
        </p:nvSpPr>
        <p:spPr>
          <a:xfrm>
            <a:off x="457200" y="2057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relevel(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ref="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children,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Hess=TRUE)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345D2-D34E-4091-A8CC-6BC3E0D64C3F}"/>
              </a:ext>
            </a:extLst>
          </p:cNvPr>
          <p:cNvSpPr txBox="1"/>
          <p:nvPr/>
        </p:nvSpPr>
        <p:spPr>
          <a:xfrm>
            <a:off x="457200" y="339852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tests are similar to what we got from summing these tests from the two nested dichotomies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128C7-3C6E-478D-A5BE-57F15BF065F8}"/>
              </a:ext>
            </a:extLst>
          </p:cNvPr>
          <p:cNvSpPr txBox="1"/>
          <p:nvPr/>
        </p:nvSpPr>
        <p:spPr>
          <a:xfrm>
            <a:off x="457200" y="41656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15.2  2    0.00051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    63.6  2    1.6e-14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9413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5039-D317-44AA-91D8-1DC45ED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A0C31-A7EC-4FD1-B6DC-0C9D2DBA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5560-72F1-4245-BCDB-611E0781EC5A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before, interpret coefficients as increments in log odds or exp(</a:t>
            </a:r>
            <a:r>
              <a:rPr lang="en-US" dirty="0" err="1"/>
              <a:t>coef</a:t>
            </a:r>
            <a:r>
              <a:rPr lang="en-US" dirty="0"/>
              <a:t>) as multiples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FEEC7-4198-44EB-9EB8-77195C5A1F0F}"/>
              </a:ext>
            </a:extLst>
          </p:cNvPr>
          <p:cNvSpPr txBox="1"/>
          <p:nvPr/>
        </p:nvSpPr>
        <p:spPr>
          <a:xfrm>
            <a:off x="4572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-1.43  0.00689          0.0215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 1.98 -0.09723         -2.5586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348A0-DAC4-4A06-8247-CF304312E9A7}"/>
              </a:ext>
            </a:extLst>
          </p:cNvPr>
          <p:cNvSpPr txBox="1"/>
          <p:nvPr/>
        </p:nvSpPr>
        <p:spPr>
          <a:xfrm>
            <a:off x="47244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0.239   1.007          1.0217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7.263   0.907          0.0774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CBCCFA-3194-4130-974E-8CFEBD7C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55630"/>
              </p:ext>
            </p:extLst>
          </p:nvPr>
        </p:nvGraphicFramePr>
        <p:xfrm>
          <a:off x="457200" y="3515191"/>
          <a:ext cx="5086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457200" progId="Equation.DSMT4">
                  <p:embed/>
                </p:oleObj>
              </mc:Choice>
              <mc:Fallback>
                <p:oleObj name="Equation" r:id="rId2" imgW="3390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3515191"/>
                        <a:ext cx="5086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9ECBC8-F85F-4C87-B307-6FF93078B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6538"/>
              </p:ext>
            </p:extLst>
          </p:nvPr>
        </p:nvGraphicFramePr>
        <p:xfrm>
          <a:off x="457200" y="2760365"/>
          <a:ext cx="5467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60365"/>
                        <a:ext cx="5467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40776D-D5CD-4634-871C-B586669505A0}"/>
              </a:ext>
            </a:extLst>
          </p:cNvPr>
          <p:cNvSpPr txBox="1"/>
          <p:nvPr/>
        </p:nvSpPr>
        <p:spPr>
          <a:xfrm>
            <a:off x="457200" y="450088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1000$ of husband’s income: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log odds of </a:t>
            </a:r>
            <a:r>
              <a:rPr lang="en-US" dirty="0" err="1"/>
              <a:t>parttime</a:t>
            </a:r>
            <a:r>
              <a:rPr lang="en-US" dirty="0"/>
              <a:t> by 0.0069; multiplies odds by 1.007 (+0.7%)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log odds of fulltime by 0.097; multiplies odds by 0.091 (-9%)</a:t>
            </a:r>
          </a:p>
          <a:p>
            <a:r>
              <a:rPr lang="en-US" dirty="0"/>
              <a:t>Having young children: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odds of </a:t>
            </a:r>
            <a:r>
              <a:rPr lang="en-US" dirty="0" err="1"/>
              <a:t>parttime</a:t>
            </a:r>
            <a:r>
              <a:rPr lang="en-US" dirty="0"/>
              <a:t> by 0.0215; multiplies odds by 1.0217 (+2%)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odds of fulltime by 2.559; multiplies odds by 0.0774 (-92%)</a:t>
            </a:r>
          </a:p>
        </p:txBody>
      </p:sp>
    </p:spTree>
    <p:extLst>
      <p:ext uri="{BB962C8B-B14F-4D97-AF65-F5344CB8AC3E}">
        <p14:creationId xmlns:p14="http://schemas.microsoft.com/office/powerpoint/2010/main" val="2974401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DE1F-61EB-4705-B7ED-150AAE7A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78EA9-1F2E-4B01-AAAF-2187677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30AD1-ABDC-4895-9951-AF98107D1697}"/>
              </a:ext>
            </a:extLst>
          </p:cNvPr>
          <p:cNvSpPr txBox="1"/>
          <p:nvPr/>
        </p:nvSpPr>
        <p:spPr>
          <a:xfrm>
            <a:off x="457200" y="184912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library(effects)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"children"),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 = "stacked“)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D51FA3-8466-4C1E-B183-16C81BF2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35190"/>
            <a:ext cx="5931725" cy="420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09726-F5B4-42F1-8C9E-2E9A5BDBFE2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easier to interpret a model from a plot, but even more so for polytomous response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93304-70F2-410F-B0B8-626576FA2CB9}"/>
              </a:ext>
            </a:extLst>
          </p:cNvPr>
          <p:cNvSpPr txBox="1"/>
          <p:nvPr/>
        </p:nvSpPr>
        <p:spPr>
          <a:xfrm>
            <a:off x="6477000" y="300736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multinomial model, style=“stacked” plots </a:t>
            </a:r>
            <a:r>
              <a:rPr lang="en-US" dirty="0">
                <a:solidFill>
                  <a:srgbClr val="0070C0"/>
                </a:solidFill>
              </a:rPr>
              <a:t>cumulative</a:t>
            </a:r>
            <a:r>
              <a:rPr lang="en-US" dirty="0"/>
              <a:t> probs.</a:t>
            </a:r>
          </a:p>
        </p:txBody>
      </p:sp>
    </p:spTree>
    <p:extLst>
      <p:ext uri="{BB962C8B-B14F-4D97-AF65-F5344CB8AC3E}">
        <p14:creationId xmlns:p14="http://schemas.microsoft.com/office/powerpoint/2010/main" val="3948857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ACB-7675-49CE-92CF-A542B21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E18A1-7A7A-4A1F-8D05-D42E6CA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CD927-1042-4334-A4F4-D011DB7EE7A9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to plot the </a:t>
            </a:r>
            <a:r>
              <a:rPr lang="en-US" dirty="0">
                <a:solidFill>
                  <a:srgbClr val="0070C0"/>
                </a:solidFill>
              </a:rPr>
              <a:t>predicted probabilities </a:t>
            </a:r>
            <a:r>
              <a:rPr lang="en-US" dirty="0"/>
              <a:t>of each level of participation over a </a:t>
            </a:r>
            <a:r>
              <a:rPr lang="en-US" dirty="0">
                <a:solidFill>
                  <a:srgbClr val="0070C0"/>
                </a:solidFill>
              </a:rPr>
              <a:t>grid of predictor values </a:t>
            </a:r>
            <a:r>
              <a:rPr lang="en-US" dirty="0"/>
              <a:t>for husband’s income and children.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9A924-BA6A-453A-A02C-A13CF6E94358}"/>
              </a:ext>
            </a:extLst>
          </p:cNvPr>
          <p:cNvSpPr txBox="1"/>
          <p:nvPr/>
        </p:nvSpPr>
        <p:spPr>
          <a:xfrm>
            <a:off x="457200" y="19050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=1:50,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(predictors,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type='probs'))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|&gt; filter(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%in% c(10, 25, 40))   # show a few observations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10   absent    0.250   0.0639  0.68627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25   absent    0.520   0.1475  0.33233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40   absent    0.683   0.2150  0.10157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60      10  present    0.678   0.1773  0.14427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25  present    0.747   0.2164  0.03693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40  present    0.750   0.2411  0.00863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D74D-7AEA-4A8F-BECC-D116745901E5}"/>
              </a:ext>
            </a:extLst>
          </p:cNvPr>
          <p:cNvSpPr txBox="1"/>
          <p:nvPr/>
        </p:nvSpPr>
        <p:spPr>
          <a:xfrm>
            <a:off x="533400" y="4648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plot predicted probability vs. </a:t>
            </a:r>
            <a:r>
              <a:rPr lang="en-US" dirty="0" err="1"/>
              <a:t>hincome</a:t>
            </a:r>
            <a:r>
              <a:rPr lang="en-US" dirty="0"/>
              <a:t>, with separate curves for levels of participation. To do this we need to </a:t>
            </a:r>
            <a:r>
              <a:rPr lang="en-US" dirty="0">
                <a:solidFill>
                  <a:srgbClr val="0070C0"/>
                </a:solidFill>
              </a:rPr>
              <a:t>reshape</a:t>
            </a:r>
            <a:r>
              <a:rPr lang="en-US" dirty="0"/>
              <a:t> the fit data from wide to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1D507-9D31-4C49-8641-67CDC72B31D1}"/>
              </a:ext>
            </a:extLst>
          </p:cNvPr>
          <p:cNvSpPr txBox="1"/>
          <p:nvPr/>
        </p:nvSpPr>
        <p:spPr>
          <a:xfrm>
            <a:off x="457200" y="5575518"/>
            <a:ext cx="8229600" cy="61555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fit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gather(key="Level", value="Probability",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not.work:fulltime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89391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35490-897A-4B4F-BAE5-DFEA632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CD1A34-67C1-4760-8154-52CA855B8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7772400" cy="4295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1AE3-93B5-440F-AEE4-08E3E2D590B1}"/>
              </a:ext>
            </a:extLst>
          </p:cNvPr>
          <p:cNvSpPr txBox="1"/>
          <p:nvPr/>
        </p:nvSpPr>
        <p:spPr>
          <a:xfrm>
            <a:off x="624840" y="1219200"/>
            <a:ext cx="80772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Probability,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Level))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(size=1.5)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children,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direct.label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(gg, list("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top.bumptwice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dl.trans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y + 0.2)))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3C36D-3A9F-4803-878D-DECBA37D7956}"/>
              </a:ext>
            </a:extLst>
          </p:cNvPr>
          <p:cNvSpPr txBox="1"/>
          <p:nvPr/>
        </p:nvSpPr>
        <p:spPr>
          <a:xfrm>
            <a:off x="624840" y="609600"/>
            <a:ext cx="775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plot Probability ~ </a:t>
            </a:r>
            <a:r>
              <a:rPr lang="en-US" dirty="0" err="1"/>
              <a:t>hincome</a:t>
            </a:r>
            <a:r>
              <a:rPr lang="en-US" dirty="0"/>
              <a:t>, with separate curves for Level of </a:t>
            </a:r>
            <a:r>
              <a:rPr lang="en-US" dirty="0" err="1"/>
              <a:t>partic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9D44-A638-439F-A229-EDC044E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Overview: a </a:t>
            </a:r>
            <a:r>
              <a:rPr lang="en-US" dirty="0" err="1"/>
              <a:t>gpairs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8AB31-84BC-4C0F-8D0B-F4B897D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8D758-DC33-43BE-AC01-9E29A45675AB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generalized pairs plot </a:t>
            </a:r>
            <a:r>
              <a:rPr lang="en-US" dirty="0"/>
              <a:t>uses different plot types for pairs of continuous, discrete variables. This plot uses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FD56-4BB7-4740-ACA3-9AA47BB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26238"/>
            <a:ext cx="4389120" cy="426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EC5EE-91AD-4F03-AC30-28189F1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49" y="2514600"/>
            <a:ext cx="4028127" cy="20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5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83F95-4FE0-435B-B945-EC68E9F9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larger example: BEPS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6C1B-C86F-4FD1-ADC8-7A1F12C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C4EB6-B2AC-4AF8-8708-98F5007A7E4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Political knowledge &amp; party choice in Britain</a:t>
            </a:r>
          </a:p>
          <a:p>
            <a:r>
              <a:rPr lang="en-US" dirty="0"/>
              <a:t>Example from Fox &amp; Anderson (2006); data from 1997 British Election Panel (BEPS), N=1325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02B63-D28F-435A-987D-27E5EB8D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456318"/>
            <a:ext cx="8171428" cy="22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32E0C-3DB5-4D77-8382-DC27C116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70120"/>
            <a:ext cx="817142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0F9D-7070-43ED-A874-10FC36D8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EB9D-D41C-46A8-99B4-D8F8D8A3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ED456-E82B-4C90-89D2-2CD18C594500}"/>
              </a:ext>
            </a:extLst>
          </p:cNvPr>
          <p:cNvSpPr txBox="1"/>
          <p:nvPr/>
        </p:nvSpPr>
        <p:spPr>
          <a:xfrm>
            <a:off x="457200" y="16002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library(car) 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data(BEPS, package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BEPS.mod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(vote ~ age + gender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Blair + Hague + Kennedy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Europe*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data=BEPS)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818DD-9D19-4729-A7D9-A56AE231474E}"/>
              </a:ext>
            </a:extLst>
          </p:cNvPr>
          <p:cNvSpPr txBox="1"/>
          <p:nvPr/>
        </p:nvSpPr>
        <p:spPr>
          <a:xfrm>
            <a:off x="457200" y="3251894"/>
            <a:ext cx="822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vote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          13.9  2    0.00097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                       0.5  2    0.79726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30.6  2    2.3e-07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5.7  2    0.05926 .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Blair                         135.4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Hague                         166.8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Kennedy                        68.9  2    1.1e-15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Europe                         78.0  2  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55.6  2    8.6e-13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50.8  2    9.3e-12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107B0-EE5E-495B-9E81-E5C2C1F7BB9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model with main effects and an interaction of Europe * political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85424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A91-F8DA-4EF0-8F06-ECBAF33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Interpretation?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2F4D6-33C0-44D6-9E82-84D1898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B0FB-4CB5-4C1A-A430-8991118E95BB}"/>
              </a:ext>
            </a:extLst>
          </p:cNvPr>
          <p:cNvSpPr txBox="1"/>
          <p:nvPr/>
        </p:nvSpPr>
        <p:spPr>
          <a:xfrm>
            <a:off x="457200" y="2098040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(Intercept)    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-0.873 -0.0198     0.1126                  0.522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-0.718 -0.0146     0.0914                  0.145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Blair  Hague Kennedy   Europe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0.17863 0.824 -0.868   0.240 -0.00171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  0.00773 0.278 -0.781   0.656  0.06841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0.658                     -0.159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1.160                     -0.183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0E04A-B27F-4512-B7EB-28FB29B7B3EB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give </a:t>
            </a:r>
            <a:r>
              <a:rPr lang="en-US" dirty="0">
                <a:solidFill>
                  <a:srgbClr val="0070C0"/>
                </a:solidFill>
              </a:rPr>
              <a:t>log odds </a:t>
            </a:r>
            <a:r>
              <a:rPr lang="en-US" dirty="0"/>
              <a:t>relative of party choice relative to Conservatives</a:t>
            </a:r>
          </a:p>
          <a:p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nature</a:t>
            </a:r>
            <a:r>
              <a:rPr lang="en-US" dirty="0"/>
              <a:t> of these effects?</a:t>
            </a:r>
          </a:p>
        </p:txBody>
      </p:sp>
    </p:spTree>
    <p:extLst>
      <p:ext uri="{BB962C8B-B14F-4D97-AF65-F5344CB8AC3E}">
        <p14:creationId xmlns:p14="http://schemas.microsoft.com/office/powerpoint/2010/main" val="3313423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C5AF-F92B-40F2-A004-4B6EAB2A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85EDD-4EA7-4831-9F57-D46073E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E4C3D9-F56C-4E8C-AE45-804E2360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40634"/>
            <a:ext cx="8229600" cy="395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F1ADE-AF60-4975-BE74-F4791516925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predictorEffects</a:t>
            </a:r>
            <a:r>
              <a:rPr lang="en-US" dirty="0"/>
              <a:t>(BEPS.mod, ~ age + gender),</a:t>
            </a:r>
          </a:p>
          <a:p>
            <a:r>
              <a:rPr lang="en-US" dirty="0"/>
              <a:t>     lattice=list(</a:t>
            </a:r>
            <a:r>
              <a:rPr lang="en-US" dirty="0" err="1"/>
              <a:t>key.args</a:t>
            </a:r>
            <a:r>
              <a:rPr lang="en-US" dirty="0"/>
              <a:t>=list(rows=1)),</a:t>
            </a:r>
          </a:p>
          <a:p>
            <a:r>
              <a:rPr lang="en-US" dirty="0"/>
              <a:t>     lines=list(multiline=TRUE, col=c("blue", "red", "orange")))</a:t>
            </a:r>
          </a:p>
        </p:txBody>
      </p:sp>
    </p:spTree>
    <p:extLst>
      <p:ext uri="{BB962C8B-B14F-4D97-AF65-F5344CB8AC3E}">
        <p14:creationId xmlns:p14="http://schemas.microsoft.com/office/powerpoint/2010/main" val="1476428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08B-17BA-4FD7-88BF-2BE53301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2CE0F-9F9B-49CF-86EA-C5DBBB4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273828-7621-479B-BA73-9F1CD5BB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81236"/>
            <a:ext cx="8412480" cy="24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8F36-4E81-4498-A851-422AC872C7A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interaction between political knowledge and attitude toward European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12231-E893-4A06-A666-5043F57E0FF9}"/>
              </a:ext>
            </a:extLst>
          </p:cNvPr>
          <p:cNvSpPr txBox="1"/>
          <p:nvPr/>
        </p:nvSpPr>
        <p:spPr>
          <a:xfrm>
            <a:off x="685800" y="50686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Low knowledge: little relation between attitude and party choice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As knowledge increases: more Eurosceptic view </a:t>
            </a:r>
            <a:r>
              <a:rPr lang="en-US" dirty="0">
                <a:sym typeface="Symbol" panose="05050102010706020507" pitchFamily="18" charset="2"/>
              </a:rPr>
              <a:t> more likely to support Conservatives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Detailed understanding of complex models depends strongly on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6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i="1" dirty="0"/>
              <a:t>m</a:t>
            </a:r>
            <a:r>
              <a:rPr lang="en-US" sz="2000" dirty="0"/>
              <a:t> response categories </a:t>
            </a:r>
            <a:r>
              <a:rPr lang="en-US" sz="2000" dirty="0">
                <a:sym typeface="Symbol" panose="05050102010706020507" pitchFamily="18" charset="2"/>
              </a:rPr>
              <a:t> (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  <a:r>
              <a:rPr lang="en-US" sz="2000" dirty="0">
                <a:sym typeface="Symbol" panose="05050102010706020507" pitchFamily="18" charset="2"/>
              </a:rPr>
              <a:t>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separate independent models  Additive 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dirty="0">
                <a:sym typeface="Symbol" panose="05050102010706020507" pitchFamily="18" charset="2"/>
              </a:rPr>
              <a:t>2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CB7C-A860-49CF-A0BC-FC318B9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C160F-4C83-48BF-B3B9-07A67B8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9C9EDD-3E73-4692-A33E-1633F9ED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8519"/>
            <a:ext cx="4763165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B4E06-63C0-4EB6-B62D-7931394BABBE}"/>
              </a:ext>
            </a:extLst>
          </p:cNvPr>
          <p:cNvSpPr txBox="1"/>
          <p:nvPr/>
        </p:nvSpPr>
        <p:spPr>
          <a:xfrm>
            <a:off x="457200" y="10537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fitting models, it is useful to explore the data with conditional </a:t>
            </a:r>
            <a:r>
              <a:rPr lang="en-US" dirty="0" err="1"/>
              <a:t>ggplots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F4A-DBCA-46DF-B3BA-A9C76A4B48F8}"/>
              </a:ext>
            </a:extLst>
          </p:cNvPr>
          <p:cNvSpPr txBox="1"/>
          <p:nvPr/>
        </p:nvSpPr>
        <p:spPr>
          <a:xfrm>
            <a:off x="5410200" y="176969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decreases with age for both men and women</a:t>
            </a:r>
          </a:p>
          <a:p>
            <a:endParaRPr lang="en-US" dirty="0"/>
          </a:p>
          <a:p>
            <a:r>
              <a:rPr lang="en-US" dirty="0"/>
              <a:t>Women more likely to survive, particularly the young</a:t>
            </a:r>
          </a:p>
          <a:p>
            <a:endParaRPr lang="en-US" dirty="0"/>
          </a:p>
          <a:p>
            <a:r>
              <a:rPr lang="en-US" dirty="0"/>
              <a:t>Conf. bands show the data is thin at older ages</a:t>
            </a:r>
          </a:p>
        </p:txBody>
      </p:sp>
    </p:spTree>
    <p:extLst>
      <p:ext uri="{BB962C8B-B14F-4D97-AF65-F5344CB8AC3E}">
        <p14:creationId xmlns:p14="http://schemas.microsoft.com/office/powerpoint/2010/main" val="25658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E46-3241-45A3-B5F8-24F715C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36C5A-8D63-4D71-8F83-F4B6A76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3B75-4134-4ECA-83C8-D9A86B4F3E8B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(survived=="yes"), color=sex)) +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("Survived")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 = 0.02, width 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7FAB0-FC0D-475B-ABC2-24595BE37B39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plot: survived vs. age, colored by sex, with jittered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B1A-E35E-4BAC-9ABD-8C1E678E7766}"/>
              </a:ext>
            </a:extLst>
          </p:cNvPr>
          <p:cNvSpPr txBox="1"/>
          <p:nvPr/>
        </p:nvSpPr>
        <p:spPr>
          <a:xfrm>
            <a:off x="533400" y="3352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this we can add conditional logistic fits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8943E-F5C0-4F63-9558-DAADB16C66AB}"/>
              </a:ext>
            </a:extLst>
          </p:cNvPr>
          <p:cNvSpPr txBox="1"/>
          <p:nvPr/>
        </p:nvSpPr>
        <p:spPr>
          <a:xfrm>
            <a:off x="533400" y="4146550"/>
            <a:ext cx="80772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list(family = binomial),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formula = y ~ 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0.2, size=2,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(fill = sex))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c(.85, .85))</a:t>
            </a:r>
          </a:p>
        </p:txBody>
      </p:sp>
    </p:spTree>
    <p:extLst>
      <p:ext uri="{BB962C8B-B14F-4D97-AF65-F5344CB8AC3E}">
        <p14:creationId xmlns:p14="http://schemas.microsoft.com/office/powerpoint/2010/main" val="35194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A743-215A-4D19-B9E1-C3ADFA2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35CC-21CE-46E3-8B4E-EC1CCAB7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 relation of survival to age well expressed as a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logistic regression model?</a:t>
            </a:r>
          </a:p>
          <a:p>
            <a:pPr lvl="1"/>
            <a:r>
              <a:rPr lang="en-US" sz="2000" dirty="0"/>
              <a:t>Allow a quadratic or higher power using poly(age,2), poly(age,3)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natural spline </a:t>
            </a:r>
            <a:r>
              <a:rPr lang="en-US" sz="2000" dirty="0"/>
              <a:t>functions: ns(age, df)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non-parametric</a:t>
            </a:r>
            <a:r>
              <a:rPr lang="en-US" sz="2000" dirty="0"/>
              <a:t> smooths: loess(age, span, degree)</a:t>
            </a:r>
          </a:p>
          <a:p>
            <a:r>
              <a:rPr lang="en-US" sz="2400" dirty="0"/>
              <a:t>Is the relation the same for men &amp; women?</a:t>
            </a:r>
          </a:p>
          <a:p>
            <a:pPr lvl="1"/>
            <a:r>
              <a:rPr lang="en-US" sz="2000" dirty="0"/>
              <a:t>Allow an </a:t>
            </a:r>
            <a:r>
              <a:rPr lang="en-US" sz="2000" dirty="0">
                <a:solidFill>
                  <a:srgbClr val="0070C0"/>
                </a:solidFill>
              </a:rPr>
              <a:t>interaction</a:t>
            </a:r>
            <a:r>
              <a:rPr lang="en-US" sz="2000" dirty="0"/>
              <a:t> of sex * age or sex * f(age)</a:t>
            </a:r>
          </a:p>
          <a:p>
            <a:pPr lvl="1"/>
            <a:r>
              <a:rPr lang="en-US" sz="2000" dirty="0"/>
              <a:t>Test goodness of fit relative to the main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4CEB6-6ECF-41E0-BE95-6238448D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205-D04C-42D7-B220-EB24CE87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64765"/>
            <a:ext cx="4305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83F877-F70D-444C-A694-80C957B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914"/>
            <a:ext cx="4763165" cy="5239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A35E-8503-42EF-B937-0895E79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CEC39-0D76-4B3B-9450-FFCA309A34E5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</a:t>
            </a:r>
            <a:r>
              <a:rPr lang="en-US" b="1" dirty="0" err="1"/>
              <a:t>glm</a:t>
            </a:r>
            <a:r>
              <a:rPr lang="en-US" b="1" dirty="0"/>
              <a:t>", </a:t>
            </a:r>
          </a:p>
          <a:p>
            <a:r>
              <a:rPr lang="en-US" dirty="0"/>
              <a:t>                 </a:t>
            </a:r>
            <a:r>
              <a:rPr lang="en-US" dirty="0" err="1"/>
              <a:t>method.args</a:t>
            </a:r>
            <a:r>
              <a:rPr lang="en-US" dirty="0"/>
              <a:t> = list(</a:t>
            </a:r>
            <a:r>
              <a:rPr lang="en-US" b="1" dirty="0"/>
              <a:t>family = binomial</a:t>
            </a:r>
            <a:r>
              <a:rPr lang="en-US" dirty="0"/>
              <a:t>), </a:t>
            </a:r>
          </a:p>
          <a:p>
            <a:r>
              <a:rPr lang="en-US" dirty="0"/>
              <a:t>                 formula = y ~ poly(x,2), alpha = 0.2, size=2, </a:t>
            </a:r>
            <a:r>
              <a:rPr lang="en-US" dirty="0" err="1"/>
              <a:t>aes</a:t>
            </a:r>
            <a:r>
              <a:rPr lang="en-US" dirty="0"/>
              <a:t>(fill = sex))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5B70A-45FC-42B0-87E4-06C58A205BC4}"/>
              </a:ext>
            </a:extLst>
          </p:cNvPr>
          <p:cNvSpPr txBox="1"/>
          <p:nvPr/>
        </p:nvSpPr>
        <p:spPr>
          <a:xfrm>
            <a:off x="53340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quadratics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1713880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5268</TotalTime>
  <Words>3975</Words>
  <Application>Microsoft Office PowerPoint</Application>
  <PresentationFormat>On-screen Show (4:3)</PresentationFormat>
  <Paragraphs>528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1_Office Theme</vt:lpstr>
      <vt:lpstr>Equation</vt:lpstr>
      <vt:lpstr>Logistic regression: Extensions</vt:lpstr>
      <vt:lpstr>Donner party: A graphic tale of survival &amp; influence</vt:lpstr>
      <vt:lpstr>Donner party: A graphic tale of survival &amp; influence</vt:lpstr>
      <vt:lpstr>Donner party: Data</vt:lpstr>
      <vt:lpstr>Overview: a gpairs() plot</vt:lpstr>
      <vt:lpstr>Exploratory plots</vt:lpstr>
      <vt:lpstr>Using ggplot</vt:lpstr>
      <vt:lpstr>Questions</vt:lpstr>
      <vt:lpstr>PowerPoint Presentation</vt:lpstr>
      <vt:lpstr>PowerPoint Presentation</vt:lpstr>
      <vt:lpstr>Fitting models</vt:lpstr>
      <vt:lpstr>Fitting models</vt:lpstr>
      <vt:lpstr>Comparing models</vt:lpstr>
      <vt:lpstr>Who was influential?</vt:lpstr>
      <vt:lpstr>Why were they influential?</vt:lpstr>
      <vt:lpstr>Polytomous responses: Overview</vt:lpstr>
      <vt:lpstr>PowerPoint Presentation</vt:lpstr>
      <vt:lpstr>Polytomous responses: Ordered</vt:lpstr>
      <vt:lpstr>Polytomous responses: Unordered</vt:lpstr>
      <vt:lpstr>Proportional odds model</vt:lpstr>
      <vt:lpstr>PowerPoint Presentation</vt:lpstr>
      <vt:lpstr>Proportional odds: Latent variable interpretation</vt:lpstr>
      <vt:lpstr>Proportional odds: Latent variable interpretation</vt:lpstr>
      <vt:lpstr>Proportional odds: Latent variable interpretation</vt:lpstr>
      <vt:lpstr>Fitting the proportional odds model</vt:lpstr>
      <vt:lpstr>PowerPoint Presentation</vt:lpstr>
      <vt:lpstr>PowerPoint Presentation</vt:lpstr>
      <vt:lpstr>Testing the proportional odds assumption</vt:lpstr>
      <vt:lpstr>Testing the proportional odds assumption</vt:lpstr>
      <vt:lpstr>Plotting effects in the PO model</vt:lpstr>
      <vt:lpstr>PowerPoint Presentation</vt:lpstr>
      <vt:lpstr>PowerPoint Presentation</vt:lpstr>
      <vt:lpstr>PowerPoint Presentation</vt:lpstr>
      <vt:lpstr>Nested dichotomies</vt:lpstr>
      <vt:lpstr>Nested dichotomies: Examples</vt:lpstr>
      <vt:lpstr>Example: Women’s Labour-force participation</vt:lpstr>
      <vt:lpstr>Nested dichotomies: Recoding</vt:lpstr>
      <vt:lpstr>Nested dichotomies: Fitting</vt:lpstr>
      <vt:lpstr>Nested dichotomies: Combined tests</vt:lpstr>
      <vt:lpstr>Nested dichotomies: Interpretation</vt:lpstr>
      <vt:lpstr>Nested dichotomies: Plotting</vt:lpstr>
      <vt:lpstr>PowerPoint Presentation</vt:lpstr>
      <vt:lpstr>Multinomial logistic regression</vt:lpstr>
      <vt:lpstr>Multinomial logistic regression</vt:lpstr>
      <vt:lpstr>Fitting multinomial regression models</vt:lpstr>
      <vt:lpstr>Interpreting coefficients</vt:lpstr>
      <vt:lpstr>Multinomial models: Plotting</vt:lpstr>
      <vt:lpstr>Multinomial models: Plotting</vt:lpstr>
      <vt:lpstr>PowerPoint Presentation</vt:lpstr>
      <vt:lpstr>A larger example: BEPS data</vt:lpstr>
      <vt:lpstr>BEPS data: Fitting</vt:lpstr>
      <vt:lpstr>BEPS data: Interpretation?</vt:lpstr>
      <vt:lpstr>BEPS data: Effect plots</vt:lpstr>
      <vt:lpstr>BEPS data: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07-Logistic2</dc:title>
  <dc:creator>Michael Friendly</dc:creator>
  <cp:lastModifiedBy>Michael L Friendly</cp:lastModifiedBy>
  <cp:revision>116</cp:revision>
  <dcterms:created xsi:type="dcterms:W3CDTF">2017-10-14T20:35:56Z</dcterms:created>
  <dcterms:modified xsi:type="dcterms:W3CDTF">2023-02-13T19:11:28Z</dcterms:modified>
</cp:coreProperties>
</file>