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338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335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8" r:id="rId34"/>
    <p:sldId id="290" r:id="rId35"/>
    <p:sldId id="337" r:id="rId36"/>
    <p:sldId id="332" r:id="rId37"/>
    <p:sldId id="333" r:id="rId38"/>
    <p:sldId id="334" r:id="rId39"/>
    <p:sldId id="325" r:id="rId40"/>
    <p:sldId id="318" r:id="rId41"/>
    <p:sldId id="319" r:id="rId42"/>
    <p:sldId id="324" r:id="rId43"/>
    <p:sldId id="336" r:id="rId44"/>
    <p:sldId id="33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  <p14:sldId id="277"/>
          </p14:sldIdLst>
        </p14:section>
        <p14:section name="Graphical methods" id="{2A84C71C-4A94-45C8-A7C3-6AC447570178}">
          <p14:sldIdLst>
            <p14:sldId id="278"/>
            <p14:sldId id="279"/>
            <p14:sldId id="280"/>
            <p14:sldId id="282"/>
            <p14:sldId id="283"/>
            <p14:sldId id="284"/>
            <p14:sldId id="285"/>
            <p14:sldId id="288"/>
            <p14:sldId id="290"/>
            <p14:sldId id="337"/>
            <p14:sldId id="332"/>
            <p14:sldId id="333"/>
            <p14:sldId id="334"/>
            <p14:sldId id="325"/>
            <p14:sldId id="318"/>
            <p14:sldId id="319"/>
            <p14:sldId id="324"/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hyperlink" Target="http://www.aviz.fr/bertifie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dar.datavis.ca/" TargetMode="External"/><Relationship Id="rId2" Type="http://schemas.openxmlformats.org/officeDocument/2006/relationships/hyperlink" Target="http://euclid.psych.yorku.ca/www/psy61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Unordered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Ordered,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</a:t>
            </a:r>
            <a:r>
              <a:rPr lang="en-US" dirty="0" err="1"/>
              <a:t>familities</a:t>
            </a:r>
            <a:r>
              <a:rPr lang="en-US" dirty="0"/>
              <a:t>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 ~ Sex + Hair,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2D margin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/>
              <a:t>formula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form 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dim() and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</a:t>
            </a:r>
            <a:r>
              <a:rPr lang="en-US" dirty="0" err="1"/>
              <a:t>haireye</a:t>
            </a:r>
            <a:r>
              <a:rPr lang="en-US" dirty="0"/>
              <a:t>))                 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</a:t>
            </a:r>
            <a:r>
              <a:rPr lang="en-US" dirty="0" err="1"/>
              <a:t>haireye</a:t>
            </a:r>
            <a:r>
              <a:rPr lang="en-US" dirty="0"/>
              <a:t>)                           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as.data.frame</a:t>
            </a:r>
            <a:r>
              <a:rPr lang="en-US" dirty="0"/>
              <a:t>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Freq or count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expand.dft</a:t>
            </a:r>
            <a:r>
              <a:rPr lang="en-US" dirty="0"/>
              <a:t>() expands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9563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quantitative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categorical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graphical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permuted: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/>
              <a:t>Background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white 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Routledge web site (code: ADC22)</a:t>
            </a:r>
          </a:p>
          <a:p>
            <a:pPr lvl="1"/>
            <a:r>
              <a:rPr lang="en-US" sz="1800" dirty="0"/>
              <a:t>Draft chapters on </a:t>
            </a:r>
            <a:r>
              <a:rPr lang="en-US" sz="1800" dirty="0">
                <a:hlinkClick r:id="rId2"/>
              </a:rPr>
              <a:t>http://euclid.psych.yorku.ca/www/psy6136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3"/>
              </a:rPr>
              <a:t>https://ddar.datavis.ca</a:t>
            </a:r>
            <a:r>
              <a:rPr lang="en-US" sz="1800" dirty="0"/>
              <a:t> </a:t>
            </a:r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121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79604"/>
            <a:ext cx="1676400" cy="226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EBDE7-52F4-4C94-A038-1E24A4FE8E58}"/>
              </a:ext>
            </a:extLst>
          </p:cNvPr>
          <p:cNvSpPr txBox="1"/>
          <p:nvPr/>
        </p:nvSpPr>
        <p:spPr>
          <a:xfrm>
            <a:off x="9144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eBook available</a:t>
            </a:r>
          </a:p>
          <a:p>
            <a:r>
              <a:rPr lang="en-US" dirty="0"/>
              <a:t>PDF on course web site</a:t>
            </a:r>
          </a:p>
        </p:txBody>
      </p:sp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unordered or ordered</a:t>
            </a:r>
          </a:p>
          <a:p>
            <a:pPr lvl="1"/>
            <a:r>
              <a:rPr lang="en-US" dirty="0"/>
              <a:t>Counts, frequencies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table(),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similar in matrices or arrays        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Supplementary readings</a:t>
            </a:r>
          </a:p>
          <a:p>
            <a:r>
              <a:rPr lang="en-US" sz="2400" dirty="0" err="1"/>
              <a:t>Agresti</a:t>
            </a:r>
            <a:r>
              <a:rPr lang="en-US" sz="2400" dirty="0"/>
              <a:t> (2013). </a:t>
            </a:r>
            <a:r>
              <a:rPr lang="en-US" sz="2400" i="1" dirty="0"/>
              <a:t>Categorical Data Analysis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 [More mathematical, but the current Bible of CDA]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400" dirty="0"/>
              <a:t>Fox </a:t>
            </a:r>
            <a:r>
              <a:rPr lang="en-US" sz="2400"/>
              <a:t>(2016). </a:t>
            </a:r>
            <a:r>
              <a:rPr lang="en-US" sz="2400" i="1" dirty="0"/>
              <a:t>Applied Regression Analysis and Generalized Linear Models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14775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85983"/>
            <a:ext cx="1519518" cy="21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exercises: A few are listed as (ungraded)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Assignments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see course web page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533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ordered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numeric?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missing categories,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/>
              <a:t>Tables: often the result of table() or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/>
              <a:t>Matrices: matrix(), with row &amp; col names</a:t>
            </a:r>
          </a:p>
          <a:p>
            <a:r>
              <a:rPr lang="en-US" dirty="0"/>
              <a:t>Arrays: array(), with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2537</Words>
  <Application>Microsoft Office PowerPoint</Application>
  <PresentationFormat>On-screen Show (4:3)</PresentationFormat>
  <Paragraphs>409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1_Office Theme</vt:lpstr>
      <vt:lpstr>Categorical Data Analysis Course overview</vt:lpstr>
      <vt:lpstr>Course goals</vt:lpstr>
      <vt:lpstr>Course outline</vt:lpstr>
      <vt:lpstr>Textbooks</vt:lpstr>
      <vt:lpstr>Textbooks</vt:lpstr>
      <vt:lpstr>Expectations &amp; grading</vt:lpstr>
      <vt:lpstr>What you need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</vt:lpstr>
      <vt:lpstr>Table form</vt:lpstr>
      <vt:lpstr>Datasets: frequency form</vt:lpstr>
      <vt:lpstr>Datasets: case form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Principles of graphical display</vt:lpstr>
      <vt:lpstr>Tabular displays</vt:lpstr>
      <vt:lpstr>Tabular displays</vt:lpstr>
      <vt:lpstr>Sometimes, don’t need numbers at all</vt:lpstr>
      <vt:lpstr>Visual table ideas: Heatmap shading</vt:lpstr>
      <vt:lpstr>Bertifier: Turning tables into graphs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Graphical methods for categorical data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94</cp:revision>
  <dcterms:created xsi:type="dcterms:W3CDTF">2017-10-14T20:35:56Z</dcterms:created>
  <dcterms:modified xsi:type="dcterms:W3CDTF">2022-12-12T14:46:01Z</dcterms:modified>
</cp:coreProperties>
</file>