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5"/>
  </p:notesMasterIdLst>
  <p:handoutMasterIdLst>
    <p:handoutMasterId r:id="rId76"/>
  </p:handoutMasterIdLst>
  <p:sldIdLst>
    <p:sldId id="256" r:id="rId2"/>
    <p:sldId id="257" r:id="rId3"/>
    <p:sldId id="348" r:id="rId4"/>
    <p:sldId id="258" r:id="rId5"/>
    <p:sldId id="259" r:id="rId6"/>
    <p:sldId id="260" r:id="rId7"/>
    <p:sldId id="261" r:id="rId8"/>
    <p:sldId id="262" r:id="rId9"/>
    <p:sldId id="349" r:id="rId10"/>
    <p:sldId id="263" r:id="rId11"/>
    <p:sldId id="264" r:id="rId12"/>
    <p:sldId id="265" r:id="rId13"/>
    <p:sldId id="266" r:id="rId14"/>
    <p:sldId id="267" r:id="rId15"/>
    <p:sldId id="268" r:id="rId16"/>
    <p:sldId id="361" r:id="rId17"/>
    <p:sldId id="362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363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324" r:id="rId41"/>
    <p:sldId id="325" r:id="rId42"/>
    <p:sldId id="326" r:id="rId43"/>
    <p:sldId id="327" r:id="rId44"/>
    <p:sldId id="328" r:id="rId45"/>
    <p:sldId id="329" r:id="rId46"/>
    <p:sldId id="330" r:id="rId47"/>
    <p:sldId id="331" r:id="rId48"/>
    <p:sldId id="332" r:id="rId49"/>
    <p:sldId id="333" r:id="rId50"/>
    <p:sldId id="334" r:id="rId51"/>
    <p:sldId id="335" r:id="rId52"/>
    <p:sldId id="336" r:id="rId53"/>
    <p:sldId id="337" r:id="rId54"/>
    <p:sldId id="338" r:id="rId55"/>
    <p:sldId id="339" r:id="rId56"/>
    <p:sldId id="341" r:id="rId57"/>
    <p:sldId id="342" r:id="rId58"/>
    <p:sldId id="343" r:id="rId59"/>
    <p:sldId id="344" r:id="rId60"/>
    <p:sldId id="345" r:id="rId61"/>
    <p:sldId id="346" r:id="rId62"/>
    <p:sldId id="347" r:id="rId63"/>
    <p:sldId id="350" r:id="rId64"/>
    <p:sldId id="351" r:id="rId65"/>
    <p:sldId id="352" r:id="rId66"/>
    <p:sldId id="353" r:id="rId67"/>
    <p:sldId id="354" r:id="rId68"/>
    <p:sldId id="355" r:id="rId69"/>
    <p:sldId id="356" r:id="rId70"/>
    <p:sldId id="357" r:id="rId71"/>
    <p:sldId id="358" r:id="rId72"/>
    <p:sldId id="359" r:id="rId73"/>
    <p:sldId id="360" r:id="rId7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989994-1973-4117-8232-7AC577A9F4A5}">
          <p14:sldIdLst>
            <p14:sldId id="256"/>
            <p14:sldId id="257"/>
            <p14:sldId id="348"/>
            <p14:sldId id="258"/>
            <p14:sldId id="259"/>
            <p14:sldId id="260"/>
            <p14:sldId id="261"/>
            <p14:sldId id="262"/>
            <p14:sldId id="349"/>
            <p14:sldId id="263"/>
            <p14:sldId id="264"/>
            <p14:sldId id="265"/>
            <p14:sldId id="266"/>
            <p14:sldId id="267"/>
          </p14:sldIdLst>
        </p14:section>
        <p14:section name="Independence" id="{E1D295CD-852C-4718-BAEB-1DF1AF982E43}">
          <p14:sldIdLst>
            <p14:sldId id="268"/>
            <p14:sldId id="361"/>
            <p14:sldId id="362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Visualizing association" id="{148615D1-1715-4C93-9881-4D795FC88719}">
          <p14:sldIdLst>
            <p14:sldId id="363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</p14:sldIdLst>
        </p14:section>
        <p14:section name="Ordinal factors" id="{4F4F5F37-2BFB-43AF-AC27-6F544476C20F}">
          <p14:sldIdLst>
            <p14:sldId id="335"/>
            <p14:sldId id="336"/>
            <p14:sldId id="337"/>
            <p14:sldId id="338"/>
            <p14:sldId id="339"/>
            <p14:sldId id="341"/>
          </p14:sldIdLst>
        </p14:section>
        <p14:section name="Observer agreement" id="{D0841463-A69E-4D2F-B01C-23F468E549F5}">
          <p14:sldIdLst>
            <p14:sldId id="342"/>
            <p14:sldId id="343"/>
            <p14:sldId id="344"/>
            <p14:sldId id="345"/>
            <p14:sldId id="346"/>
            <p14:sldId id="347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96" y="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666"/>
    </p:cViewPr>
  </p:sorterViewPr>
  <p:notesViewPr>
    <p:cSldViewPr>
      <p:cViewPr varScale="1">
        <p:scale>
          <a:sx n="87" d="100"/>
          <a:sy n="87" d="100"/>
        </p:scale>
        <p:origin x="-204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D4FA9-F3CE-45B3-A980-C331C6F1EF65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D5E95-8CAD-4274-BFFA-CD87442D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271872-C532-4BFE-903F-C7072979174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B1ED8-6108-4710-99B1-764EAA2F1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29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20828-1A1A-4225-BE3A-F8540A5E614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27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3657-2200-4D14-82C0-10C39B0F0F06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AF55-A85E-4993-914E-FC1E5AA7DF24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E07-E1DB-44A4-A5E5-9F4B54E8C933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sz="2800"/>
            </a:lvl1pPr>
            <a:lvl2pPr>
              <a:defRPr sz="2400"/>
            </a:lvl2pPr>
            <a:lvl3pPr marL="1143000" indent="-228600">
              <a:buClr>
                <a:srgbClr val="00B0F0"/>
              </a:buClr>
              <a:buSzPct val="110000"/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AD17-B813-4477-8AFE-B1860CC59113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C0D-5C9E-48CC-8D31-F42D19FA8F7A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7551-0F2B-4F09-86FD-F7994CE83DC5}" type="datetime1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2B2-4200-46B9-96C3-02A55D5FAA00}" type="datetime1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7722-74E8-497F-A072-89677A2C2373}" type="datetime1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6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12E-B46B-426F-AE59-AA326827D9E0}" type="datetime1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81E8-09EA-4684-A39F-38DE1E49D20C}" type="datetime1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C5F-056C-4047-9A5C-9F5B4BED129B}" type="datetime1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1053-07BD-4A17-AC24-0A22EAA36098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2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8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2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0"/>
            <a:ext cx="7772400" cy="1089025"/>
          </a:xfrm>
        </p:spPr>
        <p:txBody>
          <a:bodyPr>
            <a:normAutofit fontScale="90000"/>
          </a:bodyPr>
          <a:lstStyle/>
          <a:p>
            <a:r>
              <a:rPr lang="en-US" dirty="0"/>
              <a:t>Two-way tables</a:t>
            </a:r>
            <a:br>
              <a:rPr lang="en-US" dirty="0"/>
            </a:br>
            <a:r>
              <a:rPr lang="en-US" dirty="0"/>
              <a:t>Independence &amp; association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en-US" dirty="0"/>
              <a:t>Michael Friendly</a:t>
            </a:r>
          </a:p>
          <a:p>
            <a:r>
              <a:rPr lang="en-US" dirty="0"/>
              <a:t>Psych 6136</a:t>
            </a:r>
          </a:p>
          <a:p>
            <a:pPr lvl="0"/>
            <a:r>
              <a:rPr lang="en-US" sz="2200" dirty="0">
                <a:solidFill>
                  <a:prstClr val="black">
                    <a:tint val="75000"/>
                  </a:prstClr>
                </a:solidFill>
              </a:rPr>
              <a:t>http://friendly.github.</a:t>
            </a:r>
            <a:r>
              <a:rPr lang="en-US" sz="2200">
                <a:solidFill>
                  <a:prstClr val="black">
                    <a:tint val="75000"/>
                  </a:prstClr>
                </a:solidFill>
              </a:rPr>
              <a:t>io/psy6136 </a:t>
            </a:r>
            <a:endParaRPr lang="en-US" sz="2200" dirty="0">
              <a:solidFill>
                <a:prstClr val="black">
                  <a:tint val="75000"/>
                </a:prstClr>
              </a:solidFill>
            </a:endParaRPr>
          </a:p>
          <a:p>
            <a:endParaRPr lang="en-US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15D465FD-F1E7-4DD7-A16E-F94296DB3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578350"/>
            <a:ext cx="1495928" cy="1730890"/>
          </a:xfrm>
          <a:prstGeom prst="rect">
            <a:avLst/>
          </a:prstGeom>
        </p:spPr>
      </p:pic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82E36437-FB1B-4935-AF18-CE18C68FB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272" y="4578350"/>
            <a:ext cx="1495928" cy="17308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0EEA2F-6B6B-41CD-93BE-CD331C82C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76" y="406898"/>
            <a:ext cx="8019048" cy="2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6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825DA-B713-493B-A571-B57510B20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plots for r × c tables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F880E1-E102-4FA9-B032-8EBEDF203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017FC1-13CD-49C3-B2D2-2FDFB2D52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57400"/>
            <a:ext cx="4266861" cy="3276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0698D8-DD3A-41C0-BEC9-8C5441351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158" y="1947379"/>
            <a:ext cx="3624349" cy="34573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EB096E-4D21-4142-89AD-7644615FC54F}"/>
              </a:ext>
            </a:extLst>
          </p:cNvPr>
          <p:cNvSpPr txBox="1"/>
          <p:nvPr/>
        </p:nvSpPr>
        <p:spPr>
          <a:xfrm>
            <a:off x="457200" y="1295400"/>
            <a:ext cx="3886200" cy="33855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(HEC, beside=TRUE, … 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199CE1-3F57-4C6E-BFBB-205D0A6F1245}"/>
              </a:ext>
            </a:extLst>
          </p:cNvPr>
          <p:cNvSpPr txBox="1"/>
          <p:nvPr/>
        </p:nvSpPr>
        <p:spPr>
          <a:xfrm>
            <a:off x="4953000" y="1295400"/>
            <a:ext cx="3733800" cy="33855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tile(HEC, shade=TRUE)</a:t>
            </a:r>
          </a:p>
        </p:txBody>
      </p:sp>
    </p:spTree>
    <p:extLst>
      <p:ext uri="{BB962C8B-B14F-4D97-AF65-F5344CB8AC3E}">
        <p14:creationId xmlns:p14="http://schemas.microsoft.com/office/powerpoint/2010/main" val="2054874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B2917-0F4A-40CE-B3C7-5E14A6666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Ordered tables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F63C42-FA07-4AD3-8443-0DB8A54F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6CB8F-76A2-4AAA-8C89-227D48355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657358"/>
            <a:ext cx="4790476" cy="27619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A536AA-B1E8-45B0-9603-2F97411C0E45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x c table with ordered categories: Mental health and Parents’ SES categories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7878F1-68ED-40A3-8575-4ED6947038C4}"/>
              </a:ext>
            </a:extLst>
          </p:cNvPr>
          <p:cNvSpPr txBox="1"/>
          <p:nvPr/>
        </p:nvSpPr>
        <p:spPr>
          <a:xfrm>
            <a:off x="685800" y="4800600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Mental impairment is the </a:t>
            </a:r>
            <a:r>
              <a:rPr lang="en-US" dirty="0">
                <a:solidFill>
                  <a:srgbClr val="0070C0"/>
                </a:solidFill>
              </a:rPr>
              <a:t>response</a:t>
            </a:r>
            <a:r>
              <a:rPr lang="en-US" dirty="0"/>
              <a:t>, SES is a </a:t>
            </a:r>
            <a:r>
              <a:rPr lang="en-US" dirty="0">
                <a:solidFill>
                  <a:srgbClr val="0070C0"/>
                </a:solidFill>
              </a:rPr>
              <a:t>predictor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How to measure </a:t>
            </a:r>
            <a:r>
              <a:rPr lang="en-US" dirty="0">
                <a:solidFill>
                  <a:srgbClr val="0070C0"/>
                </a:solidFill>
              </a:rPr>
              <a:t>strength</a:t>
            </a:r>
            <a:r>
              <a:rPr lang="en-US" dirty="0"/>
              <a:t> of association?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How to understand the </a:t>
            </a:r>
            <a:r>
              <a:rPr lang="en-US" dirty="0">
                <a:solidFill>
                  <a:srgbClr val="0070C0"/>
                </a:solidFill>
              </a:rPr>
              <a:t>pattern</a:t>
            </a:r>
            <a:r>
              <a:rPr lang="en-US" dirty="0"/>
              <a:t> of association?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How to take </a:t>
            </a:r>
            <a:r>
              <a:rPr lang="en-US" dirty="0">
                <a:solidFill>
                  <a:srgbClr val="0070C0"/>
                </a:solidFill>
              </a:rPr>
              <a:t>ordinal nature </a:t>
            </a:r>
            <a:r>
              <a:rPr lang="en-US" dirty="0"/>
              <a:t>of variables into account?</a:t>
            </a:r>
          </a:p>
        </p:txBody>
      </p:sp>
    </p:spTree>
    <p:extLst>
      <p:ext uri="{BB962C8B-B14F-4D97-AF65-F5344CB8AC3E}">
        <p14:creationId xmlns:p14="http://schemas.microsoft.com/office/powerpoint/2010/main" val="3443583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56ACE-E7E6-4224-B466-F232A6398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Mental data: Association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DCFD92-909A-400F-8DC8-5DA7C95A0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0BBC76-2647-4816-A846-B1C3DCA4EE10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 is contained 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::Mental</a:t>
            </a:r>
            <a:r>
              <a:rPr lang="en-US" dirty="0"/>
              <a:t>, a frequency data frame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678050-25E3-4852-92F1-823C8696FD52}"/>
              </a:ext>
            </a:extLst>
          </p:cNvPr>
          <p:cNvSpPr txBox="1"/>
          <p:nvPr/>
        </p:nvSpPr>
        <p:spPr>
          <a:xfrm>
            <a:off x="457200" y="1817132"/>
            <a:ext cx="82296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data(Mental, package="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str(Mental)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':	24 obs. of  3 variables: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Ord.factor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w/ 6 levels "1"&lt;"2"&lt;"3"&lt;"4"&lt;..: 1 1 1 1 2 2 2 2 3 ...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$ mental: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Ord.factor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w/ 4 levels "Well"&lt;"Mild"&lt;..: 1 2 3 4 1 2 3 4 1 2 ...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$ Freq  : int  64 94 58 46 57 94 54 40 57 105 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9EF5D7-380A-4C1A-8436-6B45EA77F0C5}"/>
              </a:ext>
            </a:extLst>
          </p:cNvPr>
          <p:cNvSpPr txBox="1"/>
          <p:nvPr/>
        </p:nvSpPr>
        <p:spPr>
          <a:xfrm>
            <a:off x="457200" y="3505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 to a contingency table using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xtabs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()</a:t>
            </a:r>
            <a:r>
              <a:rPr lang="en-US" dirty="0"/>
              <a:t>, and test association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040CD0-3CDF-4B1B-A12E-CEECCBCD5890}"/>
              </a:ext>
            </a:extLst>
          </p:cNvPr>
          <p:cNvSpPr txBox="1"/>
          <p:nvPr/>
        </p:nvSpPr>
        <p:spPr>
          <a:xfrm>
            <a:off x="533400" y="4114800"/>
            <a:ext cx="8077200" cy="160043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mental.tab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mental, data=Mental)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chisq.test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mental.tab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Pearson's Chi-squared test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data: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mental.tab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X-squared = 46, df = 15, p-value = 5e-05</a:t>
            </a:r>
          </a:p>
        </p:txBody>
      </p:sp>
    </p:spTree>
    <p:extLst>
      <p:ext uri="{BB962C8B-B14F-4D97-AF65-F5344CB8AC3E}">
        <p14:creationId xmlns:p14="http://schemas.microsoft.com/office/powerpoint/2010/main" val="2019884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6C98-39C6-43B1-87F5-D6A1BF078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Mental data: Ordinal tests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F617BE-296F-4F1B-A2ED-3969EEB6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FC2B00-580B-476A-8010-1C23A68D59FF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</a:t>
            </a:r>
            <a:r>
              <a:rPr lang="en-US" dirty="0">
                <a:solidFill>
                  <a:srgbClr val="0070C0"/>
                </a:solidFill>
              </a:rPr>
              <a:t>ordinal</a:t>
            </a:r>
            <a:r>
              <a:rPr lang="en-US" dirty="0"/>
              <a:t> factors, more powerful (focused) tests are available with Cochran-Mantel-</a:t>
            </a:r>
            <a:r>
              <a:rPr lang="en-US" dirty="0" err="1"/>
              <a:t>Haenszel</a:t>
            </a:r>
            <a:r>
              <a:rPr lang="en-US" dirty="0"/>
              <a:t> tests in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CMHtest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319159-3A1B-45A9-851D-73845E2B758C}"/>
              </a:ext>
            </a:extLst>
          </p:cNvPr>
          <p:cNvSpPr txBox="1"/>
          <p:nvPr/>
        </p:nvSpPr>
        <p:spPr>
          <a:xfrm>
            <a:off x="457200" y="1973829"/>
            <a:ext cx="6553200" cy="206210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CMHtest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Cochran-Mantel-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Haenszel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Statistics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by mental 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AltHypothesis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Df     Prob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Nonzero correlation  37.2  1 1.09e-09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rmeans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Row mean scores differ  40.3  5 1.30e-07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cmeans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Col mean scores differ  40.7  3 7.70e-09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general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association  46.0 15 5.40e-05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ED4CD6-7402-4D61-9EE0-6C1D01DE1549}"/>
              </a:ext>
            </a:extLst>
          </p:cNvPr>
          <p:cNvSpPr txBox="1"/>
          <p:nvPr/>
        </p:nvSpPr>
        <p:spPr>
          <a:xfrm>
            <a:off x="457200" y="4161508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χ</a:t>
            </a:r>
            <a:r>
              <a:rPr lang="en-US" dirty="0"/>
              <a:t>2 / df shows why ordered tests are more powerful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E90DFD-307A-4313-A4AC-0E0448889C02}"/>
              </a:ext>
            </a:extLst>
          </p:cNvPr>
          <p:cNvSpPr txBox="1"/>
          <p:nvPr/>
        </p:nvSpPr>
        <p:spPr>
          <a:xfrm>
            <a:off x="533400" y="4800600"/>
            <a:ext cx="6477000" cy="107721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xx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CMHtest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xx$table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[,"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"] /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xx$table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[,"Df"]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rmeans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cmeans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general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37.16    8.06   13.56    3.06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FC55FC-2E7C-4021-BC28-2DD01F1FF9B3}"/>
              </a:ext>
            </a:extLst>
          </p:cNvPr>
          <p:cNvSpPr txBox="1"/>
          <p:nvPr/>
        </p:nvSpPr>
        <p:spPr>
          <a:xfrm>
            <a:off x="6934200" y="2953798"/>
            <a:ext cx="1752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both ordinal</a:t>
            </a:r>
          </a:p>
          <a:p>
            <a:r>
              <a:rPr lang="en-US" sz="1600" dirty="0"/>
              <a:t>cols ordinal</a:t>
            </a:r>
          </a:p>
          <a:p>
            <a:r>
              <a:rPr lang="en-US" sz="1600" dirty="0"/>
              <a:t>rows ordinal</a:t>
            </a:r>
          </a:p>
          <a:p>
            <a:r>
              <a:rPr lang="en-US" sz="1600" dirty="0"/>
              <a:t>neither</a:t>
            </a:r>
          </a:p>
        </p:txBody>
      </p:sp>
    </p:spTree>
    <p:extLst>
      <p:ext uri="{BB962C8B-B14F-4D97-AF65-F5344CB8AC3E}">
        <p14:creationId xmlns:p14="http://schemas.microsoft.com/office/powerpoint/2010/main" val="2709049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1997C-F193-4143-86EF-59CD2733B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Table notation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47951B-6AAA-4152-AA0F-5078B3EBD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669E99-A229-4C8D-AA8D-178E2588D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7800"/>
            <a:ext cx="7790476" cy="16761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B09A14-F86E-4CC6-ABA6-1B509DD96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71" y="3297312"/>
            <a:ext cx="7942857" cy="9619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D05E77-D661-417C-9F8E-4305EC5BD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571" y="4432539"/>
            <a:ext cx="7885714" cy="1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14CD0-5A3D-4411-8233-F7B31FF28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Independence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62F114-CF0C-40B8-9C5B-80B461F46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D5069C-5C86-48DE-BC8C-67C28AA9B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009524" cy="22952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E84E61-63E3-452E-9591-3CF50AE7CD89}"/>
                  </a:ext>
                </a:extLst>
              </p:cNvPr>
              <p:cNvSpPr txBox="1"/>
              <p:nvPr/>
            </p:nvSpPr>
            <p:spPr>
              <a:xfrm>
                <a:off x="685800" y="4038600"/>
                <a:ext cx="8001000" cy="1489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2 x 2 tables, this gives rise to tests and measures based on:</a:t>
                </a:r>
              </a:p>
              <a:p>
                <a:pPr marL="285750" indent="-285750">
                  <a:buClr>
                    <a:srgbClr val="FF0000"/>
                  </a:buClr>
                  <a:buFont typeface="Wingdings" panose="05000000000000000000" pitchFamily="2" charset="2"/>
                  <a:buChar char="v"/>
                </a:pPr>
                <a:r>
                  <a:rPr lang="en-US" dirty="0"/>
                  <a:t>Difference in row/col marginal probabilities:  Test H</a:t>
                </a:r>
                <a:r>
                  <a:rPr lang="en-US" baseline="-25000" dirty="0"/>
                  <a:t>0</a:t>
                </a:r>
                <a:r>
                  <a:rPr lang="en-US" dirty="0"/>
                  <a:t> : </a:t>
                </a:r>
                <a:r>
                  <a:rPr lang="el-GR" dirty="0"/>
                  <a:t>π</a:t>
                </a:r>
                <a:r>
                  <a:rPr lang="en-US" baseline="-25000" dirty="0"/>
                  <a:t>1</a:t>
                </a:r>
                <a:r>
                  <a:rPr lang="en-US" dirty="0"/>
                  <a:t> = </a:t>
                </a:r>
                <a:r>
                  <a:rPr lang="el-GR" dirty="0"/>
                  <a:t>π</a:t>
                </a:r>
                <a:r>
                  <a:rPr lang="en-US" dirty="0"/>
                  <a:t>2</a:t>
                </a:r>
              </a:p>
              <a:p>
                <a:pPr marL="285750" indent="-285750">
                  <a:buClr>
                    <a:srgbClr val="FF0000"/>
                  </a:buClr>
                  <a:buFont typeface="Wingdings" panose="05000000000000000000" pitchFamily="2" charset="2"/>
                  <a:buChar char="v"/>
                </a:pPr>
                <a:r>
                  <a:rPr lang="en-US" dirty="0"/>
                  <a:t>Odds ratio,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 = (n</a:t>
                </a:r>
                <a:r>
                  <a:rPr lang="en-US" baseline="-25000" dirty="0"/>
                  <a:t>11</a:t>
                </a:r>
                <a:r>
                  <a:rPr lang="en-US" dirty="0"/>
                  <a:t> / n</a:t>
                </a:r>
                <a:r>
                  <a:rPr lang="en-US" baseline="-25000" dirty="0"/>
                  <a:t>12</a:t>
                </a:r>
                <a:r>
                  <a:rPr lang="en-US" dirty="0"/>
                  <a:t>) / (n</a:t>
                </a:r>
                <a:r>
                  <a:rPr lang="en-US" baseline="-25000" dirty="0"/>
                  <a:t>21</a:t>
                </a:r>
                <a:r>
                  <a:rPr lang="en-US" dirty="0"/>
                  <a:t> / n</a:t>
                </a:r>
                <a:r>
                  <a:rPr lang="en-US" baseline="-25000" dirty="0"/>
                  <a:t>22</a:t>
                </a:r>
                <a:r>
                  <a:rPr lang="en-US" dirty="0"/>
                  <a:t>).               Test H</a:t>
                </a:r>
                <a:r>
                  <a:rPr lang="en-US" baseline="-25000" dirty="0"/>
                  <a:t>0</a:t>
                </a:r>
                <a:r>
                  <a:rPr lang="en-US" dirty="0"/>
                  <a:t> : </a:t>
                </a:r>
                <a:r>
                  <a:rPr lang="el-GR" dirty="0"/>
                  <a:t>θ</a:t>
                </a:r>
                <a:r>
                  <a:rPr lang="en-US" dirty="0"/>
                  <a:t> = 1</a:t>
                </a:r>
              </a:p>
              <a:p>
                <a:pPr marL="285750" indent="-285750">
                  <a:buClr>
                    <a:srgbClr val="FF0000"/>
                  </a:buClr>
                  <a:buFont typeface="Wingdings" panose="05000000000000000000" pitchFamily="2" charset="2"/>
                  <a:buChar char="v"/>
                </a:pPr>
                <a:r>
                  <a:rPr lang="en-US" dirty="0"/>
                  <a:t>Standard χ2 test is for largish n</a:t>
                </a:r>
              </a:p>
              <a:p>
                <a:pPr marL="285750" indent="-285750">
                  <a:buClr>
                    <a:srgbClr val="FF0000"/>
                  </a:buClr>
                  <a:buFont typeface="Wingdings" panose="05000000000000000000" pitchFamily="2" charset="2"/>
                  <a:buChar char="v"/>
                </a:pPr>
                <a:r>
                  <a:rPr lang="en-US" dirty="0"/>
                  <a:t>Small samples: Fisher’s exact test, or simulation / permutation tests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E84E61-63E3-452E-9591-3CF50AE7C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038600"/>
                <a:ext cx="8001000" cy="1489062"/>
              </a:xfrm>
              <a:prstGeom prst="rect">
                <a:avLst/>
              </a:prstGeom>
              <a:blipFill>
                <a:blip r:embed="rId3"/>
                <a:stretch>
                  <a:fillRect l="-686" t="-2459" b="-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5674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20D58-185F-F006-644E-91BCAA913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Independence: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DD57B3-BA23-9489-367C-F8ECF05D7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2A31CD-7889-F8DB-C1EB-EA9DD619798D}"/>
              </a:ext>
            </a:extLst>
          </p:cNvPr>
          <p:cNvSpPr txBox="1"/>
          <p:nvPr/>
        </p:nvSpPr>
        <p:spPr>
          <a:xfrm>
            <a:off x="457200" y="1981200"/>
            <a:ext cx="8229600" cy="310854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educ &lt;- c(50, 100, 50)                       </a:t>
            </a:r>
            <a:r>
              <a:rPr lang="en-CA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marginal frequencies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names(educ) &lt;- c("Low", "Med", "High")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party &lt;- c(20, 50, 30)                       </a:t>
            </a:r>
            <a:r>
              <a:rPr lang="en-CA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marginal frequencies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names(party) &lt;- c("NDP", "Liberal", "Cons")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table &lt;- 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(educ, party) / sum(party)     </a:t>
            </a:r>
            <a:r>
              <a:rPr lang="en-CA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cell = row * col / n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names(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dimnames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(table)) &lt;- c("Education", "Party")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table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Party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Education NDP Liberal Cons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Low   10      25   15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Med   20      50   30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High  10      25   15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9522B9-62CC-03EE-D4DC-6BA87F844FDD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 contrived example, where I generate cell frequencies as the product of row and column marginal totals: </a:t>
            </a:r>
            <a:r>
              <a:rPr lang="en-CA" dirty="0" err="1"/>
              <a:t>n</a:t>
            </a:r>
            <a:r>
              <a:rPr lang="en-CA" baseline="-25000" dirty="0" err="1"/>
              <a:t>ij</a:t>
            </a:r>
            <a:r>
              <a:rPr lang="en-CA" dirty="0"/>
              <a:t> = </a:t>
            </a:r>
            <a:r>
              <a:rPr lang="en-CA" dirty="0" err="1"/>
              <a:t>n</a:t>
            </a:r>
            <a:r>
              <a:rPr lang="en-CA" baseline="-25000" dirty="0" err="1"/>
              <a:t>i</a:t>
            </a:r>
            <a:r>
              <a:rPr lang="en-CA" baseline="-25000" dirty="0"/>
              <a:t>+ </a:t>
            </a:r>
            <a:r>
              <a:rPr lang="en-CA" dirty="0"/>
              <a:t>x </a:t>
            </a:r>
            <a:r>
              <a:rPr lang="en-CA" dirty="0" err="1"/>
              <a:t>n</a:t>
            </a:r>
            <a:r>
              <a:rPr lang="en-CA" baseline="-25000" dirty="0" err="1"/>
              <a:t>+j</a:t>
            </a:r>
            <a:endParaRPr lang="en-CA" baseline="-25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DAF7D5-E73C-EC10-17E4-EFD0F962E000}"/>
              </a:ext>
            </a:extLst>
          </p:cNvPr>
          <p:cNvSpPr/>
          <p:nvPr/>
        </p:nvSpPr>
        <p:spPr>
          <a:xfrm>
            <a:off x="3413762" y="5334000"/>
            <a:ext cx="1097280" cy="10972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538094-6FC7-F680-8AE6-51C63FBF3389}"/>
              </a:ext>
            </a:extLst>
          </p:cNvPr>
          <p:cNvSpPr/>
          <p:nvPr/>
        </p:nvSpPr>
        <p:spPr>
          <a:xfrm>
            <a:off x="4983480" y="5334000"/>
            <a:ext cx="274320" cy="10972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0AC453-5412-BF0C-AAD3-07931B09686E}"/>
              </a:ext>
            </a:extLst>
          </p:cNvPr>
          <p:cNvSpPr/>
          <p:nvPr/>
        </p:nvSpPr>
        <p:spPr>
          <a:xfrm>
            <a:off x="5715000" y="5334000"/>
            <a:ext cx="1097280" cy="274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96A1B3-3F6A-23C2-DCBE-CA449CD00EF1}"/>
              </a:ext>
            </a:extLst>
          </p:cNvPr>
          <p:cNvSpPr txBox="1"/>
          <p:nvPr/>
        </p:nvSpPr>
        <p:spPr>
          <a:xfrm>
            <a:off x="3200402" y="5691286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outer(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r,c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04085E-D5C6-7D3A-B7F3-27930058F160}"/>
              </a:ext>
            </a:extLst>
          </p:cNvPr>
          <p:cNvSpPr txBox="1"/>
          <p:nvPr/>
        </p:nvSpPr>
        <p:spPr>
          <a:xfrm>
            <a:off x="4572000" y="566050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=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1FAF72-272D-110F-04DD-54B2E076BC0C}"/>
              </a:ext>
            </a:extLst>
          </p:cNvPr>
          <p:cNvSpPr txBox="1"/>
          <p:nvPr/>
        </p:nvSpPr>
        <p:spPr>
          <a:xfrm>
            <a:off x="5230167" y="554934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98D261-4506-AC63-AB67-235833900DB2}"/>
              </a:ext>
            </a:extLst>
          </p:cNvPr>
          <p:cNvSpPr txBox="1"/>
          <p:nvPr/>
        </p:nvSpPr>
        <p:spPr>
          <a:xfrm>
            <a:off x="4853940" y="565114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8F5DDB-FC79-E5AC-8342-303D88A28C73}"/>
              </a:ext>
            </a:extLst>
          </p:cNvPr>
          <p:cNvSpPr txBox="1"/>
          <p:nvPr/>
        </p:nvSpPr>
        <p:spPr>
          <a:xfrm>
            <a:off x="5996940" y="529117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53C8A7-ED28-703C-29A2-11A6A85B743D}"/>
              </a:ext>
            </a:extLst>
          </p:cNvPr>
          <p:cNvSpPr txBox="1"/>
          <p:nvPr/>
        </p:nvSpPr>
        <p:spPr>
          <a:xfrm>
            <a:off x="1066800" y="5471160"/>
            <a:ext cx="165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Outer product:</a:t>
            </a:r>
          </a:p>
        </p:txBody>
      </p:sp>
    </p:spTree>
    <p:extLst>
      <p:ext uri="{BB962C8B-B14F-4D97-AF65-F5344CB8AC3E}">
        <p14:creationId xmlns:p14="http://schemas.microsoft.com/office/powerpoint/2010/main" val="1643983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0641-A713-6D2F-B02B-41A70A9D2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Independence: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B231C5-95B5-6A91-73BE-1B84A7886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878F23-889C-5314-E6D9-1C34C1732089}"/>
              </a:ext>
            </a:extLst>
          </p:cNvPr>
          <p:cNvSpPr txBox="1"/>
          <p:nvPr/>
        </p:nvSpPr>
        <p:spPr>
          <a:xfrm>
            <a:off x="457200" y="2007992"/>
            <a:ext cx="3810000" cy="147732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prop.table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(table, 1)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  NDP Liberal Cons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Low  0.2     0.5  0.3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Med  0.2     0.5  0.3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High 0.2     0.5  0.3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049CF0-4133-5687-9367-9442D32801D6}"/>
              </a:ext>
            </a:extLst>
          </p:cNvPr>
          <p:cNvSpPr txBox="1"/>
          <p:nvPr/>
        </p:nvSpPr>
        <p:spPr>
          <a:xfrm>
            <a:off x="4648200" y="2007992"/>
            <a:ext cx="3733800" cy="147732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prop.table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(table, 2)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   NDP Liberal Cons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Low  0.25    0.25 0.25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Med  0.50    0.50 0.50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High 0.25    0.25 0.25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7B4B1B-E2A7-EA29-B869-28F01E2DD9A7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CA" dirty="0"/>
              <a:t>The row proportions of party are the same for each educ group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CA" dirty="0"/>
              <a:t>The col proportions of educ are the same for each party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526E98-A9E0-5EB0-33C0-621328880C5B}"/>
              </a:ext>
            </a:extLst>
          </p:cNvPr>
          <p:cNvSpPr txBox="1"/>
          <p:nvPr/>
        </p:nvSpPr>
        <p:spPr>
          <a:xfrm>
            <a:off x="533400" y="4267200"/>
            <a:ext cx="5257800" cy="230832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assocstats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(table)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X^2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P(&gt; X^2)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  0  4        1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Pearson            0  4        1</a:t>
            </a:r>
          </a:p>
          <a:p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Phi-Coefficient   : NA 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Contingency Coeff.: 0 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Cramer's V        : 0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5E9B9F-EFCA-02DF-6927-E439E0ED6F07}"/>
              </a:ext>
            </a:extLst>
          </p:cNvPr>
          <p:cNvSpPr txBox="1"/>
          <p:nvPr/>
        </p:nvSpPr>
        <p:spPr>
          <a:xfrm>
            <a:off x="457200" y="37338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So, the X^2 is exactly zero, and measures of strength are zero</a:t>
            </a:r>
          </a:p>
        </p:txBody>
      </p:sp>
    </p:spTree>
    <p:extLst>
      <p:ext uri="{BB962C8B-B14F-4D97-AF65-F5344CB8AC3E}">
        <p14:creationId xmlns:p14="http://schemas.microsoft.com/office/powerpoint/2010/main" val="143701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46C07-D7DD-494A-8FAD-E09E8005B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Independence: Arthritis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0759F8-8982-44A8-A4A7-A1B3C623A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2268BE-A049-4DE0-9FD6-C37704A55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88243"/>
            <a:ext cx="7896225" cy="1362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93D54E-A612-4F8D-BDA7-753F40F97798}"/>
              </a:ext>
            </a:extLst>
          </p:cNvPr>
          <p:cNvSpPr txBox="1"/>
          <p:nvPr/>
        </p:nvSpPr>
        <p:spPr>
          <a:xfrm>
            <a:off x="685800" y="2563763"/>
            <a:ext cx="7896225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data(Arthritis, package =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(~ Treatment + Improved, data = Arthritis)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round(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prop.table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1), 3 )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Improved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Treatment  None  Some Marked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Placebo 0.674 0.163  0.163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Treated 0.317 0.171  0.512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3D300-BF32-43A4-AA77-BC0C098706D4}"/>
              </a:ext>
            </a:extLst>
          </p:cNvPr>
          <p:cNvSpPr txBox="1"/>
          <p:nvPr/>
        </p:nvSpPr>
        <p:spPr>
          <a:xfrm>
            <a:off x="685800" y="4721666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But, more people given the Placebo show no improvement; more people Treated show marked improvement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CAFCB85-78C4-46F6-A88E-C1E5F5AAD2DC}"/>
              </a:ext>
            </a:extLst>
          </p:cNvPr>
          <p:cNvSpPr/>
          <p:nvPr/>
        </p:nvSpPr>
        <p:spPr>
          <a:xfrm>
            <a:off x="3571568" y="4011692"/>
            <a:ext cx="685800" cy="4075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4E1144E-2DE9-4CF9-860E-4E2E9EDFAD30}"/>
              </a:ext>
            </a:extLst>
          </p:cNvPr>
          <p:cNvSpPr/>
          <p:nvPr/>
        </p:nvSpPr>
        <p:spPr>
          <a:xfrm>
            <a:off x="1986120" y="3741488"/>
            <a:ext cx="685800" cy="4075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42E46-AF82-421D-B5C1-E79052803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Independence: Arthritis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89D550-13F4-4D42-8B96-E8F2FF9F3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F3AC14-FD31-4700-8BE9-12C6866991C6}"/>
              </a:ext>
            </a:extLst>
          </p:cNvPr>
          <p:cNvSpPr txBox="1"/>
          <p:nvPr/>
        </p:nvSpPr>
        <p:spPr>
          <a:xfrm>
            <a:off x="457200" y="1371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Treatment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Improved</a:t>
            </a:r>
            <a:r>
              <a:rPr lang="en-US" dirty="0"/>
              <a:t> were independent, frequencies ~ row x col margins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C3E82F-443E-432E-828E-E30D7D484363}"/>
              </a:ext>
            </a:extLst>
          </p:cNvPr>
          <p:cNvSpPr txBox="1"/>
          <p:nvPr/>
        </p:nvSpPr>
        <p:spPr>
          <a:xfrm>
            <a:off x="533400" y="2057400"/>
            <a:ext cx="80772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row.totals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margin.table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col.totals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margin.table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round(outer(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row.totals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col.totals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)/ sum(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0)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Improved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Treatment None Some Marked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Placebo   22    7     14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Treated   20    7     14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9A35F1-AFB8-4644-B41B-068DD9BAC1D9}"/>
              </a:ext>
            </a:extLst>
          </p:cNvPr>
          <p:cNvSpPr txBox="1"/>
          <p:nvPr/>
        </p:nvSpPr>
        <p:spPr>
          <a:xfrm>
            <a:off x="609600" y="40386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are the </a:t>
            </a:r>
            <a:r>
              <a:rPr lang="en-US" dirty="0">
                <a:solidFill>
                  <a:srgbClr val="0070C0"/>
                </a:solidFill>
              </a:rPr>
              <a:t>expected frequencies</a:t>
            </a:r>
            <a:r>
              <a:rPr lang="en-US" dirty="0"/>
              <a:t>, under independence; but for the data: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9962B9-121C-4DBC-9453-8289CE5C0C6E}"/>
              </a:ext>
            </a:extLst>
          </p:cNvPr>
          <p:cNvSpPr txBox="1"/>
          <p:nvPr/>
        </p:nvSpPr>
        <p:spPr>
          <a:xfrm>
            <a:off x="609600" y="4724400"/>
            <a:ext cx="5366084" cy="156966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chisq.test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Pearson's Chi-squared test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data: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arth.tab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X-squared = 13.1, df = 2, p-value = 0.0015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152F8F7-3689-4C23-96E1-B2F68A5F67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6026170"/>
              </p:ext>
            </p:extLst>
          </p:nvPr>
        </p:nvGraphicFramePr>
        <p:xfrm>
          <a:off x="5638800" y="5001141"/>
          <a:ext cx="3288632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3" imgW="2082600" imgH="482400" progId="Equation.DSMT4">
                  <p:embed/>
                </p:oleObj>
              </mc:Choice>
              <mc:Fallback>
                <p:oleObj name="Equation" r:id="rId3" imgW="20826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5001141"/>
                        <a:ext cx="3288632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1893888-1DFF-43D4-86E6-12E295A97655}"/>
              </a:ext>
            </a:extLst>
          </p:cNvPr>
          <p:cNvSpPr txBox="1"/>
          <p:nvPr/>
        </p:nvSpPr>
        <p:spPr>
          <a:xfrm>
            <a:off x="6781800" y="460028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Pearson </a:t>
            </a:r>
            <a:r>
              <a:rPr lang="el-GR" dirty="0"/>
              <a:t>χ</a:t>
            </a:r>
            <a:r>
              <a:rPr lang="en-US" baseline="30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82876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CA1A0-7265-4999-9598-F93042550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Two-way tables: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DAE1B1-A72F-45CF-A7C7-90859136C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6DFF1E-D8EB-4B03-840B-35F83B49E9BE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Two-way frequency tables are a convenient way to represent a dataset cross-classified by two discrete variables, A &amp; 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C13D4C-CC8C-4BE0-B2B0-E0568B587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72" y="2174085"/>
            <a:ext cx="8171428" cy="18190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F22FFC-A786-4AAD-9209-CF6C32B72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47" y="4446179"/>
            <a:ext cx="8171428" cy="1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323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0E751-05D9-4683-B145-56805D660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Sampling models: Poisson, Binomial, Multinomial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8AA01C-9C94-4561-8B73-873354508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Subtle distinctions arise concerning whether the row and/or margins are fixed by design or random</a:t>
            </a:r>
          </a:p>
          <a:p>
            <a:r>
              <a:rPr lang="en-US" sz="2000" dirty="0">
                <a:solidFill>
                  <a:srgbClr val="0070C0"/>
                </a:solidFill>
              </a:rPr>
              <a:t>Poisson</a:t>
            </a:r>
            <a:r>
              <a:rPr lang="en-US" sz="2000" dirty="0"/>
              <a:t>: each </a:t>
            </a:r>
            <a:r>
              <a:rPr lang="en-US" sz="2000" dirty="0" err="1"/>
              <a:t>n</a:t>
            </a:r>
            <a:r>
              <a:rPr lang="en-US" sz="2000" baseline="-25000" dirty="0" err="1"/>
              <a:t>ij</a:t>
            </a:r>
            <a:r>
              <a:rPr lang="en-US" sz="2000" dirty="0"/>
              <a:t> is regarded as an independent Poisson variate; nothing fixed</a:t>
            </a:r>
          </a:p>
          <a:p>
            <a:r>
              <a:rPr lang="en-US" sz="2000" dirty="0">
                <a:solidFill>
                  <a:srgbClr val="0070C0"/>
                </a:solidFill>
              </a:rPr>
              <a:t>Binomial</a:t>
            </a:r>
            <a:r>
              <a:rPr lang="en-US" sz="2000" dirty="0"/>
              <a:t>: each row (or col) is regarded as an independent binomial </a:t>
            </a:r>
            <a:r>
              <a:rPr lang="en-US" sz="2000" dirty="0" err="1"/>
              <a:t>dist</a:t>
            </a:r>
            <a:r>
              <a:rPr lang="en-US" sz="2000" baseline="30000" dirty="0" err="1"/>
              <a:t>n</a:t>
            </a:r>
            <a:r>
              <a:rPr lang="en-US" sz="2000" dirty="0"/>
              <a:t>, with one </a:t>
            </a:r>
            <a:r>
              <a:rPr lang="en-US" sz="2000" dirty="0">
                <a:solidFill>
                  <a:srgbClr val="00B0F0"/>
                </a:solidFill>
              </a:rPr>
              <a:t>fixed</a:t>
            </a:r>
            <a:r>
              <a:rPr lang="en-US" sz="2000" dirty="0"/>
              <a:t> margin (group total), other random (response)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Multinomial</a:t>
            </a:r>
            <a:r>
              <a:rPr lang="en-US" sz="2000" dirty="0"/>
              <a:t>: only the total sample size, n</a:t>
            </a:r>
            <a:r>
              <a:rPr lang="en-US" sz="2000" baseline="-25000" dirty="0"/>
              <a:t>++</a:t>
            </a:r>
            <a:r>
              <a:rPr lang="en-US" sz="2000" dirty="0"/>
              <a:t>, is fixed; frequencies </a:t>
            </a:r>
            <a:r>
              <a:rPr lang="en-US" sz="2000" dirty="0" err="1"/>
              <a:t>n</a:t>
            </a:r>
            <a:r>
              <a:rPr lang="en-US" sz="2000" baseline="-25000" dirty="0" err="1"/>
              <a:t>ij</a:t>
            </a:r>
            <a:r>
              <a:rPr lang="en-US" sz="2000" dirty="0"/>
              <a:t> are classified by A and B</a:t>
            </a:r>
          </a:p>
          <a:p>
            <a:r>
              <a:rPr lang="en-US" sz="2000" dirty="0"/>
              <a:t>Makes a difference in how hypothesis tests are justified &amp; explained</a:t>
            </a:r>
          </a:p>
          <a:p>
            <a:r>
              <a:rPr lang="en-US" sz="2000" dirty="0"/>
              <a:t>Happily, for most inferential methods, </a:t>
            </a:r>
            <a:r>
              <a:rPr lang="en-US" sz="2000" dirty="0">
                <a:sym typeface="Symbol" panose="05050102010706020507" pitchFamily="18" charset="2"/>
              </a:rPr>
              <a:t></a:t>
            </a:r>
            <a:r>
              <a:rPr lang="en-US" sz="2000" dirty="0"/>
              <a:t> same results are obtained under the three sampling models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Q: what is an appropriate sampling model for the UCB admissions data? For hair-eye color? For the mental impairment data?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9CD0D0-0442-4D14-97B2-D233EAE22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9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A7F0C-6E2A-45A8-A0F1-88CD4E6A3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Odds and odds ratios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AD32F-A414-4E30-8E3B-D65FD7C66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95A12D-B8A7-450B-B675-3C8DDFA4D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8756"/>
            <a:ext cx="7971428" cy="2580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25338F-7A1F-4217-A3EA-BE9E049A230F}"/>
              </a:ext>
            </a:extLst>
          </p:cNvPr>
          <p:cNvSpPr txBox="1"/>
          <p:nvPr/>
        </p:nvSpPr>
        <p:spPr>
          <a:xfrm>
            <a:off x="457200" y="3593692"/>
            <a:ext cx="8001000" cy="304698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p &lt;- c( 0.05, .1, .25, .50, .75, .9, .95)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odds &lt;- p / (1-p)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logodds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log(odds)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odds.df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(p, odds,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logodds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p    odds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logodds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0.05  0.0526   -2.94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0.10  0.1111   -2.20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0.25  0.3333   -1.10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4 0.50  1.0000    0.00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5 0.75  3.0000    1.10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6 0.90  9.0000    2.20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7 0.95 19.0000    2.94</a:t>
            </a:r>
          </a:p>
        </p:txBody>
      </p:sp>
    </p:spTree>
    <p:extLst>
      <p:ext uri="{BB962C8B-B14F-4D97-AF65-F5344CB8AC3E}">
        <p14:creationId xmlns:p14="http://schemas.microsoft.com/office/powerpoint/2010/main" val="3374027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CD776-F5BD-433A-AF44-90E2B0350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 odds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D3D7F2-9819-44A3-89B8-59AB4A0B4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8BCE8E-3D3B-40ED-99ED-ABDEF1818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38397"/>
            <a:ext cx="4542857" cy="43047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95052C-615B-4E88-BDEB-9979A3E86490}"/>
              </a:ext>
            </a:extLst>
          </p:cNvPr>
          <p:cNvSpPr txBox="1"/>
          <p:nvPr/>
        </p:nvSpPr>
        <p:spPr>
          <a:xfrm>
            <a:off x="5334000" y="2133600"/>
            <a:ext cx="3352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Symmetric around </a:t>
            </a:r>
            <a:r>
              <a:rPr lang="el-GR" dirty="0"/>
              <a:t>π</a:t>
            </a:r>
            <a:r>
              <a:rPr lang="en-US" dirty="0"/>
              <a:t> = ½ :</a:t>
            </a:r>
          </a:p>
          <a:p>
            <a:r>
              <a:rPr lang="en-US" dirty="0"/>
              <a:t>         logit(π) = - logit(1- π)</a:t>
            </a:r>
          </a:p>
          <a:p>
            <a:endParaRPr lang="en-US" dirty="0"/>
          </a:p>
          <a:p>
            <a:r>
              <a:rPr lang="en-US" dirty="0"/>
              <a:t>Fairly linear in the middle, </a:t>
            </a:r>
          </a:p>
          <a:p>
            <a:r>
              <a:rPr lang="en-US" dirty="0"/>
              <a:t>          0.2  </a:t>
            </a:r>
            <a:r>
              <a:rPr lang="en-US" dirty="0">
                <a:sym typeface="Symbol MT" panose="05050102010706020507" pitchFamily="18" charset="2"/>
              </a:rPr>
              <a:t>  </a:t>
            </a:r>
            <a:r>
              <a:rPr lang="en-US" dirty="0"/>
              <a:t>π  </a:t>
            </a:r>
            <a:r>
              <a:rPr lang="en-US" dirty="0">
                <a:sym typeface="Symbol MT" panose="05050102010706020507" pitchFamily="18" charset="2"/>
              </a:rPr>
              <a:t>  0.8</a:t>
            </a:r>
          </a:p>
          <a:p>
            <a:endParaRPr lang="en-US" dirty="0">
              <a:sym typeface="Symbol MT" panose="05050102010706020507" pitchFamily="18" charset="2"/>
            </a:endParaRPr>
          </a:p>
          <a:p>
            <a:r>
              <a:rPr lang="en-US" dirty="0">
                <a:sym typeface="Symbol MT" panose="05050102010706020507" pitchFamily="18" charset="2"/>
              </a:rPr>
              <a:t>The logit transformation of probability is the basis for </a:t>
            </a:r>
            <a:r>
              <a:rPr lang="en-US" dirty="0">
                <a:solidFill>
                  <a:srgbClr val="0070C0"/>
                </a:solidFill>
                <a:sym typeface="Symbol MT" panose="05050102010706020507" pitchFamily="18" charset="2"/>
              </a:rPr>
              <a:t>logistic</a:t>
            </a:r>
            <a:r>
              <a:rPr lang="en-US" dirty="0">
                <a:sym typeface="Symbol MT" panose="05050102010706020507" pitchFamily="18" charset="2"/>
              </a:rPr>
              <a:t> regression</a:t>
            </a:r>
          </a:p>
          <a:p>
            <a:endParaRPr lang="en-US" dirty="0">
              <a:sym typeface="Symbol MT" panose="05050102010706020507" pitchFamily="18" charset="2"/>
            </a:endParaRPr>
          </a:p>
          <a:p>
            <a:r>
              <a:rPr lang="en-US" dirty="0">
                <a:sym typeface="Symbol MT" panose="05050102010706020507" pitchFamily="18" charset="2"/>
              </a:rPr>
              <a:t>(An alternative, the cumulative normal, </a:t>
            </a:r>
            <a:r>
              <a:rPr lang="en-US" baseline="30000" dirty="0">
                <a:sym typeface="Symbol MT" panose="05050102010706020507" pitchFamily="18" charset="2"/>
              </a:rPr>
              <a:t>-1</a:t>
            </a:r>
            <a:r>
              <a:rPr lang="en-US" dirty="0">
                <a:sym typeface="Symbol MT" panose="05050102010706020507" pitchFamily="18" charset="2"/>
              </a:rPr>
              <a:t>(</a:t>
            </a:r>
            <a:r>
              <a:rPr lang="el-GR" dirty="0">
                <a:sym typeface="Symbol MT" panose="05050102010706020507" pitchFamily="18" charset="2"/>
              </a:rPr>
              <a:t>π</a:t>
            </a:r>
            <a:r>
              <a:rPr lang="en-US" dirty="0">
                <a:sym typeface="Symbol MT" panose="05050102010706020507" pitchFamily="18" charset="2"/>
              </a:rPr>
              <a:t>), gives rise to </a:t>
            </a:r>
            <a:r>
              <a:rPr lang="en-US" dirty="0" err="1">
                <a:solidFill>
                  <a:srgbClr val="0070C0"/>
                </a:solidFill>
                <a:sym typeface="Symbol MT" panose="05050102010706020507" pitchFamily="18" charset="2"/>
              </a:rPr>
              <a:t>probit</a:t>
            </a:r>
            <a:r>
              <a:rPr lang="en-US" dirty="0">
                <a:sym typeface="Symbol MT" panose="05050102010706020507" pitchFamily="18" charset="2"/>
              </a:rPr>
              <a:t> regression)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7DA665-10B3-42E1-AE82-B41AC06001D2}"/>
              </a:ext>
            </a:extLst>
          </p:cNvPr>
          <p:cNvSpPr txBox="1"/>
          <p:nvPr/>
        </p:nvSpPr>
        <p:spPr>
          <a:xfrm>
            <a:off x="457200" y="1219200"/>
            <a:ext cx="8229600" cy="52322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logodds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p, type='b',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="log odds",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="Probability", …)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 ~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logodds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subset=(p&gt;=.2 &amp; p&lt;=.8)), col="blue")</a:t>
            </a:r>
          </a:p>
        </p:txBody>
      </p:sp>
    </p:spTree>
    <p:extLst>
      <p:ext uri="{BB962C8B-B14F-4D97-AF65-F5344CB8AC3E}">
        <p14:creationId xmlns:p14="http://schemas.microsoft.com/office/powerpoint/2010/main" val="2403736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94C83-1340-46DB-9BDA-C9B77B16D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Odds ratio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F68151-A019-4005-8566-460220BDA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DECCEE-8EF3-4FD7-80BB-0CE531124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8171428" cy="25809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98849E-2BD2-48A5-9076-AFFE9EE25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24" y="4181152"/>
            <a:ext cx="8190476" cy="1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01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857E3-C1B9-437B-9BAF-F1A148D1C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Odds ratio: Inference &amp; hypothesis tests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903D39-FF62-4017-BE2D-11B13F00D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5F90E4-F059-43C2-8ED2-1EAA4F9B4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19200"/>
            <a:ext cx="8152381" cy="1352381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E5E7275-9E64-4725-ABBF-472221B6A4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389080"/>
              </p:ext>
            </p:extLst>
          </p:nvPr>
        </p:nvGraphicFramePr>
        <p:xfrm>
          <a:off x="5943600" y="2057400"/>
          <a:ext cx="2228118" cy="514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4" imgW="1320480" imgH="304560" progId="Equation.DSMT4">
                  <p:embed/>
                </p:oleObj>
              </mc:Choice>
              <mc:Fallback>
                <p:oleObj name="Equation" r:id="rId4" imgW="13204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43600" y="2057400"/>
                        <a:ext cx="2228118" cy="5141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498E1C6-8A5F-48EE-86A6-D51F2EF0696D}"/>
              </a:ext>
            </a:extLst>
          </p:cNvPr>
          <p:cNvSpPr txBox="1"/>
          <p:nvPr/>
        </p:nvSpPr>
        <p:spPr>
          <a:xfrm>
            <a:off x="459658" y="2987078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oddsratio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has option, log=,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by default</a:t>
            </a:r>
          </a:p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summary() </a:t>
            </a:r>
            <a:r>
              <a:rPr lang="en-US" dirty="0"/>
              <a:t>method calculates z tests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2978BC-A3FA-41F8-8285-134B22BF1FDB}"/>
              </a:ext>
            </a:extLst>
          </p:cNvPr>
          <p:cNvSpPr txBox="1"/>
          <p:nvPr/>
        </p:nvSpPr>
        <p:spPr>
          <a:xfrm>
            <a:off x="534419" y="3801805"/>
            <a:ext cx="7923781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oddsratio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(UCB))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z test of coefficients: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Estimate Std. Error z value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(&gt;|z|)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Male:Female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Admitted:Rejected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0.6104     0.0639    9.55   &lt;2e-16 ***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3145309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536C0-7A52-4654-B1B6-F863D05D5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Odds ratio: Confidence intervals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47F85A-90CD-4C18-B681-88489775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162C6F-AB4A-4B99-807C-C28922EDC820}"/>
              </a:ext>
            </a:extLst>
          </p:cNvPr>
          <p:cNvSpPr txBox="1"/>
          <p:nvPr/>
        </p:nvSpPr>
        <p:spPr>
          <a:xfrm>
            <a:off x="533400" y="2057400"/>
            <a:ext cx="8153400" cy="156966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oddsratio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(UCB, log = FALSE))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2.5 % 97.5 %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Male:Female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Admitted:Rejected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1.624  2.087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oddsratio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(UCB))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2.5 % 97.5 %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Male:Female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Admitted:Rejected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0.4851 0.7356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0D05D5-94C7-48D5-A81D-64301AB49A60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should be reported with confidence intervals, either for the odds ratio, </a:t>
            </a:r>
            <a:r>
              <a:rPr lang="el-GR" dirty="0"/>
              <a:t>θ</a:t>
            </a:r>
            <a:r>
              <a:rPr lang="en-US" dirty="0"/>
              <a:t>, or for log(</a:t>
            </a:r>
            <a:r>
              <a:rPr lang="el-GR" dirty="0"/>
              <a:t>θ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C65C3B-82B1-457B-B722-04DF613965A0}"/>
              </a:ext>
            </a:extLst>
          </p:cNvPr>
          <p:cNvSpPr txBox="1"/>
          <p:nvPr/>
        </p:nvSpPr>
        <p:spPr>
          <a:xfrm>
            <a:off x="533400" y="4370441"/>
            <a:ext cx="8153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Berkeley admissions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Pearson χ</a:t>
            </a:r>
            <a:r>
              <a:rPr lang="en-US" baseline="30000" dirty="0"/>
              <a:t>2</a:t>
            </a:r>
            <a:r>
              <a:rPr lang="en-US" dirty="0"/>
              <a:t> test of association between Gender and Admission was highly significant, χ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baseline="-25000" dirty="0"/>
              <a:t>  </a:t>
            </a:r>
            <a:r>
              <a:rPr lang="en-US" dirty="0"/>
              <a:t>= 91.6, p &lt; .0001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corresponded to an odds ratio of admission for Males vs. Females of </a:t>
            </a:r>
            <a:r>
              <a:rPr lang="el-GR" dirty="0"/>
              <a:t>θ</a:t>
            </a:r>
            <a:r>
              <a:rPr lang="en-US" dirty="0"/>
              <a:t> = 1.84 (CI: 1.62, 2.09), meaning that overall, males were 84% more likely to be admitted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the scale of log odds, </a:t>
            </a:r>
            <a:r>
              <a:rPr lang="el-GR" dirty="0"/>
              <a:t>ψ</a:t>
            </a:r>
            <a:r>
              <a:rPr lang="en-US" dirty="0"/>
              <a:t> = log(</a:t>
            </a:r>
            <a:r>
              <a:rPr lang="el-GR" dirty="0"/>
              <a:t>θ</a:t>
            </a:r>
            <a:r>
              <a:rPr lang="en-US" dirty="0"/>
              <a:t>), the estimate was </a:t>
            </a:r>
            <a:r>
              <a:rPr lang="el-GR" dirty="0"/>
              <a:t>ψ</a:t>
            </a:r>
            <a:r>
              <a:rPr lang="en-US" dirty="0"/>
              <a:t> = 0.610 (CI: 0.485, 0.736), meaning a significant positive association between Gender(Male) and admission.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9B5F01-195C-40F2-B289-126309B9A492}"/>
              </a:ext>
            </a:extLst>
          </p:cNvPr>
          <p:cNvSpPr txBox="1"/>
          <p:nvPr/>
        </p:nvSpPr>
        <p:spPr>
          <a:xfrm>
            <a:off x="457200" y="3895129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 in words:</a:t>
            </a:r>
          </a:p>
        </p:txBody>
      </p:sp>
    </p:spTree>
    <p:extLst>
      <p:ext uri="{BB962C8B-B14F-4D97-AF65-F5344CB8AC3E}">
        <p14:creationId xmlns:p14="http://schemas.microsoft.com/office/powerpoint/2010/main" val="1364245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4A44E-66EB-450D-BF31-46E3FC2CB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Small sample size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D948E1-0847-4E34-81BA-0620F370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B18BE1-5D9C-4936-AE84-96134D2338C2}"/>
              </a:ext>
            </a:extLst>
          </p:cNvPr>
          <p:cNvSpPr txBox="1"/>
          <p:nvPr/>
        </p:nvSpPr>
        <p:spPr>
          <a:xfrm>
            <a:off x="457200" y="12954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Pearson </a:t>
            </a:r>
            <a:r>
              <a:rPr lang="el-GR" dirty="0"/>
              <a:t>χ</a:t>
            </a:r>
            <a:r>
              <a:rPr lang="en-US" baseline="30000" dirty="0"/>
              <a:t>2</a:t>
            </a:r>
            <a:r>
              <a:rPr lang="en-US" dirty="0"/>
              <a:t> and LR G</a:t>
            </a:r>
            <a:r>
              <a:rPr lang="en-US" baseline="30000" dirty="0"/>
              <a:t>2</a:t>
            </a:r>
            <a:r>
              <a:rPr lang="en-US" dirty="0"/>
              <a:t> tests are valid when most expected frequencies </a:t>
            </a:r>
            <a:r>
              <a:rPr lang="en-US" dirty="0">
                <a:sym typeface="Symbol MT" panose="05050102010706020507" pitchFamily="18" charset="2"/>
              </a:rPr>
              <a:t> 5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>
                <a:sym typeface="Symbol MT" panose="05050102010706020507" pitchFamily="18" charset="2"/>
              </a:rPr>
              <a:t>Otherwise, use Fisher’s exact test or simulated </a:t>
            </a:r>
            <a:r>
              <a:rPr lang="en-US" i="1" dirty="0">
                <a:sym typeface="Symbol MT" panose="05050102010706020507" pitchFamily="18" charset="2"/>
              </a:rPr>
              <a:t>p-</a:t>
            </a:r>
            <a:r>
              <a:rPr lang="en-US" dirty="0">
                <a:sym typeface="Symbol MT" panose="05050102010706020507" pitchFamily="18" charset="2"/>
              </a:rPr>
              <a:t>values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6BA096-81D5-4434-8D47-CF6FE144DFD3}"/>
              </a:ext>
            </a:extLst>
          </p:cNvPr>
          <p:cNvSpPr txBox="1"/>
          <p:nvPr/>
        </p:nvSpPr>
        <p:spPr>
          <a:xfrm>
            <a:off x="457200" y="2286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Cholesterol diet and heart disease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60C21C-5289-4637-A974-CD95F9A1475E}"/>
              </a:ext>
            </a:extLst>
          </p:cNvPr>
          <p:cNvSpPr txBox="1"/>
          <p:nvPr/>
        </p:nvSpPr>
        <p:spPr>
          <a:xfrm>
            <a:off x="533400" y="2999601"/>
            <a:ext cx="8153400" cy="258532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fat &lt;- matrix(c(6, 2, 4, 11), 2, 2)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dimnames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(fat) &lt;- list(cholesterol=c("low", "high"),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disease=c("no", "yes"))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fat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disease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cholesterol no yes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low   6   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high  2  11</a:t>
            </a:r>
          </a:p>
        </p:txBody>
      </p:sp>
    </p:spTree>
    <p:extLst>
      <p:ext uri="{BB962C8B-B14F-4D97-AF65-F5344CB8AC3E}">
        <p14:creationId xmlns:p14="http://schemas.microsoft.com/office/powerpoint/2010/main" val="23992779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B935-2DA2-4E5A-ADAA-4522FF51E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Small sample size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BEDA59-A8DC-4F19-A145-9AD5B0EE2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034EAF-72E8-4456-A379-E5CEF3B42A5D}"/>
              </a:ext>
            </a:extLst>
          </p:cNvPr>
          <p:cNvSpPr txBox="1"/>
          <p:nvPr/>
        </p:nvSpPr>
        <p:spPr>
          <a:xfrm>
            <a:off x="457200" y="12954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standard Pearson </a:t>
            </a:r>
            <a:r>
              <a:rPr lang="el-GR" dirty="0"/>
              <a:t>χ</a:t>
            </a:r>
            <a:r>
              <a:rPr lang="en-US" baseline="30000" dirty="0"/>
              <a:t>2</a:t>
            </a:r>
            <a:r>
              <a:rPr lang="en-US" dirty="0"/>
              <a:t> test is not significant</a:t>
            </a:r>
          </a:p>
          <a:p>
            <a:r>
              <a:rPr lang="en-US" dirty="0"/>
              <a:t>For 2 x 2 tables with small n, a correction  |O – E | - ½ is standardly applied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8EF0FF-DB6C-4FCB-886C-3E7033AFD873}"/>
              </a:ext>
            </a:extLst>
          </p:cNvPr>
          <p:cNvSpPr txBox="1"/>
          <p:nvPr/>
        </p:nvSpPr>
        <p:spPr>
          <a:xfrm>
            <a:off x="457200" y="2133600"/>
            <a:ext cx="8229600" cy="175432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&gt; </a:t>
            </a:r>
            <a:r>
              <a:rPr lang="en-US" dirty="0" err="1"/>
              <a:t>chisq.test</a:t>
            </a:r>
            <a:r>
              <a:rPr lang="en-US" dirty="0"/>
              <a:t>(fat)</a:t>
            </a:r>
          </a:p>
          <a:p>
            <a:endParaRPr lang="en-US" dirty="0"/>
          </a:p>
          <a:p>
            <a:r>
              <a:rPr lang="en-US" dirty="0"/>
              <a:t>	Pearson's Chi-squared test with Yates' continuity correction</a:t>
            </a:r>
          </a:p>
          <a:p>
            <a:endParaRPr lang="en-US" dirty="0"/>
          </a:p>
          <a:p>
            <a:r>
              <a:rPr lang="en-US" dirty="0"/>
              <a:t>data:  fat</a:t>
            </a:r>
          </a:p>
          <a:p>
            <a:r>
              <a:rPr lang="en-US" dirty="0"/>
              <a:t>X-squared = 3.19, df = 1, p-value = 0.074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B306E1-A058-458C-B2E9-C9710F95FF83}"/>
              </a:ext>
            </a:extLst>
          </p:cNvPr>
          <p:cNvSpPr txBox="1"/>
          <p:nvPr/>
        </p:nvSpPr>
        <p:spPr>
          <a:xfrm>
            <a:off x="457200" y="4191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Yet, we get a warning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C1A63C-B859-46D3-8E98-4808099C97BB}"/>
              </a:ext>
            </a:extLst>
          </p:cNvPr>
          <p:cNvSpPr txBox="1"/>
          <p:nvPr/>
        </p:nvSpPr>
        <p:spPr>
          <a:xfrm>
            <a:off x="457200" y="4800600"/>
            <a:ext cx="7848600" cy="64633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Warning message:</a:t>
            </a:r>
          </a:p>
          <a:p>
            <a:r>
              <a:rPr lang="en-US" dirty="0">
                <a:solidFill>
                  <a:srgbClr val="FF0000"/>
                </a:solidFill>
              </a:rPr>
              <a:t>In </a:t>
            </a:r>
            <a:r>
              <a:rPr lang="en-US" dirty="0" err="1">
                <a:solidFill>
                  <a:srgbClr val="FF0000"/>
                </a:solidFill>
              </a:rPr>
              <a:t>chisq.test</a:t>
            </a:r>
            <a:r>
              <a:rPr lang="en-US" dirty="0">
                <a:solidFill>
                  <a:srgbClr val="FF0000"/>
                </a:solidFill>
              </a:rPr>
              <a:t>(fat) : Chi-squared approximation may be incorrect</a:t>
            </a:r>
          </a:p>
        </p:txBody>
      </p:sp>
    </p:spTree>
    <p:extLst>
      <p:ext uri="{BB962C8B-B14F-4D97-AF65-F5344CB8AC3E}">
        <p14:creationId xmlns:p14="http://schemas.microsoft.com/office/powerpoint/2010/main" val="22235066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29536-0B61-49CF-863A-E2BBB34A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Small sample size: Simulation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BA0960-6A34-4564-B932-781A9A15B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386090-4D10-4602-8AE2-CC4CD6B0378E}"/>
              </a:ext>
            </a:extLst>
          </p:cNvPr>
          <p:cNvSpPr txBox="1"/>
          <p:nvPr/>
        </p:nvSpPr>
        <p:spPr>
          <a:xfrm>
            <a:off x="457200" y="1828800"/>
            <a:ext cx="82296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chisq.test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(fat,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simulate=TRUE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Pearson's Chi-squared test with simulated p-value (based on 2000 replicates)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data:  fat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X-squared = 4.96, df = NA, p-value = 0.04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C5959F-2F67-4E2B-9212-E140EB29EA45}"/>
              </a:ext>
            </a:extLst>
          </p:cNvPr>
          <p:cNvSpPr txBox="1"/>
          <p:nvPr/>
        </p:nvSpPr>
        <p:spPr>
          <a:xfrm>
            <a:off x="457200" y="1295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Monte-Carlo method uses simulation to calculate a </a:t>
            </a:r>
            <a:r>
              <a:rPr lang="en-US" i="1" dirty="0"/>
              <a:t>p</a:t>
            </a:r>
            <a:r>
              <a:rPr lang="en-US" dirty="0"/>
              <a:t>-value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E9F57F-2FAE-41ED-A4C3-92CA8CCCA415}"/>
              </a:ext>
            </a:extLst>
          </p:cNvPr>
          <p:cNvSpPr txBox="1"/>
          <p:nvPr/>
        </p:nvSpPr>
        <p:spPr>
          <a:xfrm>
            <a:off x="533400" y="4114800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method repeatedly samples cell frequencies from tables with the same</a:t>
            </a:r>
          </a:p>
          <a:p>
            <a:r>
              <a:rPr lang="en-US" dirty="0"/>
              <a:t>margins, and calculates a χ</a:t>
            </a:r>
            <a:r>
              <a:rPr lang="en-US" baseline="30000" dirty="0"/>
              <a:t>2</a:t>
            </a:r>
            <a:r>
              <a:rPr lang="en-US" dirty="0"/>
              <a:t> for each. The </a:t>
            </a:r>
            <a:r>
              <a:rPr lang="en-US" i="1" dirty="0"/>
              <a:t>p</a:t>
            </a:r>
            <a:r>
              <a:rPr lang="en-US" dirty="0"/>
              <a:t>-value compares the observed X</a:t>
            </a:r>
            <a:r>
              <a:rPr lang="en-US" baseline="30000" dirty="0"/>
              <a:t>2</a:t>
            </a:r>
            <a:r>
              <a:rPr lang="en-US" dirty="0"/>
              <a:t> to distribution in the simulations.</a:t>
            </a:r>
          </a:p>
          <a:p>
            <a:r>
              <a:rPr lang="en-US" dirty="0"/>
              <a:t>The χ</a:t>
            </a:r>
            <a:r>
              <a:rPr lang="en-US" baseline="30000" dirty="0"/>
              <a:t>2</a:t>
            </a:r>
            <a:r>
              <a:rPr lang="en-US" dirty="0"/>
              <a:t> test is now significant.</a:t>
            </a:r>
          </a:p>
        </p:txBody>
      </p:sp>
    </p:spTree>
    <p:extLst>
      <p:ext uri="{BB962C8B-B14F-4D97-AF65-F5344CB8AC3E}">
        <p14:creationId xmlns:p14="http://schemas.microsoft.com/office/powerpoint/2010/main" val="14067490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81A1-3391-4442-84FA-8AC45EEBD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Small sample size: Fisher exact test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061820-0CF1-4B3C-BFE7-865A78BB9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DB736A-2089-4C5D-BC31-B45CEB4E468E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Fisher’s exact test: calculates probability for all 2 × 2 tables with odds ratio as or more</a:t>
            </a:r>
          </a:p>
          <a:p>
            <a:r>
              <a:rPr lang="en-US" dirty="0"/>
              <a:t>extreme than that in the data, keeping the margins fixed.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F260B4-3B8C-483A-8089-FD229D01C2DD}"/>
              </a:ext>
            </a:extLst>
          </p:cNvPr>
          <p:cNvSpPr txBox="1"/>
          <p:nvPr/>
        </p:nvSpPr>
        <p:spPr>
          <a:xfrm>
            <a:off x="457200" y="2209800"/>
            <a:ext cx="8229600" cy="267765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fisher.test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(fat)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Fisher's Exact Test for Count Data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data:  fat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p-value = 0.039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alternative hypothesis: true odds ratio is not equal to 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95 percent confidence interval: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0.86774 105.56694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sample estimates: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odds ratio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7.4019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275CDD-55B2-487D-9DDD-1441FC90688C}"/>
              </a:ext>
            </a:extLst>
          </p:cNvPr>
          <p:cNvSpPr txBox="1"/>
          <p:nvPr/>
        </p:nvSpPr>
        <p:spPr>
          <a:xfrm>
            <a:off x="457200" y="5073448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p-value is similar to that obtained using simulation.</a:t>
            </a:r>
          </a:p>
          <a:p>
            <a:endParaRPr lang="en-US" dirty="0"/>
          </a:p>
          <a:p>
            <a:r>
              <a:rPr lang="en-US" dirty="0"/>
              <a:t>Fisher’s test is available for larger r × c tables, but the method gets computationally intensive as r * c increases</a:t>
            </a:r>
          </a:p>
        </p:txBody>
      </p:sp>
    </p:spTree>
    <p:extLst>
      <p:ext uri="{BB962C8B-B14F-4D97-AF65-F5344CB8AC3E}">
        <p14:creationId xmlns:p14="http://schemas.microsoft.com/office/powerpoint/2010/main" val="1654451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F7E47-029C-B346-9841-97DEB73EE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Methods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4CF1D-B779-23C9-A7B8-5581A0E89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methods discussed this week are generally simple </a:t>
            </a:r>
            <a:r>
              <a:rPr lang="en-CA" dirty="0">
                <a:solidFill>
                  <a:srgbClr val="0070C0"/>
                </a:solidFill>
              </a:rPr>
              <a:t>non-parametric</a:t>
            </a:r>
            <a:r>
              <a:rPr lang="en-CA" dirty="0"/>
              <a:t> or </a:t>
            </a:r>
            <a:r>
              <a:rPr lang="en-CA" dirty="0">
                <a:solidFill>
                  <a:srgbClr val="0070C0"/>
                </a:solidFill>
              </a:rPr>
              <a:t>randomization</a:t>
            </a:r>
            <a:r>
              <a:rPr lang="en-CA" dirty="0"/>
              <a:t> methods</a:t>
            </a:r>
          </a:p>
          <a:p>
            <a:r>
              <a:rPr lang="en-CA" dirty="0"/>
              <a:t>There is no underlying formal model with parameters</a:t>
            </a:r>
          </a:p>
          <a:p>
            <a:r>
              <a:rPr lang="en-CA" dirty="0"/>
              <a:t>Hypothesis tests based on some test statistic:</a:t>
            </a:r>
          </a:p>
          <a:p>
            <a:pPr lvl="1"/>
            <a:r>
              <a:rPr lang="en-CA" dirty="0"/>
              <a:t>Pearson X</a:t>
            </a:r>
            <a:r>
              <a:rPr lang="en-CA" baseline="30000" dirty="0"/>
              <a:t>2</a:t>
            </a:r>
          </a:p>
          <a:p>
            <a:pPr lvl="1"/>
            <a:r>
              <a:rPr lang="en-CA" dirty="0"/>
              <a:t>Odds ratio</a:t>
            </a:r>
          </a:p>
          <a:p>
            <a:pPr lvl="1"/>
            <a:r>
              <a:rPr lang="en-CA" dirty="0"/>
              <a:t>Cohen’s κ</a:t>
            </a:r>
          </a:p>
          <a:p>
            <a:r>
              <a:rPr lang="en-CA" dirty="0"/>
              <a:t>p-values, confidence intervals based on </a:t>
            </a:r>
          </a:p>
          <a:p>
            <a:pPr lvl="1"/>
            <a:r>
              <a:rPr lang="en-CA" dirty="0"/>
              <a:t>Large sample theory:  X</a:t>
            </a:r>
            <a:r>
              <a:rPr lang="en-CA" baseline="30000" dirty="0"/>
              <a:t>2</a:t>
            </a:r>
            <a:r>
              <a:rPr lang="en-CA" dirty="0"/>
              <a:t> ~ </a:t>
            </a:r>
            <a:r>
              <a:rPr lang="el-GR" dirty="0"/>
              <a:t>χ</a:t>
            </a:r>
            <a:r>
              <a:rPr lang="en-CA" baseline="30000" dirty="0"/>
              <a:t>2</a:t>
            </a:r>
            <a:r>
              <a:rPr lang="en-CA" dirty="0"/>
              <a:t> as N </a:t>
            </a:r>
            <a:r>
              <a:rPr lang="en-CA" dirty="0">
                <a:sym typeface="Symbol" panose="05050102010706020507" pitchFamily="18" charset="2"/>
              </a:rPr>
              <a:t> ∞</a:t>
            </a:r>
            <a:endParaRPr lang="en-CA" dirty="0"/>
          </a:p>
          <a:p>
            <a:pPr lvl="1"/>
            <a:r>
              <a:rPr lang="en-CA" dirty="0"/>
              <a:t>Permutation or simulation distributions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B9F6DF-B94C-7657-8FC5-93E297B2F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478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FAC9F-2A6B-4B4E-9006-D427BEAD7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association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1C3092-50F5-4D1B-A99D-E642C105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FFC185-64AF-423D-9A86-18BD1662D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59" y="1322981"/>
            <a:ext cx="2377440" cy="2383238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F9A85A7E-D0D6-429F-AF14-92A2A03206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143000"/>
            <a:ext cx="2785245" cy="2743200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407CC4F1-1E71-4F6A-BEDF-13FA978133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932" y="1146313"/>
            <a:ext cx="2743200" cy="2743200"/>
          </a:xfrm>
          <a:prstGeom prst="rect">
            <a:avLst/>
          </a:prstGeom>
        </p:spPr>
      </p:pic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5E3638BC-1ED1-42B6-9FB2-E0E40EFF71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53" y="4038600"/>
            <a:ext cx="3200400" cy="22895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5FA47C-6760-4F34-BEBD-441890D496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3817" y="40386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805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F150-761E-4E02-9B7D-C49DC13B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Visualizing: fourfold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83D75B-AD90-4752-BF16-F1D3C0EE5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AB6A22-D769-44C5-B723-1E4920D2C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085714" cy="4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4102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F150-761E-4E02-9B7D-C49DC13B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Visualizing: fourfold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83D75B-AD90-4752-BF16-F1D3C0EE5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75ECE9-BBD3-47FF-8AED-F3EA38823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059825" cy="453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8093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C6362-8191-41A6-970A-C0852E0A1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Cholesterol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24C9F0-8524-4E00-AE0A-59C4F9583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E445BB-673A-42B2-99AB-89218C3F2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7952381" cy="4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014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BE5CF-5916-4AC0-8C0C-DB3C568FF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Stratified tables: 2 × 2 × 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297263-373C-4F29-885C-5AE678771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1D1F4F-D059-4993-957D-EFB45E2B9DCB}"/>
              </a:ext>
            </a:extLst>
          </p:cNvPr>
          <p:cNvSpPr txBox="1"/>
          <p:nvPr/>
        </p:nvSpPr>
        <p:spPr>
          <a:xfrm>
            <a:off x="457200" y="1295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UC Berkeley data was obtained from 6 graduate departments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FAAD9E-4435-4DDE-AEFD-F54C3A9E4861}"/>
              </a:ext>
            </a:extLst>
          </p:cNvPr>
          <p:cNvSpPr txBox="1"/>
          <p:nvPr/>
        </p:nvSpPr>
        <p:spPr>
          <a:xfrm>
            <a:off x="457200" y="1863882"/>
            <a:ext cx="82296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addmargins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3))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Dept    A    B    C    D    E    F  Sum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Admit    Gender                                 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Admitted Male         512  353  120  138   53   22 1198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Female        89   17  202  131   94   24  557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Rejected Male         313  207  205  279  138  351 1493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Female        19    8  391  244  299  317 1278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3C1784-4645-41FF-92FC-E8661C1CC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29" y="4108423"/>
            <a:ext cx="8171428" cy="2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651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F6F88-AD7E-4E33-B237-2E585FC11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Odds ratios by department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42C521-DB67-4415-B13A-E94879D2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233B2F-5996-411D-8E46-ABC2F11D66D8}"/>
              </a:ext>
            </a:extLst>
          </p:cNvPr>
          <p:cNvSpPr txBox="1"/>
          <p:nvPr/>
        </p:nvSpPr>
        <p:spPr>
          <a:xfrm>
            <a:off x="457200" y="1371600"/>
            <a:ext cx="8229600" cy="289310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oddsratio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z test of coefficients: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Estimate Std. Error z value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(&gt;|z|)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  -1.052      0.263   -4.00  6.2e-05 ***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   -0.220      0.438   -0.50     0.62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    0.125      0.144    0.87     0.39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   -0.082      0.150   -0.55     0.59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    0.200      0.200    1.00     0.32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   -0.189      0.305   -0.62     0.54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EB8EFF-A32F-4413-875C-426951E70D51}"/>
              </a:ext>
            </a:extLst>
          </p:cNvPr>
          <p:cNvSpPr txBox="1"/>
          <p:nvPr/>
        </p:nvSpPr>
        <p:spPr>
          <a:xfrm>
            <a:off x="457200" y="45720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Odds ratio only significant, log(</a:t>
            </a:r>
            <a:r>
              <a:rPr lang="el-GR" dirty="0"/>
              <a:t>θ</a:t>
            </a:r>
            <a:r>
              <a:rPr lang="en-US" dirty="0"/>
              <a:t>) </a:t>
            </a:r>
            <a:r>
              <a:rPr lang="en-US" dirty="0">
                <a:sym typeface="Symbol MT" panose="05050102010706020507" pitchFamily="18" charset="2"/>
              </a:rPr>
              <a:t></a:t>
            </a:r>
            <a:r>
              <a:rPr lang="en-US" dirty="0">
                <a:sym typeface="Symbol" panose="05050102010706020507" pitchFamily="18" charset="2"/>
              </a:rPr>
              <a:t> 0 for department A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>
                <a:sym typeface="Symbol" panose="05050102010706020507" pitchFamily="18" charset="2"/>
              </a:rPr>
              <a:t>For dept. A, men are only exp(-1.05) = .35 times as likely to be admitted as women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>
                <a:sym typeface="Symbol" panose="05050102010706020507" pitchFamily="18" charset="2"/>
              </a:rPr>
              <a:t>The overall analysis (ignoring department) is misleading: falsely assumes no association of {admission, department} and {gender, department}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9668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42AC1-1749-4E6C-BF2A-E3B20383A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Stratified fourfold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DBB961-4FEA-47B2-8813-AE33F0F20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36</a:t>
            </a:fld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D046C063-8E5F-4F90-B02D-1D6B71D86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858" y="2100007"/>
            <a:ext cx="6290790" cy="47548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641900-A0EA-410B-94C9-0FBD2F0D9E1F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Fourfold plots by department (intense shading where significant)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78C48C-5552-4637-8B23-A0AEF2752779}"/>
              </a:ext>
            </a:extLst>
          </p:cNvPr>
          <p:cNvSpPr txBox="1"/>
          <p:nvPr/>
        </p:nvSpPr>
        <p:spPr>
          <a:xfrm>
            <a:off x="533400" y="1600820"/>
            <a:ext cx="8153400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fourfold(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435545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87996-725F-4CB6-8A5D-D706FE980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 odds ratio plot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0E4BC9-E5D2-434A-8B84-63320717E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D09A54-6AAC-462F-A8C3-8B543F9E3D19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 the log odds ratios with confidence limits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4F2896-B765-4969-8E72-B6C5CE2F18B0}"/>
              </a:ext>
            </a:extLst>
          </p:cNvPr>
          <p:cNvSpPr txBox="1"/>
          <p:nvPr/>
        </p:nvSpPr>
        <p:spPr>
          <a:xfrm>
            <a:off x="457200" y="1752600"/>
            <a:ext cx="8229600" cy="33855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plot(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oddsratio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=2,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="Department")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53901028-E465-4C83-8226-678BA3F7A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23" y="2359848"/>
            <a:ext cx="4288242" cy="422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590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EAF0C-048D-402D-A67F-7024EA3C3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Stratified tables: Homogeneity of association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EFBEE-E1B1-4073-A2C0-8C29792F3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286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Questions:</a:t>
            </a:r>
          </a:p>
          <a:p>
            <a:r>
              <a:rPr lang="en-US" sz="2000" dirty="0"/>
              <a:t>Are the k odds ratios all equal, θ</a:t>
            </a:r>
            <a:r>
              <a:rPr lang="en-US" sz="2000" baseline="-25000" dirty="0"/>
              <a:t>1</a:t>
            </a:r>
            <a:r>
              <a:rPr lang="en-US" sz="2000" dirty="0"/>
              <a:t> = </a:t>
            </a:r>
            <a:r>
              <a:rPr lang="el-GR" sz="2000" dirty="0"/>
              <a:t>θ</a:t>
            </a:r>
            <a:r>
              <a:rPr lang="en-US" sz="2000" baseline="-25000" dirty="0"/>
              <a:t>2</a:t>
            </a:r>
            <a:r>
              <a:rPr lang="en-US" sz="2000" dirty="0"/>
              <a:t> = … = </a:t>
            </a:r>
            <a:r>
              <a:rPr lang="el-GR" sz="2000" dirty="0"/>
              <a:t>θ</a:t>
            </a:r>
            <a:r>
              <a:rPr lang="en-US" sz="2000" baseline="-25000" dirty="0"/>
              <a:t>k</a:t>
            </a:r>
            <a:r>
              <a:rPr lang="en-US" sz="2000" dirty="0"/>
              <a:t> ?</a:t>
            </a:r>
          </a:p>
          <a:p>
            <a:pPr lvl="1"/>
            <a:r>
              <a:rPr lang="en-US" sz="1600" dirty="0"/>
              <a:t>Woolf’s test: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woolftest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/>
              <a:t>This is the same as the hypothesis of no three-way association</a:t>
            </a:r>
          </a:p>
          <a:p>
            <a:r>
              <a:rPr lang="en-US" sz="2000" dirty="0"/>
              <a:t>If homogeneous, is the common odds ratio different from 1?</a:t>
            </a:r>
          </a:p>
          <a:p>
            <a:pPr lvl="1"/>
            <a:r>
              <a:rPr lang="en-US" sz="1600" dirty="0"/>
              <a:t>Mantel-</a:t>
            </a:r>
            <a:r>
              <a:rPr lang="en-US" sz="1600" dirty="0" err="1"/>
              <a:t>Haenszel</a:t>
            </a:r>
            <a:r>
              <a:rPr lang="en-US" sz="1600" dirty="0"/>
              <a:t> test: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stats::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mantelhaen.test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DEABB0-4034-4E5C-BC14-2C23ED087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BB6471-2C47-4C40-863F-697BFA1FCF72}"/>
              </a:ext>
            </a:extLst>
          </p:cNvPr>
          <p:cNvSpPr txBox="1"/>
          <p:nvPr/>
        </p:nvSpPr>
        <p:spPr>
          <a:xfrm>
            <a:off x="457200" y="3657600"/>
            <a:ext cx="8229600" cy="156966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woolf_test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Woolf-test on Homogeneity of Odds Ratios (no 3-Way assoc.)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data: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X-squared = 17.9, df = 5, p-value = 0.0031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E0FE5A-9F89-41B3-B526-8AF588578470}"/>
              </a:ext>
            </a:extLst>
          </p:cNvPr>
          <p:cNvSpPr txBox="1"/>
          <p:nvPr/>
        </p:nvSpPr>
        <p:spPr>
          <a:xfrm>
            <a:off x="533400" y="545586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odds ratios differ across departments, so no sense testing their common value</a:t>
            </a:r>
          </a:p>
        </p:txBody>
      </p:sp>
    </p:spTree>
    <p:extLst>
      <p:ext uri="{BB962C8B-B14F-4D97-AF65-F5344CB8AC3E}">
        <p14:creationId xmlns:p14="http://schemas.microsoft.com/office/powerpoint/2010/main" val="10298707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51FB3-AE64-44A1-9D64-F71C69C4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happened at UC Berkeley?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C392A-AC70-4068-A554-6ACB9DF56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403587-C5D1-4729-87A9-A828552B9F71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do results </a:t>
            </a:r>
            <a:r>
              <a:rPr lang="en-US" dirty="0">
                <a:solidFill>
                  <a:srgbClr val="0070C0"/>
                </a:solidFill>
              </a:rPr>
              <a:t>collapsed over department </a:t>
            </a:r>
            <a:r>
              <a:rPr lang="en-US" dirty="0"/>
              <a:t>disagree with the results </a:t>
            </a:r>
            <a:r>
              <a:rPr lang="en-US" dirty="0">
                <a:solidFill>
                  <a:srgbClr val="0070C0"/>
                </a:solidFill>
              </a:rPr>
              <a:t>by department</a:t>
            </a:r>
            <a:r>
              <a:rPr lang="en-US" dirty="0"/>
              <a:t>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1C91A7-0CE0-41CD-989E-DE140E0D4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17365"/>
            <a:ext cx="8171428" cy="9714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593061-B5E4-4362-A9C2-670C18EBA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944231"/>
            <a:ext cx="8171428" cy="11238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4F95B2-10D2-478C-B20A-37CE3838E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157130"/>
            <a:ext cx="8171428" cy="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4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747B2-6851-49B5-8A9A-20B8AFACB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 × 2 Example: Berkeley admissions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CC7DFE-790B-4587-BB4F-6464462ED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505200"/>
            <a:ext cx="8229600" cy="2743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Males were nearly twice as likely to be admitted</a:t>
            </a:r>
          </a:p>
          <a:p>
            <a:r>
              <a:rPr lang="en-US" sz="2400" dirty="0"/>
              <a:t>Is there an association between gender &amp; admission?</a:t>
            </a:r>
          </a:p>
          <a:p>
            <a:r>
              <a:rPr lang="en-US" sz="2400" dirty="0"/>
              <a:t>If so, is this evidence for gender bias?</a:t>
            </a:r>
          </a:p>
          <a:p>
            <a:r>
              <a:rPr lang="en-US" sz="2400" dirty="0"/>
              <a:t>How to measure </a:t>
            </a:r>
            <a:r>
              <a:rPr lang="en-US" sz="2400" dirty="0">
                <a:solidFill>
                  <a:srgbClr val="0070C0"/>
                </a:solidFill>
              </a:rPr>
              <a:t>strength</a:t>
            </a:r>
            <a:r>
              <a:rPr lang="en-US" sz="2400" dirty="0"/>
              <a:t> of association?</a:t>
            </a:r>
          </a:p>
          <a:p>
            <a:r>
              <a:rPr lang="en-US" sz="2400" dirty="0"/>
              <a:t>How to test for significance?</a:t>
            </a:r>
          </a:p>
          <a:p>
            <a:r>
              <a:rPr lang="en-US" sz="2400" dirty="0"/>
              <a:t>How to visualize?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836ADF-43F0-42ED-A55C-C19A47C8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748283-A0D3-4484-A98D-82E363E11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175076"/>
            <a:ext cx="7247619" cy="17333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577729-C1A0-4ADE-AE7F-4852C494934C}"/>
              </a:ext>
            </a:extLst>
          </p:cNvPr>
          <p:cNvSpPr txBox="1"/>
          <p:nvPr/>
        </p:nvSpPr>
        <p:spPr>
          <a:xfrm>
            <a:off x="7817758" y="1944164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odds ratio (</a:t>
            </a:r>
            <a:r>
              <a:rPr lang="el-GR" sz="1600" dirty="0"/>
              <a:t>θ</a:t>
            </a:r>
            <a:r>
              <a:rPr lang="en-US" sz="1600" dirty="0"/>
              <a:t>) = 1.84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3C51E3D-C23E-4862-9B50-9DF5B832BBF6}"/>
              </a:ext>
            </a:extLst>
          </p:cNvPr>
          <p:cNvSpPr/>
          <p:nvPr/>
        </p:nvSpPr>
        <p:spPr>
          <a:xfrm>
            <a:off x="8305800" y="2213082"/>
            <a:ext cx="541113" cy="3385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697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6DF95-D20E-4C67-8413-D251951EA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36525"/>
            <a:ext cx="8458200" cy="854075"/>
          </a:xfrm>
        </p:spPr>
        <p:txBody>
          <a:bodyPr>
            <a:normAutofit/>
          </a:bodyPr>
          <a:lstStyle/>
          <a:p>
            <a:r>
              <a:rPr lang="en-US" dirty="0"/>
              <a:t>Mosaic matrices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9C3AC8-0B98-4D9E-A9D1-199B4D07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40</a:t>
            </a:fld>
            <a:endParaRPr lang="en-US"/>
          </a:p>
        </p:txBody>
      </p:sp>
      <p:pic>
        <p:nvPicPr>
          <p:cNvPr id="5" name="Picture 4" descr="Chart, bar chart, treemap chart&#10;&#10;Description automatically generated">
            <a:extLst>
              <a:ext uri="{FF2B5EF4-FFF2-40B4-BE49-F238E27FC236}">
                <a16:creationId xmlns:a16="http://schemas.microsoft.com/office/drawing/2014/main" id="{20B33AE6-D60B-411B-9BBF-391ED6479F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19200"/>
            <a:ext cx="5331663" cy="52789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07A517-C4E7-4C77-819A-907E7AC14992}"/>
              </a:ext>
            </a:extLst>
          </p:cNvPr>
          <p:cNvSpPr txBox="1"/>
          <p:nvPr/>
        </p:nvSpPr>
        <p:spPr>
          <a:xfrm>
            <a:off x="5791200" y="2020528"/>
            <a:ext cx="312420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Scatterplot matrix analog for categorical data</a:t>
            </a:r>
          </a:p>
          <a:p>
            <a:endParaRPr lang="en-US" dirty="0"/>
          </a:p>
          <a:p>
            <a:r>
              <a:rPr lang="en-US" dirty="0"/>
              <a:t>All pairwise views</a:t>
            </a:r>
          </a:p>
          <a:p>
            <a:r>
              <a:rPr lang="en-US" dirty="0"/>
              <a:t>Small multiples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comparison</a:t>
            </a:r>
          </a:p>
          <a:p>
            <a:endParaRPr lang="en-US" dirty="0"/>
          </a:p>
          <a:p>
            <a:r>
              <a:rPr lang="en-US" dirty="0"/>
              <a:t>The answer: </a:t>
            </a:r>
            <a:r>
              <a:rPr lang="en-US" dirty="0">
                <a:solidFill>
                  <a:srgbClr val="FF0000"/>
                </a:solidFill>
              </a:rPr>
              <a:t>Simpson’s Paradox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Depts A, B were easiest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Applicants to A, B mostly male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Symbol" panose="05050102010706020507" pitchFamily="18" charset="2"/>
              </a:rPr>
              <a:t>Males more likely to be admitted </a:t>
            </a:r>
            <a:r>
              <a:rPr lang="en-US" sz="1600" dirty="0">
                <a:solidFill>
                  <a:srgbClr val="FF0000"/>
                </a:solidFill>
                <a:sym typeface="Symbol" panose="05050102010706020507" pitchFamily="18" charset="2"/>
              </a:rPr>
              <a:t>overall</a:t>
            </a:r>
            <a:endParaRPr lang="en-US" sz="16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F3FB08-175F-4904-996F-C7AF57243085}"/>
              </a:ext>
            </a:extLst>
          </p:cNvPr>
          <p:cNvSpPr/>
          <p:nvPr/>
        </p:nvSpPr>
        <p:spPr>
          <a:xfrm>
            <a:off x="3962400" y="1143000"/>
            <a:ext cx="1674063" cy="1776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7D7706-6BD3-4066-BD21-5D6C514D22DE}"/>
              </a:ext>
            </a:extLst>
          </p:cNvPr>
          <p:cNvSpPr/>
          <p:nvPr/>
        </p:nvSpPr>
        <p:spPr>
          <a:xfrm>
            <a:off x="3962399" y="2932556"/>
            <a:ext cx="1674063" cy="1776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C3FAA6-94BF-4D5B-ADB2-75E290592B30}"/>
              </a:ext>
            </a:extLst>
          </p:cNvPr>
          <p:cNvSpPr/>
          <p:nvPr/>
        </p:nvSpPr>
        <p:spPr>
          <a:xfrm>
            <a:off x="2133599" y="1143000"/>
            <a:ext cx="1674063" cy="1776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6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B04DC-4FB5-4FB6-87F0-3CF49BD89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 × c tables: Overall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16425A-652E-449D-BF5C-4890E0F25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D2E6E4-520D-42C4-84FF-C7DB8D75A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18424"/>
            <a:ext cx="7952381" cy="30952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B81DE0-D020-4DA2-8BA9-A01F0CC2B236}"/>
              </a:ext>
            </a:extLst>
          </p:cNvPr>
          <p:cNvSpPr txBox="1"/>
          <p:nvPr/>
        </p:nvSpPr>
        <p:spPr>
          <a:xfrm>
            <a:off x="533400" y="4422059"/>
            <a:ext cx="8153400" cy="206210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assocstats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(HEC)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X^2 df P(&gt; X^2)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146.44  9       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Pearson          138.29  9        0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Phi-Coefficient   : NA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Contingency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.: 0.435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Cramer's V        : 0.279 </a:t>
            </a:r>
          </a:p>
        </p:txBody>
      </p:sp>
    </p:spTree>
    <p:extLst>
      <p:ext uri="{BB962C8B-B14F-4D97-AF65-F5344CB8AC3E}">
        <p14:creationId xmlns:p14="http://schemas.microsoft.com/office/powerpoint/2010/main" val="3952197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750FB-3EAE-4B10-B793-2B99EEEF9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 × c tables: Overall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ED0D84-37D9-487B-B201-58CE16A59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05FFA9-1BB0-4949-AF2A-7D83CF6F2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54427"/>
            <a:ext cx="8066667" cy="24190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E6E2DA-343A-4AF7-BA6D-82E24BDD0EF8}"/>
              </a:ext>
            </a:extLst>
          </p:cNvPr>
          <p:cNvSpPr txBox="1"/>
          <p:nvPr/>
        </p:nvSpPr>
        <p:spPr>
          <a:xfrm>
            <a:off x="457200" y="4419600"/>
            <a:ext cx="80772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(mod &lt;- MASS::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(~ Hair + Eye, data=HEC, fitted = TRUE))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Call: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MASS::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(formula = ~Hair + Eye, data = HEC, fitted = TRUE)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Statistics: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X^2 df P(&gt; X^2)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146.44  9        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Pearson          138.29  9       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E6EDA9-9E7D-4026-B594-9B4560D09850}"/>
              </a:ext>
            </a:extLst>
          </p:cNvPr>
          <p:cNvSpPr txBox="1"/>
          <p:nvPr/>
        </p:nvSpPr>
        <p:spPr>
          <a:xfrm>
            <a:off x="457200" y="379771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Residuals, fitted values, test statistics returned by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MASS::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328071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70ABA9-555F-4E82-AD1F-40AC235F0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D47D55-A906-44A8-A9FE-301C6C64DB75}"/>
              </a:ext>
            </a:extLst>
          </p:cNvPr>
          <p:cNvSpPr txBox="1"/>
          <p:nvPr/>
        </p:nvSpPr>
        <p:spPr>
          <a:xfrm>
            <a:off x="685800" y="5334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Residuals and fitted values are obtained with “extractor” methods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308056-D79C-48AE-848C-B86399723DF4}"/>
              </a:ext>
            </a:extLst>
          </p:cNvPr>
          <p:cNvSpPr txBox="1"/>
          <p:nvPr/>
        </p:nvSpPr>
        <p:spPr>
          <a:xfrm>
            <a:off x="685800" y="1219200"/>
            <a:ext cx="3962400" cy="246221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residuals(mod,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type="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pearson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res.LR &lt;- residuals(mod,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type="deviance")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Hair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Eye      Black  Brown    Red  Blond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Brown  4.398  1.233 -0.075 -5.851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Blue  -3.069 -1.949 -1.730  7.050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Hazel -0.477  1.353  0.852 -2.228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Green -1.954 -0.345  2.283  0.613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0B5304-E162-4CF7-81B8-F1B7AC911A8B}"/>
              </a:ext>
            </a:extLst>
          </p:cNvPr>
          <p:cNvSpPr txBox="1"/>
          <p:nvPr/>
        </p:nvSpPr>
        <p:spPr>
          <a:xfrm>
            <a:off x="4876801" y="1219200"/>
            <a:ext cx="3962400" cy="160043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fitted(mod)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Hair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Eye     Black Brown   Red Blond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Brown  40.1 106.3 26.39  47.2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Blue   39.2 103.9 25.79  46.1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Hazel  17.0  44.9 11.15  20.0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Green  11.7  30.9  7.68  13.7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0D5E55-8724-4BC9-929B-40BE5DD40FEF}"/>
              </a:ext>
            </a:extLst>
          </p:cNvPr>
          <p:cNvSpPr txBox="1"/>
          <p:nvPr/>
        </p:nvSpPr>
        <p:spPr>
          <a:xfrm>
            <a:off x="533400" y="39624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 calculation of Pearson &amp; LR </a:t>
            </a:r>
            <a:r>
              <a:rPr lang="el-GR" dirty="0"/>
              <a:t>χ</a:t>
            </a:r>
            <a:r>
              <a:rPr lang="en-US" baseline="30000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825CEE-DDB2-4C00-85D4-AEE35FF55D08}"/>
              </a:ext>
            </a:extLst>
          </p:cNvPr>
          <p:cNvSpPr txBox="1"/>
          <p:nvPr/>
        </p:nvSpPr>
        <p:spPr>
          <a:xfrm>
            <a:off x="685800" y="4648200"/>
            <a:ext cx="3962400" cy="95410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sum(res.P^2) 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Pearson </a:t>
            </a:r>
            <a:r>
              <a:rPr lang="en-US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endParaRPr lang="en-US" sz="1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 138.29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sum(res.LR^2)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LR </a:t>
            </a:r>
            <a:r>
              <a:rPr lang="en-US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endParaRPr lang="en-US" sz="1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 146.44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EB2F8-0316-4F11-B7AB-0A5EFA2DD821}"/>
              </a:ext>
            </a:extLst>
          </p:cNvPr>
          <p:cNvSpPr txBox="1"/>
          <p:nvPr/>
        </p:nvSpPr>
        <p:spPr>
          <a:xfrm>
            <a:off x="4876802" y="3429000"/>
            <a:ext cx="396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loglm</a:t>
            </a:r>
            <a:r>
              <a:rPr lang="en-US" dirty="0"/>
              <a:t>() returns an object (mod) of class “</a:t>
            </a:r>
            <a:r>
              <a:rPr lang="en-US" dirty="0" err="1"/>
              <a:t>loglm</a:t>
            </a:r>
            <a:r>
              <a:rPr lang="en-US" dirty="0"/>
              <a:t>”</a:t>
            </a:r>
          </a:p>
          <a:p>
            <a:r>
              <a:rPr lang="en-US" dirty="0"/>
              <a:t>Method functions, *.</a:t>
            </a:r>
            <a:r>
              <a:rPr lang="en-US" dirty="0" err="1"/>
              <a:t>loglm</a:t>
            </a:r>
            <a:r>
              <a:rPr lang="en-US" dirty="0"/>
              <a:t>() include: residuals(), fitted(), </a:t>
            </a:r>
            <a:r>
              <a:rPr lang="en-US" dirty="0" err="1"/>
              <a:t>anova</a:t>
            </a:r>
            <a:r>
              <a:rPr lang="en-US" dirty="0"/>
              <a:t>(), summary() &amp; various plot methods</a:t>
            </a:r>
          </a:p>
        </p:txBody>
      </p:sp>
    </p:spTree>
    <p:extLst>
      <p:ext uri="{BB962C8B-B14F-4D97-AF65-F5344CB8AC3E}">
        <p14:creationId xmlns:p14="http://schemas.microsoft.com/office/powerpoint/2010/main" val="9900628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00A8B4FB-7B70-4C9C-B352-2E200F688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71401"/>
            <a:ext cx="4160520" cy="3872595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B95CCED4-CBBF-40B1-AB50-7A1EFF1B3E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771401"/>
            <a:ext cx="4160520" cy="387259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15AAE6E-30EB-451E-B831-761085242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Plots for two-way tables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F03FBF-AEB7-4082-A442-2C107B7C3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92DD73-B223-4984-9336-7CDD800F67B6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Barplots</a:t>
            </a:r>
            <a:r>
              <a:rPr lang="en-US" dirty="0"/>
              <a:t> are easy, but not often very useful.  Why?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6363D4-A106-4CA8-AC2E-3DFEDBFBD0ED}"/>
              </a:ext>
            </a:extLst>
          </p:cNvPr>
          <p:cNvSpPr txBox="1"/>
          <p:nvPr/>
        </p:nvSpPr>
        <p:spPr>
          <a:xfrm>
            <a:off x="457200" y="1835004"/>
            <a:ext cx="4114800" cy="73866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col &lt;- c("brown",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darkblue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"tan",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darkgreen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(HEC, col = col, legend=TRUE)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62EF28-4BCB-4E6F-9BED-2B6551B22691}"/>
              </a:ext>
            </a:extLst>
          </p:cNvPr>
          <p:cNvSpPr txBox="1"/>
          <p:nvPr/>
        </p:nvSpPr>
        <p:spPr>
          <a:xfrm>
            <a:off x="4800600" y="1835004"/>
            <a:ext cx="3886200" cy="52322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(HEC, col = col,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beside=TRUE, legend=TRUE, …)</a:t>
            </a:r>
          </a:p>
        </p:txBody>
      </p:sp>
    </p:spTree>
    <p:extLst>
      <p:ext uri="{BB962C8B-B14F-4D97-AF65-F5344CB8AC3E}">
        <p14:creationId xmlns:p14="http://schemas.microsoft.com/office/powerpoint/2010/main" val="28527350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1C2B882E-D310-4E25-984A-9CF3060AB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784739"/>
            <a:ext cx="3840480" cy="38404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E0DAFA-B56F-4BC8-BE08-DBA53E4C9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Spine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AADD3C-F10D-4796-B065-01BFCDF4A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45</a:t>
            </a:fld>
            <a:endParaRPr lang="en-US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B7C2BB1A-02AC-4083-9993-E596CE6E9E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11" y="2792387"/>
            <a:ext cx="3840480" cy="38262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E17E29-3E06-42F4-BC4A-D1B3A772DD45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Spine plots show the marginal proportions of one variable, and the conditional proportions of the other.  Independence: cells align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BE23D5-3D7D-42C4-8322-27F0C9FF69B4}"/>
              </a:ext>
            </a:extLst>
          </p:cNvPr>
          <p:cNvSpPr txBox="1"/>
          <p:nvPr/>
        </p:nvSpPr>
        <p:spPr>
          <a:xfrm>
            <a:off x="457200" y="2045112"/>
            <a:ext cx="4114800" cy="73866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col &lt;- c("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darkgrey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"brown", "red",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"yellow")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spineplot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(HEC, col=rev(col))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4A05A9-2509-495D-89F5-371425E5FAD6}"/>
              </a:ext>
            </a:extLst>
          </p:cNvPr>
          <p:cNvSpPr txBox="1"/>
          <p:nvPr/>
        </p:nvSpPr>
        <p:spPr>
          <a:xfrm>
            <a:off x="4800600" y="2045112"/>
            <a:ext cx="3822289" cy="73866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col &lt;- c("brown", "blue", "tan",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darkgreen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spineplot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(t(HEC), col=rev(col))</a:t>
            </a:r>
          </a:p>
        </p:txBody>
      </p:sp>
    </p:spTree>
    <p:extLst>
      <p:ext uri="{BB962C8B-B14F-4D97-AF65-F5344CB8AC3E}">
        <p14:creationId xmlns:p14="http://schemas.microsoft.com/office/powerpoint/2010/main" val="9070444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7E417-A33D-45C0-9F33-C486CED6F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Tile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35E967-4025-413B-96D2-09CFA4D0D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F1A0EA-6512-875D-90A0-A90DCCB1C639}"/>
              </a:ext>
            </a:extLst>
          </p:cNvPr>
          <p:cNvSpPr txBox="1"/>
          <p:nvPr/>
        </p:nvSpPr>
        <p:spPr>
          <a:xfrm>
            <a:off x="457200" y="1219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Tile plots show a matrix of rectangular tiles, 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area ~ frequency</a:t>
            </a:r>
            <a:r>
              <a:rPr lang="en-CA" dirty="0"/>
              <a:t>.</a:t>
            </a:r>
          </a:p>
          <a:p>
            <a:r>
              <a:rPr lang="en-CA" dirty="0"/>
              <a:t>They can be 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scaled</a:t>
            </a:r>
            <a:r>
              <a:rPr lang="en-CA" dirty="0"/>
              <a:t> to facilitate different types of comparisons: cells, rows, cols</a:t>
            </a:r>
          </a:p>
          <a:p>
            <a:r>
              <a:rPr lang="en-CA" dirty="0"/>
              <a:t>They can be 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shaded</a:t>
            </a:r>
            <a:r>
              <a:rPr lang="en-CA" dirty="0"/>
              <a:t> to show the sign &amp; magnitude of residuals from independence</a:t>
            </a:r>
          </a:p>
        </p:txBody>
      </p:sp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AFB382DB-1714-EB1F-7CB1-5272D4061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3292112"/>
            <a:ext cx="3874839" cy="2772000"/>
          </a:xfrm>
          <a:prstGeom prst="rect">
            <a:avLst/>
          </a:prstGeom>
        </p:spPr>
      </p:pic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0173B0C0-68CA-96D3-4C71-5A76FB0C96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771" y="3292112"/>
            <a:ext cx="4004001" cy="2772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F6DDA8-0A8A-03F8-3E23-EF346F352CA7}"/>
              </a:ext>
            </a:extLst>
          </p:cNvPr>
          <p:cNvSpPr txBox="1"/>
          <p:nvPr/>
        </p:nvSpPr>
        <p:spPr>
          <a:xfrm>
            <a:off x="609600" y="2601680"/>
            <a:ext cx="3962400" cy="38100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tile(HEC, shade=TRUE, legend=FALSE)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2CE401-668A-54E8-3F1B-4D7B21B0B3E0}"/>
              </a:ext>
            </a:extLst>
          </p:cNvPr>
          <p:cNvSpPr txBox="1"/>
          <p:nvPr/>
        </p:nvSpPr>
        <p:spPr>
          <a:xfrm>
            <a:off x="4953000" y="2601680"/>
            <a:ext cx="3733800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tile(HEC, </a:t>
            </a:r>
            <a:r>
              <a:rPr lang="en-CA" dirty="0" err="1"/>
              <a:t>tile_type</a:t>
            </a:r>
            <a:r>
              <a:rPr lang="en-CA" dirty="0"/>
              <a:t>=“width”, …)</a:t>
            </a:r>
          </a:p>
        </p:txBody>
      </p:sp>
    </p:spTree>
    <p:extLst>
      <p:ext uri="{BB962C8B-B14F-4D97-AF65-F5344CB8AC3E}">
        <p14:creationId xmlns:p14="http://schemas.microsoft.com/office/powerpoint/2010/main" val="21805314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7FAC1-A5D2-4AC1-1AAD-86C9E6484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Sieve diagrams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0E80BA-74FA-B86D-3A59-1C91EDD4E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6C493B-0DC5-9F87-D4B9-C64636CA8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66800"/>
            <a:ext cx="8095238" cy="12095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AF94C7-FAAC-84B6-C5D7-05F409930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96" y="2577007"/>
            <a:ext cx="4123809" cy="39619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F50114-7E18-EFF6-023A-29878B107BE8}"/>
              </a:ext>
            </a:extLst>
          </p:cNvPr>
          <p:cNvSpPr txBox="1"/>
          <p:nvPr/>
        </p:nvSpPr>
        <p:spPr>
          <a:xfrm>
            <a:off x="4999704" y="2819400"/>
            <a:ext cx="36870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This display shows 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expected</a:t>
            </a:r>
            <a:r>
              <a:rPr lang="en-CA" dirty="0"/>
              <a:t> frequencies, </a:t>
            </a:r>
            <a:r>
              <a:rPr lang="en-CA" dirty="0" err="1"/>
              <a:t>m</a:t>
            </a:r>
            <a:r>
              <a:rPr lang="en-CA" baseline="-25000" dirty="0" err="1"/>
              <a:t>ij</a:t>
            </a:r>
            <a:r>
              <a:rPr lang="en-CA" dirty="0"/>
              <a:t>, as # boxes within each cell</a:t>
            </a:r>
          </a:p>
          <a:p>
            <a:endParaRPr lang="en-CA" dirty="0"/>
          </a:p>
          <a:p>
            <a:r>
              <a:rPr lang="en-CA" dirty="0"/>
              <a:t>Under independence, boxes all of the same size &amp; equal density</a:t>
            </a:r>
          </a:p>
          <a:p>
            <a:endParaRPr lang="en-CA" dirty="0"/>
          </a:p>
          <a:p>
            <a:r>
              <a:rPr lang="en-CA" dirty="0"/>
              <a:t>Real sieve diagrams use # boxes = 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observed</a:t>
            </a:r>
            <a:r>
              <a:rPr lang="en-CA" dirty="0"/>
              <a:t> frequencies, </a:t>
            </a:r>
            <a:r>
              <a:rPr lang="en-CA" dirty="0" err="1"/>
              <a:t>n</a:t>
            </a:r>
            <a:r>
              <a:rPr lang="en-CA" baseline="-25000" dirty="0" err="1"/>
              <a:t>ij</a:t>
            </a:r>
            <a:endParaRPr lang="en-CA" baseline="-25000" dirty="0"/>
          </a:p>
        </p:txBody>
      </p:sp>
    </p:spTree>
    <p:extLst>
      <p:ext uri="{BB962C8B-B14F-4D97-AF65-F5344CB8AC3E}">
        <p14:creationId xmlns:p14="http://schemas.microsoft.com/office/powerpoint/2010/main" val="8236710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00E43-F9D1-2B3D-0731-D8970CB3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Sieve diagrams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1C4FCC-CFD8-FC3B-F052-251D02C9D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867BD7-3BFB-9EA8-27F9-8FAB53040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19200"/>
            <a:ext cx="7952381" cy="12571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B71CC1-4B50-0E0B-5C33-1BFDCB268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672245"/>
            <a:ext cx="4190476" cy="38666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CCBEBC-2770-E993-0C12-EDA2647DE247}"/>
              </a:ext>
            </a:extLst>
          </p:cNvPr>
          <p:cNvSpPr txBox="1"/>
          <p:nvPr/>
        </p:nvSpPr>
        <p:spPr>
          <a:xfrm>
            <a:off x="5181600" y="2895600"/>
            <a:ext cx="3505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rectangles have area ~ expected frequency</a:t>
            </a:r>
          </a:p>
          <a:p>
            <a:endParaRPr lang="en-CA" dirty="0"/>
          </a:p>
          <a:p>
            <a:r>
              <a:rPr lang="en-CA" dirty="0"/>
              <a:t>#  boxes = observed frequency</a:t>
            </a:r>
          </a:p>
          <a:p>
            <a:endParaRPr lang="en-CA" dirty="0"/>
          </a:p>
          <a:p>
            <a:r>
              <a:rPr lang="en-CA" dirty="0" err="1"/>
              <a:t>n</a:t>
            </a:r>
            <a:r>
              <a:rPr lang="en-CA" baseline="-25000" dirty="0" err="1"/>
              <a:t>ij</a:t>
            </a:r>
            <a:r>
              <a:rPr lang="en-CA" dirty="0"/>
              <a:t> &gt; </a:t>
            </a:r>
            <a:r>
              <a:rPr lang="en-CA" dirty="0" err="1"/>
              <a:t>m</a:t>
            </a:r>
            <a:r>
              <a:rPr lang="en-CA" baseline="-25000" dirty="0" err="1"/>
              <a:t>ij</a:t>
            </a:r>
            <a:r>
              <a:rPr lang="en-CA" dirty="0"/>
              <a:t> </a:t>
            </a:r>
            <a:r>
              <a:rPr lang="en-CA" dirty="0">
                <a:sym typeface="Symbol" panose="05050102010706020507" pitchFamily="18" charset="2"/>
              </a:rPr>
              <a:t> </a:t>
            </a:r>
            <a:r>
              <a:rPr lang="en-CA" dirty="0">
                <a:solidFill>
                  <a:srgbClr val="0070C0"/>
                </a:solidFill>
                <a:sym typeface="Symbol" panose="05050102010706020507" pitchFamily="18" charset="2"/>
              </a:rPr>
              <a:t>greater density</a:t>
            </a:r>
          </a:p>
          <a:p>
            <a:r>
              <a:rPr lang="en-CA" dirty="0" err="1"/>
              <a:t>n</a:t>
            </a:r>
            <a:r>
              <a:rPr lang="en-CA" baseline="-25000" dirty="0" err="1"/>
              <a:t>ij</a:t>
            </a:r>
            <a:r>
              <a:rPr lang="en-CA" dirty="0"/>
              <a:t> &lt; </a:t>
            </a:r>
            <a:r>
              <a:rPr lang="en-CA" dirty="0" err="1"/>
              <a:t>m</a:t>
            </a:r>
            <a:r>
              <a:rPr lang="en-CA" baseline="-25000" dirty="0" err="1"/>
              <a:t>ij</a:t>
            </a:r>
            <a:r>
              <a:rPr lang="en-CA" dirty="0"/>
              <a:t> </a:t>
            </a:r>
            <a:r>
              <a:rPr lang="en-CA" dirty="0">
                <a:sym typeface="Symbol" panose="05050102010706020507" pitchFamily="18" charset="2"/>
              </a:rPr>
              <a:t> </a:t>
            </a:r>
            <a:r>
              <a:rPr lang="en-CA" dirty="0">
                <a:solidFill>
                  <a:srgbClr val="FF0000"/>
                </a:solidFill>
                <a:sym typeface="Symbol" panose="05050102010706020507" pitchFamily="18" charset="2"/>
              </a:rPr>
              <a:t>less density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942150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0A5EF-89B3-EEC9-7F8C-FDAC8C9EA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Sieve diagrams: Effect ordering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938698-B159-D0D4-420D-26BEFFD64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4D0170-36E7-65DC-D616-167A6A817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54049"/>
            <a:ext cx="4904762" cy="46190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500C26-CC81-BC28-9010-E36A60931D13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Permuting the rows / cols to make the 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pattern</a:t>
            </a:r>
            <a:r>
              <a:rPr lang="en-CA" dirty="0"/>
              <a:t> more coherent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F1284C-CE35-6ABE-3991-6451E8A4DCA5}"/>
              </a:ext>
            </a:extLst>
          </p:cNvPr>
          <p:cNvSpPr txBox="1"/>
          <p:nvPr/>
        </p:nvSpPr>
        <p:spPr>
          <a:xfrm>
            <a:off x="5867400" y="1905000"/>
            <a:ext cx="2819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Here, I reordered the eye colors according to lightness</a:t>
            </a:r>
          </a:p>
          <a:p>
            <a:endParaRPr lang="en-CA" dirty="0"/>
          </a:p>
          <a:p>
            <a:r>
              <a:rPr lang="en-CA" dirty="0"/>
              <a:t>The opposite-corner pattern suggests an explanation for the association</a:t>
            </a:r>
          </a:p>
        </p:txBody>
      </p:sp>
    </p:spTree>
    <p:extLst>
      <p:ext uri="{BB962C8B-B14F-4D97-AF65-F5344CB8AC3E}">
        <p14:creationId xmlns:p14="http://schemas.microsoft.com/office/powerpoint/2010/main" val="813423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95221FD-C17A-4B54-9198-8FBE716E9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UCBAdmissions</a:t>
            </a:r>
            <a:r>
              <a:rPr lang="en-US" dirty="0"/>
              <a:t>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6BF6E-51CF-4B36-B765-AB407B8B3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5C07E7-43F8-4037-8D1B-90748FB212AA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R, the data is contained in </a:t>
            </a:r>
            <a:r>
              <a:rPr lang="en-US" dirty="0" err="1"/>
              <a:t>UCBAdmissions</a:t>
            </a:r>
            <a:r>
              <a:rPr lang="en-US" dirty="0"/>
              <a:t>, a 2 x 2 x 6 table for 6 </a:t>
            </a:r>
            <a:r>
              <a:rPr lang="en-US" dirty="0" err="1"/>
              <a:t>deparatments</a:t>
            </a:r>
            <a:r>
              <a:rPr lang="en-US" dirty="0"/>
              <a:t>. We collapse over department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17A28E-4828-4E3D-BC59-942C6237FF15}"/>
              </a:ext>
            </a:extLst>
          </p:cNvPr>
          <p:cNvSpPr txBox="1"/>
          <p:nvPr/>
        </p:nvSpPr>
        <p:spPr>
          <a:xfrm>
            <a:off x="457200" y="1892737"/>
            <a:ext cx="4876800" cy="160043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UCB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margin.table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2:1)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UCB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Admit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Gender   Admitted Rejected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Male       1198     1493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Female      557     1278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A2359F-2D9C-41BE-B59B-DFBCD95F583B}"/>
              </a:ext>
            </a:extLst>
          </p:cNvPr>
          <p:cNvSpPr txBox="1"/>
          <p:nvPr/>
        </p:nvSpPr>
        <p:spPr>
          <a:xfrm>
            <a:off x="457200" y="3810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Association in 2 x 2 table can be measured by the odds ratio (</a:t>
            </a:r>
            <a:r>
              <a:rPr lang="el-GR" dirty="0"/>
              <a:t>θ</a:t>
            </a:r>
            <a:r>
              <a:rPr lang="en-US" dirty="0"/>
              <a:t>): odds of admission for males vs. females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127160-1142-4B61-8C5A-426710E15CCE}"/>
              </a:ext>
            </a:extLst>
          </p:cNvPr>
          <p:cNvSpPr txBox="1"/>
          <p:nvPr/>
        </p:nvSpPr>
        <p:spPr>
          <a:xfrm>
            <a:off x="457200" y="4648200"/>
            <a:ext cx="5334000" cy="160043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oddsratio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(UCB, log=FALSE)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odds ratios for Gender and Admit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 1.84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oddsratio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(UCB, log=FALSE))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2.5 % 97.5 %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Male:Female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Admitted:Rejected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1.62   2.09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D7EFA0-931A-44BE-81D5-E7D5D7713F05}"/>
              </a:ext>
            </a:extLst>
          </p:cNvPr>
          <p:cNvSpPr txBox="1"/>
          <p:nvPr/>
        </p:nvSpPr>
        <p:spPr>
          <a:xfrm>
            <a:off x="5334000" y="2854109"/>
            <a:ext cx="312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odds</a:t>
            </a:r>
            <a:r>
              <a:rPr lang="en-US" sz="1600" baseline="-25000" dirty="0" err="1"/>
              <a:t>M</a:t>
            </a:r>
            <a:r>
              <a:rPr lang="en-US" sz="1600" dirty="0"/>
              <a:t> = 1198 / 1493  = 0.802</a:t>
            </a:r>
          </a:p>
          <a:p>
            <a:r>
              <a:rPr lang="en-US" sz="1600" dirty="0" err="1"/>
              <a:t>odds</a:t>
            </a:r>
            <a:r>
              <a:rPr lang="en-US" sz="1600" baseline="-25000" dirty="0" err="1"/>
              <a:t>F</a:t>
            </a:r>
            <a:r>
              <a:rPr lang="en-US" sz="1600" dirty="0"/>
              <a:t>  =  557 / 1278   = 0.437</a:t>
            </a:r>
          </a:p>
        </p:txBody>
      </p:sp>
    </p:spTree>
    <p:extLst>
      <p:ext uri="{BB962C8B-B14F-4D97-AF65-F5344CB8AC3E}">
        <p14:creationId xmlns:p14="http://schemas.microsoft.com/office/powerpoint/2010/main" val="10099639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B6746-EAF0-5C55-BD08-3C9D00E95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Sieve diagrams: Subtle patterns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ED98F4-B09E-8C97-A0EB-83491A3A1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058D73-EA1B-3C28-16CC-D10B983AD13C}"/>
              </a:ext>
            </a:extLst>
          </p:cNvPr>
          <p:cNvSpPr txBox="1"/>
          <p:nvPr/>
        </p:nvSpPr>
        <p:spPr>
          <a:xfrm>
            <a:off x="457200" y="12954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Vision classification of 7477 women in Royal Ordnance factories: visual acuity grade in left &amp; right eyes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D6543A-E8E9-BCC6-554F-BA53A86DA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09" y="2246531"/>
            <a:ext cx="3866667" cy="38666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270802-E1A4-B0C0-1B4B-49C24D8423EC}"/>
              </a:ext>
            </a:extLst>
          </p:cNvPr>
          <p:cNvSpPr txBox="1"/>
          <p:nvPr/>
        </p:nvSpPr>
        <p:spPr>
          <a:xfrm>
            <a:off x="4800600" y="2517110"/>
            <a:ext cx="3886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CA" dirty="0"/>
              <a:t>The obvious association is apparent in the diagonal cells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CA" dirty="0"/>
              <a:t>A more subtle pattern appears in the </a:t>
            </a:r>
            <a:r>
              <a:rPr lang="en-CA" dirty="0">
                <a:solidFill>
                  <a:srgbClr val="0070C0"/>
                </a:solidFill>
              </a:rPr>
              <a:t>off-diagonal</a:t>
            </a:r>
            <a:r>
              <a:rPr lang="en-CA" dirty="0"/>
              <a:t> cells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CA" dirty="0"/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CA" dirty="0"/>
              <a:t>Analysis methods for </a:t>
            </a:r>
            <a:r>
              <a:rPr lang="en-CA" dirty="0">
                <a:solidFill>
                  <a:srgbClr val="0070C0"/>
                </a:solidFill>
              </a:rPr>
              <a:t>square</a:t>
            </a:r>
            <a:r>
              <a:rPr lang="en-CA" dirty="0"/>
              <a:t> tables allow testing hypotheses beyond independence</a:t>
            </a:r>
          </a:p>
          <a:p>
            <a:pPr marL="742950" lvl="1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CA" dirty="0">
                <a:solidFill>
                  <a:srgbClr val="0070C0"/>
                </a:solidFill>
              </a:rPr>
              <a:t>Symmetry</a:t>
            </a:r>
          </a:p>
          <a:p>
            <a:pPr marL="742950" lvl="1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CA" dirty="0">
                <a:solidFill>
                  <a:srgbClr val="0070C0"/>
                </a:solidFill>
              </a:rPr>
              <a:t>Quasi-symmetry</a:t>
            </a:r>
            <a:r>
              <a:rPr lang="en-CA" dirty="0"/>
              <a:t>, …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53128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64131-AE69-7003-9273-D2B791852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Ordinal factors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CFAF0F-3A65-40D5-B031-04E41FAB1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400" dirty="0"/>
              <a:t>The standard Pearson </a:t>
            </a:r>
            <a:r>
              <a:rPr lang="en-CA" sz="2400" dirty="0">
                <a:sym typeface="Symbol" panose="05050102010706020507" pitchFamily="18" charset="2"/>
              </a:rPr>
              <a:t></a:t>
            </a:r>
            <a:r>
              <a:rPr lang="en-CA" sz="2400" baseline="30000" dirty="0">
                <a:sym typeface="Symbol" panose="05050102010706020507" pitchFamily="18" charset="2"/>
              </a:rPr>
              <a:t>2</a:t>
            </a:r>
            <a:r>
              <a:rPr lang="en-CA" sz="2400" dirty="0">
                <a:sym typeface="Symbol" panose="05050102010706020507" pitchFamily="18" charset="2"/>
              </a:rPr>
              <a:t> and LR G</a:t>
            </a:r>
            <a:r>
              <a:rPr lang="en-CA" sz="2400" baseline="30000" dirty="0">
                <a:sym typeface="Symbol" panose="05050102010706020507" pitchFamily="18" charset="2"/>
              </a:rPr>
              <a:t>2</a:t>
            </a:r>
            <a:r>
              <a:rPr lang="en-CA" sz="2400" dirty="0">
                <a:sym typeface="Symbol" panose="05050102010706020507" pitchFamily="18" charset="2"/>
              </a:rPr>
              <a:t> give tests of </a:t>
            </a:r>
            <a:r>
              <a:rPr lang="en-CA" sz="2400" dirty="0">
                <a:solidFill>
                  <a:srgbClr val="00B0F0"/>
                </a:solidFill>
                <a:sym typeface="Symbol" panose="05050102010706020507" pitchFamily="18" charset="2"/>
              </a:rPr>
              <a:t>general</a:t>
            </a:r>
            <a:r>
              <a:rPr lang="en-CA" sz="2400" dirty="0">
                <a:sym typeface="Symbol" panose="05050102010706020507" pitchFamily="18" charset="2"/>
              </a:rPr>
              <a:t> association, with (r-1) × (c-1) </a:t>
            </a:r>
            <a:r>
              <a:rPr lang="en-CA" sz="2400" dirty="0" err="1">
                <a:sym typeface="Symbol" panose="05050102010706020507" pitchFamily="18" charset="2"/>
              </a:rPr>
              <a:t>df</a:t>
            </a: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r>
              <a:rPr lang="en-CA" sz="2400" dirty="0"/>
              <a:t>More powerful CMH tests:</a:t>
            </a:r>
          </a:p>
          <a:p>
            <a:r>
              <a:rPr lang="en-CA" sz="2000" dirty="0"/>
              <a:t>When either row or col levels are </a:t>
            </a:r>
            <a:r>
              <a:rPr lang="en-CA" sz="2000" dirty="0">
                <a:solidFill>
                  <a:srgbClr val="0070C0"/>
                </a:solidFill>
              </a:rPr>
              <a:t>ordered</a:t>
            </a:r>
            <a:r>
              <a:rPr lang="en-CA" sz="2000" dirty="0"/>
              <a:t>, more specific CMH (Cochran–Mantel–</a:t>
            </a:r>
            <a:r>
              <a:rPr lang="en-CA" sz="2000" dirty="0" err="1"/>
              <a:t>Haentzel</a:t>
            </a:r>
            <a:r>
              <a:rPr lang="en-CA" sz="2000" dirty="0"/>
              <a:t>) tests which take order into account have greater </a:t>
            </a:r>
            <a:r>
              <a:rPr lang="en-CA" sz="2000" dirty="0">
                <a:solidFill>
                  <a:srgbClr val="0070C0"/>
                </a:solidFill>
              </a:rPr>
              <a:t>power</a:t>
            </a:r>
            <a:r>
              <a:rPr lang="en-CA" sz="2000" dirty="0"/>
              <a:t> to detect ordered relations.</a:t>
            </a:r>
          </a:p>
          <a:p>
            <a:pPr lvl="1"/>
            <a:r>
              <a:rPr lang="en-CA" sz="1600" dirty="0"/>
              <a:t>Use fewer </a:t>
            </a:r>
            <a:r>
              <a:rPr lang="en-CA" sz="1600" dirty="0" err="1"/>
              <a:t>df</a:t>
            </a:r>
            <a:r>
              <a:rPr lang="en-CA" sz="1600" dirty="0"/>
              <a:t>, so ordinal tests are more focused on detecting a particular “signal”</a:t>
            </a:r>
          </a:p>
          <a:p>
            <a:r>
              <a:rPr lang="en-CA" sz="2000" dirty="0"/>
              <a:t>This is similar to testing for </a:t>
            </a:r>
            <a:r>
              <a:rPr lang="en-CA" sz="2000" dirty="0">
                <a:solidFill>
                  <a:srgbClr val="0070C0"/>
                </a:solidFill>
              </a:rPr>
              <a:t>linear trends </a:t>
            </a:r>
            <a:r>
              <a:rPr lang="en-CA" sz="2000" dirty="0"/>
              <a:t>in ANOVA</a:t>
            </a:r>
          </a:p>
          <a:p>
            <a:r>
              <a:rPr lang="en-CA" sz="2000" dirty="0"/>
              <a:t>Essentially, these assign </a:t>
            </a:r>
            <a:r>
              <a:rPr lang="en-CA" sz="2000" dirty="0">
                <a:solidFill>
                  <a:srgbClr val="0070C0"/>
                </a:solidFill>
              </a:rPr>
              <a:t>scores</a:t>
            </a:r>
            <a:r>
              <a:rPr lang="en-CA" sz="2000" dirty="0"/>
              <a:t> to the categories &amp; test for differences in row / col means, or non-zero correlation</a:t>
            </a:r>
          </a:p>
          <a:p>
            <a:pPr marL="0" indent="0">
              <a:buNone/>
            </a:pPr>
            <a:endParaRPr lang="en-CA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796A4B-33CA-AE84-E6A2-B9CAA992C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6E78E-784C-804B-4E93-C3F8E5158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CMH tests for ordinal factors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1A41A-A16A-A42E-714A-97D08B404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9A69CB-2252-0E28-B5B6-3D3D69AA2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11211"/>
            <a:ext cx="8171428" cy="1276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F3FA53-31A2-C74D-A0BD-8597C2F9F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98" y="3395857"/>
            <a:ext cx="8171428" cy="12857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340F83-85A3-B5E6-AED2-2C207B81B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86" y="4991484"/>
            <a:ext cx="8171428" cy="100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DDB5EE0-E271-6770-1814-D9A7860BEA9C}"/>
              </a:ext>
            </a:extLst>
          </p:cNvPr>
          <p:cNvSpPr txBox="1"/>
          <p:nvPr/>
        </p:nvSpPr>
        <p:spPr>
          <a:xfrm>
            <a:off x="457200" y="114300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Three types of CMH tests:</a:t>
            </a:r>
          </a:p>
        </p:txBody>
      </p:sp>
    </p:spTree>
    <p:extLst>
      <p:ext uri="{BB962C8B-B14F-4D97-AF65-F5344CB8AC3E}">
        <p14:creationId xmlns:p14="http://schemas.microsoft.com/office/powerpoint/2010/main" val="422177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7E2E2-CCE7-6A87-2215-DC27B7C51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Sample CMH profiles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A3225E-0533-CE89-5A89-11506F53F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4E2E7F-A6F6-77BF-AF55-877AF5BCB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" y="1368000"/>
            <a:ext cx="8171428" cy="4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9890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7E2E2-CCE7-6A87-2215-DC27B7C51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Sample CMH profiles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A3225E-0533-CE89-5A89-11506F53F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7BEF05-F826-74B4-308F-5D68E2637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" y="1368000"/>
            <a:ext cx="8171428" cy="4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1650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BE454-E3EB-AE25-42AE-443CEE6DA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Visualizing the association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F9E72C-F3E9-5B40-F1E8-07936951C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F06887-624B-839C-F85A-38757D0E7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14" y="2289683"/>
            <a:ext cx="8028571" cy="40666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A1C864-1C27-16DB-2021-CD91D9DE95A6}"/>
              </a:ext>
            </a:extLst>
          </p:cNvPr>
          <p:cNvSpPr txBox="1"/>
          <p:nvPr/>
        </p:nvSpPr>
        <p:spPr>
          <a:xfrm>
            <a:off x="557714" y="1370765"/>
            <a:ext cx="4014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association here is U-shaped</a:t>
            </a:r>
          </a:p>
          <a:p>
            <a:r>
              <a:rPr lang="en-CA" dirty="0"/>
              <a:t>Only general association detects this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0E779C-B9D0-816F-6F47-E21CB7F0361B}"/>
              </a:ext>
            </a:extLst>
          </p:cNvPr>
          <p:cNvSpPr txBox="1"/>
          <p:nvPr/>
        </p:nvSpPr>
        <p:spPr>
          <a:xfrm>
            <a:off x="5181600" y="1370765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Higher levels of A are associated with lower levels of B</a:t>
            </a:r>
          </a:p>
        </p:txBody>
      </p:sp>
    </p:spTree>
    <p:extLst>
      <p:ext uri="{BB962C8B-B14F-4D97-AF65-F5344CB8AC3E}">
        <p14:creationId xmlns:p14="http://schemas.microsoft.com/office/powerpoint/2010/main" val="6197648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6C98-39C6-43B1-87F5-D6A1BF078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Mental health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F617BE-296F-4F1B-A2ED-3969EEB6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FC2B00-580B-476A-8010-1C23A68D59FF}"/>
              </a:ext>
            </a:extLst>
          </p:cNvPr>
          <p:cNvSpPr txBox="1"/>
          <p:nvPr/>
        </p:nvSpPr>
        <p:spPr>
          <a:xfrm>
            <a:off x="457200" y="1219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mental health data, both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dirty="0"/>
              <a:t> and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mental</a:t>
            </a:r>
            <a:r>
              <a:rPr lang="en-US" dirty="0"/>
              <a:t> are ordinal</a:t>
            </a:r>
          </a:p>
          <a:p>
            <a:r>
              <a:rPr lang="en-US" dirty="0"/>
              <a:t>All tests are significant, but the nonzero correlation test, with 1 </a:t>
            </a:r>
            <a:r>
              <a:rPr lang="en-US" dirty="0" err="1"/>
              <a:t>df</a:t>
            </a:r>
            <a:r>
              <a:rPr lang="en-US" dirty="0"/>
              <a:t> has the smallest p-value &amp; largest </a:t>
            </a:r>
            <a:r>
              <a:rPr lang="el-GR" dirty="0"/>
              <a:t>χ</a:t>
            </a:r>
            <a:r>
              <a:rPr lang="en-US" dirty="0"/>
              <a:t>2 / </a:t>
            </a:r>
            <a:r>
              <a:rPr lang="en-US" dirty="0" err="1"/>
              <a:t>df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ED4CD6-7402-4D61-9EE0-6C1D01DE1549}"/>
              </a:ext>
            </a:extLst>
          </p:cNvPr>
          <p:cNvSpPr txBox="1"/>
          <p:nvPr/>
        </p:nvSpPr>
        <p:spPr>
          <a:xfrm>
            <a:off x="457200" y="4754354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χ</a:t>
            </a:r>
            <a:r>
              <a:rPr lang="en-US" dirty="0"/>
              <a:t>2 / df shows why ordered tests are more powerful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E90DFD-307A-4313-A4AC-0E0448889C02}"/>
              </a:ext>
            </a:extLst>
          </p:cNvPr>
          <p:cNvSpPr txBox="1"/>
          <p:nvPr/>
        </p:nvSpPr>
        <p:spPr>
          <a:xfrm>
            <a:off x="533400" y="5393446"/>
            <a:ext cx="6477000" cy="107721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xx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CMHtest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xx$table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[,"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"] /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xx$table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[,"Df"]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rmeans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cmeans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general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37.16    8.06   13.56    3.06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9A5E609-5D20-9227-2FD1-B77E8E2A9D22}"/>
              </a:ext>
            </a:extLst>
          </p:cNvPr>
          <p:cNvGrpSpPr/>
          <p:nvPr/>
        </p:nvGrpSpPr>
        <p:grpSpPr>
          <a:xfrm>
            <a:off x="457200" y="2566675"/>
            <a:ext cx="8229600" cy="2062103"/>
            <a:chOff x="457200" y="1973829"/>
            <a:chExt cx="8229600" cy="206210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2319159-3A1B-45A9-851D-73845E2B758C}"/>
                </a:ext>
              </a:extLst>
            </p:cNvPr>
            <p:cNvSpPr txBox="1"/>
            <p:nvPr/>
          </p:nvSpPr>
          <p:spPr>
            <a:xfrm>
              <a:off x="457200" y="1973829"/>
              <a:ext cx="6553200" cy="2062103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CMHtest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mental.tab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Cochran-Mantel-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Haenszel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Statistics for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by mental 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AltHypothesis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Chisq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Df     Prob</a:t>
              </a:r>
            </a:p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Nonzero correlation  37.2  1 1.09e-09</a:t>
              </a:r>
            </a:p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rmeans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Row mean scores differ  40.3  5 1.30e-07</a:t>
              </a:r>
            </a:p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cmeans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Col mean scores differ  40.7  3 7.70e-09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general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General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association  46.0 15 5.40e-05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FC55FC-2E7C-4021-BC28-2DD01F1FF9B3}"/>
                </a:ext>
              </a:extLst>
            </p:cNvPr>
            <p:cNvSpPr txBox="1"/>
            <p:nvPr/>
          </p:nvSpPr>
          <p:spPr>
            <a:xfrm>
              <a:off x="6934200" y="2953798"/>
              <a:ext cx="17526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both ordinal</a:t>
              </a:r>
            </a:p>
            <a:p>
              <a:r>
                <a:rPr lang="en-US" sz="1600" dirty="0"/>
                <a:t>cols ordinal</a:t>
              </a:r>
            </a:p>
            <a:p>
              <a:r>
                <a:rPr lang="en-US" sz="1600" dirty="0"/>
                <a:t>rows ordinal</a:t>
              </a:r>
            </a:p>
            <a:p>
              <a:r>
                <a:rPr lang="en-US" sz="1600" dirty="0"/>
                <a:t>neither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57179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D57DB-B7BB-62AB-759F-EEF14AA13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Observer agreement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F55E43-071A-5BCC-A630-E527F8002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9F2779-E5AE-2309-AFB5-ED48CE8A1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34" y="1219200"/>
            <a:ext cx="8000000" cy="11333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CF6FB5-B622-DB66-04CA-172C0686D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34" y="2581133"/>
            <a:ext cx="8000000" cy="6476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7A724B-CB4F-0990-4560-48AC9F16D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434" y="3329249"/>
            <a:ext cx="8000000" cy="60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D44E6E-EFD3-3D15-1FF2-A31DC5749D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434" y="4167146"/>
            <a:ext cx="8000000" cy="1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6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996BF-1355-E34D-E9AB-BB656468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Cohen’s </a:t>
            </a:r>
            <a:r>
              <a:rPr lang="el-GR" dirty="0">
                <a:latin typeface="Noto Music" pitchFamily="2" charset="0"/>
                <a:ea typeface="Noto Music" pitchFamily="2" charset="0"/>
                <a:sym typeface="Symbol" panose="05050102010706020507" pitchFamily="18" charset="2"/>
              </a:rPr>
              <a:t>κ</a:t>
            </a: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223AEC-3447-26B0-CDBA-C36A63D55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AD70B6-9B4B-BF07-C5DD-6D4F92B3A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86143"/>
            <a:ext cx="8171428" cy="21428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29F7ED-EBF5-9293-C0EB-35B8391C3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8" y="3810000"/>
            <a:ext cx="8180952" cy="2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6506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117B6-0907-326D-C028-8F08680FE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Example: Cohen’s </a:t>
            </a:r>
            <a:r>
              <a:rPr lang="el-GR" dirty="0">
                <a:latin typeface="Noto Music" pitchFamily="2" charset="0"/>
                <a:ea typeface="Noto Music" pitchFamily="2" charset="0"/>
                <a:sym typeface="Symbol" panose="05050102010706020507" pitchFamily="18" charset="2"/>
              </a:rPr>
              <a:t>κ</a:t>
            </a:r>
            <a:r>
              <a:rPr lang="en-CA" dirty="0">
                <a:latin typeface="Noto Music" pitchFamily="2" charset="0"/>
                <a:ea typeface="Noto Music" pitchFamily="2" charset="0"/>
                <a:sym typeface="Symbol" panose="05050102010706020507" pitchFamily="18" charset="2"/>
              </a:rPr>
              <a:t> </a:t>
            </a: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09EF95-6C26-8AE4-9394-630F0852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2004FD-3F7B-3DE0-1214-621F191B3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1570"/>
            <a:ext cx="8171428" cy="4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267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838B61-EA62-4516-AC43-1C0E91053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 descr="A picture containing text, map, linedrawing&#10;&#10;Description automatically generated">
            <a:extLst>
              <a:ext uri="{FF2B5EF4-FFF2-40B4-BE49-F238E27FC236}">
                <a16:creationId xmlns:a16="http://schemas.microsoft.com/office/drawing/2014/main" id="{D24442CE-C002-4597-8BB0-FFE8FDAF2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81000"/>
            <a:ext cx="5029200" cy="38210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0BD9DF-3407-4161-A826-DC0EC9DA70B5}"/>
              </a:ext>
            </a:extLst>
          </p:cNvPr>
          <p:cNvSpPr txBox="1"/>
          <p:nvPr/>
        </p:nvSpPr>
        <p:spPr>
          <a:xfrm>
            <a:off x="533400" y="4419600"/>
            <a:ext cx="579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Questions: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/>
              <a:t>How to analyze these results? What tests for odds ratio?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/>
              <a:t>How to visualize &amp; interpret?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/>
              <a:t>Does it matter that we collapsed over Department?</a:t>
            </a:r>
          </a:p>
        </p:txBody>
      </p:sp>
      <p:pic>
        <p:nvPicPr>
          <p:cNvPr id="6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56FB3FD6-8FF6-437C-B5E8-973C962486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537" y="4054833"/>
            <a:ext cx="1916102" cy="192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76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117B6-0907-326D-C028-8F08680FE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Example: Cohen’s </a:t>
            </a:r>
            <a:r>
              <a:rPr lang="el-GR" dirty="0">
                <a:latin typeface="Noto Music" pitchFamily="2" charset="0"/>
                <a:ea typeface="Noto Music" pitchFamily="2" charset="0"/>
                <a:sym typeface="Symbol" panose="05050102010706020507" pitchFamily="18" charset="2"/>
              </a:rPr>
              <a:t>κ</a:t>
            </a:r>
            <a:r>
              <a:rPr lang="en-CA" dirty="0">
                <a:latin typeface="Noto Music" pitchFamily="2" charset="0"/>
                <a:ea typeface="Noto Music" pitchFamily="2" charset="0"/>
                <a:sym typeface="Symbol" panose="05050102010706020507" pitchFamily="18" charset="2"/>
              </a:rPr>
              <a:t> </a:t>
            </a: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09EF95-6C26-8AE4-9394-630F0852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2DECC1-8476-F4D6-76B0-2BE7CC596ADF}"/>
              </a:ext>
            </a:extLst>
          </p:cNvPr>
          <p:cNvSpPr txBox="1"/>
          <p:nvPr/>
        </p:nvSpPr>
        <p:spPr>
          <a:xfrm>
            <a:off x="457200" y="2008232"/>
            <a:ext cx="8229600" cy="132343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SexualFun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package="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Kappa(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SexualFun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value    ASE    z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(&gt;|z|)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Unweighted 0.129 0.0686 1.89  0.05939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Weighted   0.237 0.0783 3.03  0.00244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489026-79CD-22C0-12CC-54BA4D1727B3}"/>
              </a:ext>
            </a:extLst>
          </p:cNvPr>
          <p:cNvSpPr txBox="1"/>
          <p:nvPr/>
        </p:nvSpPr>
        <p:spPr>
          <a:xfrm>
            <a:off x="533400" y="3709216"/>
            <a:ext cx="8153400" cy="107721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Kappa(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SexualFun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weights = "Fleiss-Cohen")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value    ASE    z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(&gt;|z|)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Unweighted 0.129 0.0686 1.89 0.059387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Weighted   0.332 0.0973 3.41 0.000643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B90619-E333-E695-5C69-244660F7B961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CA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::Kappa() </a:t>
            </a:r>
            <a:r>
              <a:rPr lang="en-CA" dirty="0"/>
              <a:t>calculates unweighted and weighted </a:t>
            </a:r>
            <a:r>
              <a:rPr lang="el-GR" dirty="0">
                <a:ea typeface="Noto Music" pitchFamily="2" charset="0"/>
              </a:rPr>
              <a:t>κ</a:t>
            </a:r>
            <a:r>
              <a:rPr lang="en-CA" dirty="0"/>
              <a:t>, using equal-spacing weights by default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3F4EA-4A1E-40A6-FB04-0045F5BE85FB}"/>
              </a:ext>
            </a:extLst>
          </p:cNvPr>
          <p:cNvSpPr txBox="1"/>
          <p:nvPr/>
        </p:nvSpPr>
        <p:spPr>
          <a:xfrm>
            <a:off x="609600" y="51054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Unweighted </a:t>
            </a:r>
            <a:r>
              <a:rPr lang="el-GR" dirty="0">
                <a:ea typeface="Noto Music" pitchFamily="2" charset="0"/>
              </a:rPr>
              <a:t>κ</a:t>
            </a:r>
            <a:r>
              <a:rPr lang="en-CA" dirty="0">
                <a:ea typeface="Noto Music" pitchFamily="2" charset="0"/>
              </a:rPr>
              <a:t> is not significant, but both weighted versions are</a:t>
            </a:r>
          </a:p>
          <a:p>
            <a:r>
              <a:rPr lang="en-CA" dirty="0">
                <a:ea typeface="Noto Music" pitchFamily="2" charset="0"/>
              </a:rPr>
              <a:t>You can obtain confidence intervals with the </a:t>
            </a:r>
            <a:r>
              <a:rPr lang="en-CA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Noto Music" pitchFamily="2" charset="0"/>
                <a:cs typeface="Courier New" panose="02070309020205020404" pitchFamily="49" charset="0"/>
              </a:rPr>
              <a:t>confint</a:t>
            </a:r>
            <a:r>
              <a:rPr lang="en-CA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Noto Music" pitchFamily="2" charset="0"/>
                <a:cs typeface="Courier New" panose="02070309020205020404" pitchFamily="49" charset="0"/>
              </a:rPr>
              <a:t>() </a:t>
            </a:r>
            <a:r>
              <a:rPr lang="en-CA" dirty="0">
                <a:ea typeface="Noto Music" pitchFamily="2" charset="0"/>
              </a:rPr>
              <a:t>method</a:t>
            </a:r>
            <a:r>
              <a:rPr lang="en-CA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478BA9-2E0D-F925-667D-28CAC5569A3E}"/>
              </a:ext>
            </a:extLst>
          </p:cNvPr>
          <p:cNvSpPr txBox="1"/>
          <p:nvPr/>
        </p:nvSpPr>
        <p:spPr>
          <a:xfrm>
            <a:off x="5638800" y="296652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03D8B8-6E4C-9780-633A-AD27424FDD2D}"/>
              </a:ext>
            </a:extLst>
          </p:cNvPr>
          <p:cNvSpPr txBox="1"/>
          <p:nvPr/>
        </p:nvSpPr>
        <p:spPr>
          <a:xfrm>
            <a:off x="5575160" y="441710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F8CD89-1516-235E-A1EF-31F8AA0F9E00}"/>
              </a:ext>
            </a:extLst>
          </p:cNvPr>
          <p:cNvSpPr txBox="1"/>
          <p:nvPr/>
        </p:nvSpPr>
        <p:spPr>
          <a:xfrm>
            <a:off x="5638800" y="266068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AC8087-5E74-9461-B40C-2C9A2015FEC5}"/>
              </a:ext>
            </a:extLst>
          </p:cNvPr>
          <p:cNvSpPr txBox="1"/>
          <p:nvPr/>
        </p:nvSpPr>
        <p:spPr>
          <a:xfrm>
            <a:off x="5575160" y="414987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1492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D0EDF-E6FF-4EF2-626C-6557DD3D2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Observer agreement: Multiple strata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A0E5C1-08A4-FF6C-F523-F1EBB212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B3891B-16FA-CCCC-B116-BB586A68F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94624"/>
            <a:ext cx="8171428" cy="12952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DAEB25-44D5-2AF5-0A9A-60532CB21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524514"/>
            <a:ext cx="8171428" cy="31142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D580D5-3B57-623E-C6B4-8C493C7B1F9A}"/>
              </a:ext>
            </a:extLst>
          </p:cNvPr>
          <p:cNvSpPr txBox="1"/>
          <p:nvPr/>
        </p:nvSpPr>
        <p:spPr>
          <a:xfrm>
            <a:off x="457200" y="57150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To what extent to the neurologists agree?</a:t>
            </a:r>
          </a:p>
          <a:p>
            <a:r>
              <a:rPr lang="en-CA" dirty="0"/>
              <a:t>Do they agree equally for the patients for the two cities</a:t>
            </a:r>
          </a:p>
        </p:txBody>
      </p:sp>
    </p:spTree>
    <p:extLst>
      <p:ext uri="{BB962C8B-B14F-4D97-AF65-F5344CB8AC3E}">
        <p14:creationId xmlns:p14="http://schemas.microsoft.com/office/powerpoint/2010/main" val="372609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17671B3-0197-58CF-7928-F244FB61F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58304"/>
            <a:ext cx="8171428" cy="3685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70F061-7E6A-BD9B-C30C-A2A4097B6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Observer agreement: Multiple strata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4E6A02-4134-AAA0-8829-471FE4C92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88E184-26D5-7011-1DAA-98073FE0C3C2}"/>
              </a:ext>
            </a:extLst>
          </p:cNvPr>
          <p:cNvSpPr txBox="1"/>
          <p:nvPr/>
        </p:nvSpPr>
        <p:spPr>
          <a:xfrm>
            <a:off x="6019800" y="21336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Winnipeg patients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8E7CCE-F51A-3BBC-52E2-9C33323464F4}"/>
              </a:ext>
            </a:extLst>
          </p:cNvPr>
          <p:cNvSpPr txBox="1"/>
          <p:nvPr/>
        </p:nvSpPr>
        <p:spPr>
          <a:xfrm>
            <a:off x="6019800" y="3507019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New Orleans patients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2055D5-4300-7EC9-3B1D-2FD06FC3D079}"/>
              </a:ext>
            </a:extLst>
          </p:cNvPr>
          <p:cNvSpPr txBox="1"/>
          <p:nvPr/>
        </p:nvSpPr>
        <p:spPr>
          <a:xfrm>
            <a:off x="457200" y="5029200"/>
            <a:ext cx="8171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Somewhat larger agreement for the New Orleans patients</a:t>
            </a:r>
          </a:p>
          <a:p>
            <a:endParaRPr lang="en-CA" dirty="0"/>
          </a:p>
          <a:p>
            <a:r>
              <a:rPr lang="en-CA" dirty="0"/>
              <a:t>The </a:t>
            </a:r>
            <a:r>
              <a:rPr lang="en-CA" dirty="0" err="1">
                <a:solidFill>
                  <a:schemeClr val="accent2">
                    <a:lumMod val="75000"/>
                  </a:schemeClr>
                </a:solidFill>
              </a:rPr>
              <a:t>irr</a:t>
            </a:r>
            <a:r>
              <a:rPr lang="en-CA" dirty="0"/>
              <a:t> package (inter-rater-reliability) provides ICC and other measures; also handles the case of k &gt; 2 raters</a:t>
            </a:r>
          </a:p>
        </p:txBody>
      </p:sp>
    </p:spTree>
    <p:extLst>
      <p:ext uri="{BB962C8B-B14F-4D97-AF65-F5344CB8AC3E}">
        <p14:creationId xmlns:p14="http://schemas.microsoft.com/office/powerpoint/2010/main" val="10186861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74ABE-24A9-48A8-8330-804856D01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Bangdiwala’s</a:t>
            </a:r>
            <a:r>
              <a:rPr lang="en-US" sz="3600" dirty="0"/>
              <a:t> Observer agreement chart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59FE05-C066-4917-9D2E-1C34CC2C3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4FD34B-F2DA-4C3F-A959-E66997B96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737302"/>
            <a:ext cx="7371428" cy="36190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41F5B5-F36C-4837-8809-D10B5787C113}"/>
              </a:ext>
            </a:extLst>
          </p:cNvPr>
          <p:cNvSpPr txBox="1"/>
          <p:nvPr/>
        </p:nvSpPr>
        <p:spPr>
          <a:xfrm>
            <a:off x="457200" y="11430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observer agreement chart (</a:t>
            </a:r>
            <a:r>
              <a:rPr lang="en-US" dirty="0" err="1"/>
              <a:t>Bangdiawala</a:t>
            </a:r>
            <a:r>
              <a:rPr lang="en-US" dirty="0"/>
              <a:t>, 1987) provides: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dirty="0"/>
              <a:t>A simple graphic representation of the strength of agreement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dirty="0"/>
              <a:t>A measure of strength of agreement with an intuitive interpretation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F0D823-C29C-43DC-9782-E6654411EC98}"/>
              </a:ext>
            </a:extLst>
          </p:cNvPr>
          <p:cNvSpPr txBox="1"/>
          <p:nvPr/>
        </p:nvSpPr>
        <p:spPr>
          <a:xfrm>
            <a:off x="1315372" y="2372177"/>
            <a:ext cx="119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= 0.146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DEC8FF-D280-4921-8226-C460549A8763}"/>
              </a:ext>
            </a:extLst>
          </p:cNvPr>
          <p:cNvSpPr txBox="1"/>
          <p:nvPr/>
        </p:nvSpPr>
        <p:spPr>
          <a:xfrm>
            <a:off x="5181600" y="2301747"/>
            <a:ext cx="1447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</a:t>
            </a:r>
            <a:r>
              <a:rPr lang="en-US" baseline="30000" dirty="0" err="1"/>
              <a:t>w</a:t>
            </a:r>
            <a:r>
              <a:rPr lang="en-US" dirty="0"/>
              <a:t> = 0.498</a:t>
            </a:r>
          </a:p>
        </p:txBody>
      </p:sp>
    </p:spTree>
    <p:extLst>
      <p:ext uri="{BB962C8B-B14F-4D97-AF65-F5344CB8AC3E}">
        <p14:creationId xmlns:p14="http://schemas.microsoft.com/office/powerpoint/2010/main" val="25496233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78F7F-7F91-4157-855D-341CF4C8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prstClr val="white"/>
                </a:solidFill>
              </a:rPr>
              <a:t>Bangdiwala’s</a:t>
            </a:r>
            <a:r>
              <a:rPr lang="en-US" sz="3600" dirty="0">
                <a:solidFill>
                  <a:prstClr val="white"/>
                </a:solidFill>
              </a:rPr>
              <a:t> Observer agreement chart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6B6DA1-6029-4BED-A8E9-00306CF95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95BDF7-C235-4F9B-8F18-877074B73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171428" cy="32571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2234EF-5953-4DF1-9490-4C0A1532E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278" y="4865893"/>
            <a:ext cx="1499098" cy="14904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2B92A4-39EF-4C03-9174-709F370D930C}"/>
              </a:ext>
            </a:extLst>
          </p:cNvPr>
          <p:cNvSpPr txBox="1"/>
          <p:nvPr/>
        </p:nvSpPr>
        <p:spPr>
          <a:xfrm>
            <a:off x="3124200" y="49530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observed: </a:t>
            </a:r>
            <a:r>
              <a:rPr lang="en-US" dirty="0" err="1"/>
              <a:t>n</a:t>
            </a:r>
            <a:r>
              <a:rPr lang="en-US" baseline="-25000" dirty="0" err="1"/>
              <a:t>ii</a:t>
            </a:r>
            <a:r>
              <a:rPr lang="en-US" baseline="-25000" dirty="0"/>
              <a:t> </a:t>
            </a:r>
            <a:r>
              <a:rPr lang="en-US" dirty="0"/>
              <a:t>x </a:t>
            </a:r>
            <a:r>
              <a:rPr lang="en-US" dirty="0" err="1"/>
              <a:t>n</a:t>
            </a:r>
            <a:r>
              <a:rPr lang="en-US" baseline="-25000" dirty="0" err="1"/>
              <a:t>ii</a:t>
            </a:r>
            <a:endParaRPr lang="en-US" baseline="-25000" dirty="0"/>
          </a:p>
          <a:p>
            <a:r>
              <a:rPr lang="en-US" dirty="0"/>
              <a:t>maximum: </a:t>
            </a:r>
            <a:r>
              <a:rPr lang="en-US" dirty="0" err="1"/>
              <a:t>n</a:t>
            </a:r>
            <a:r>
              <a:rPr lang="en-US" baseline="-25000" dirty="0" err="1"/>
              <a:t>i</a:t>
            </a:r>
            <a:r>
              <a:rPr lang="en-US" baseline="-25000" dirty="0"/>
              <a:t>+ </a:t>
            </a:r>
            <a:r>
              <a:rPr lang="en-US" dirty="0"/>
              <a:t>x </a:t>
            </a:r>
            <a:r>
              <a:rPr lang="en-US" dirty="0" err="1"/>
              <a:t>n</a:t>
            </a:r>
            <a:r>
              <a:rPr lang="en-US" baseline="-25000" dirty="0" err="1"/>
              <a:t>+i</a:t>
            </a:r>
            <a:endParaRPr lang="en-US" baseline="-25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DC9569F-4812-48FD-9B80-FD88F10A5A67}"/>
              </a:ext>
            </a:extLst>
          </p:cNvPr>
          <p:cNvCxnSpPr>
            <a:cxnSpLocks/>
          </p:cNvCxnSpPr>
          <p:nvPr/>
        </p:nvCxnSpPr>
        <p:spPr>
          <a:xfrm flipH="1" flipV="1">
            <a:off x="2514600" y="5009743"/>
            <a:ext cx="609600" cy="95657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96D2F4-A487-4C61-8E7C-46A5ADB7A4BA}"/>
              </a:ext>
            </a:extLst>
          </p:cNvPr>
          <p:cNvCxnSpPr>
            <a:cxnSpLocks/>
          </p:cNvCxnSpPr>
          <p:nvPr/>
        </p:nvCxnSpPr>
        <p:spPr>
          <a:xfrm flipH="1" flipV="1">
            <a:off x="2286000" y="5249250"/>
            <a:ext cx="840658" cy="17570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5866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95B51-3AB8-4B32-B9B1-52CB506FB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Weighted agreement chart: Partial agreement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56AEDD-970F-4185-961C-28D5C61D2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318AD5-D7FE-45FA-990F-85546CDF8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05" y="1429654"/>
            <a:ext cx="8076190" cy="46476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7D30A4-9775-4329-ADBB-78EB910062F8}"/>
              </a:ext>
            </a:extLst>
          </p:cNvPr>
          <p:cNvSpPr/>
          <p:nvPr/>
        </p:nvSpPr>
        <p:spPr>
          <a:xfrm>
            <a:off x="2705226" y="2925096"/>
            <a:ext cx="685548" cy="3810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073033-6142-4FEE-AB96-73FE7616ECF1}"/>
              </a:ext>
            </a:extLst>
          </p:cNvPr>
          <p:cNvSpPr/>
          <p:nvPr/>
        </p:nvSpPr>
        <p:spPr>
          <a:xfrm>
            <a:off x="1447800" y="2925096"/>
            <a:ext cx="685548" cy="381000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315922-B9CD-4D6A-B536-97537947F180}"/>
              </a:ext>
            </a:extLst>
          </p:cNvPr>
          <p:cNvSpPr/>
          <p:nvPr/>
        </p:nvSpPr>
        <p:spPr>
          <a:xfrm>
            <a:off x="2705226" y="3632727"/>
            <a:ext cx="685548" cy="381000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E805B7-2975-49E5-98EE-940EBD007CE2}"/>
              </a:ext>
            </a:extLst>
          </p:cNvPr>
          <p:cNvSpPr/>
          <p:nvPr/>
        </p:nvSpPr>
        <p:spPr>
          <a:xfrm>
            <a:off x="2705226" y="2247139"/>
            <a:ext cx="685548" cy="381000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31E488-3E49-4330-9565-F22238CF4857}"/>
              </a:ext>
            </a:extLst>
          </p:cNvPr>
          <p:cNvSpPr/>
          <p:nvPr/>
        </p:nvSpPr>
        <p:spPr>
          <a:xfrm>
            <a:off x="3962652" y="2886996"/>
            <a:ext cx="685548" cy="381000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331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2F0F81-E47A-4A2A-81D0-6EF105159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2B2C1C-37C1-4B4A-9C64-8890025D7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38" y="457200"/>
            <a:ext cx="8009524" cy="51904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CECC82-CECC-4E49-B3E2-17422189A010}"/>
              </a:ext>
            </a:extLst>
          </p:cNvPr>
          <p:cNvSpPr txBox="1"/>
          <p:nvPr/>
        </p:nvSpPr>
        <p:spPr>
          <a:xfrm>
            <a:off x="609600" y="5717461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smallest exact agreement occurs for “very often”, but husbands &amp; wives more on this allowing </a:t>
            </a:r>
            <a:r>
              <a:rPr lang="en-US" dirty="0">
                <a:sym typeface="Symbol" panose="05050102010706020507" pitchFamily="18" charset="2"/>
              </a:rPr>
              <a:t> 1 step disagreement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467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6AAB59-1C0B-401A-A8C1-0DD4F9CD9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Marginal homogeneity &amp; observer bias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DCE2D6-7CE0-427F-8023-41781FF20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0334F5-2A02-43E1-A6C1-A9BB643DB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13" y="1133070"/>
            <a:ext cx="7895238" cy="5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1723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92A09-D2F2-4F60-A6B0-438108E1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Looking ahead 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0CE8AF-A75F-4F79-B7DA-0EA295473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BA12C0-B956-40A3-96C5-22E4418E1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171428" cy="2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938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92A09-D2F2-4F60-A6B0-438108E1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Looking ahead: Models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7D642F-1B48-48C8-8009-C46D1BBF1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dirty="0"/>
              <a:t>Loglinear models [</a:t>
            </a:r>
            <a:r>
              <a:rPr lang="en-US" dirty="0" err="1"/>
              <a:t>loglm</a:t>
            </a:r>
            <a:r>
              <a:rPr lang="en-US" dirty="0"/>
              <a:t>()]</a:t>
            </a:r>
          </a:p>
          <a:p>
            <a:r>
              <a:rPr lang="en-US" sz="2000" dirty="0"/>
              <a:t>Generalize the Pearson </a:t>
            </a:r>
            <a:r>
              <a:rPr lang="el-GR" sz="2000" dirty="0"/>
              <a:t>χ</a:t>
            </a:r>
            <a:r>
              <a:rPr lang="en-US" sz="2000" baseline="30000" dirty="0"/>
              <a:t>2</a:t>
            </a:r>
            <a:r>
              <a:rPr lang="en-US" sz="2000" dirty="0"/>
              <a:t> and LR G</a:t>
            </a:r>
            <a:r>
              <a:rPr lang="en-US" sz="2000" baseline="30000" dirty="0"/>
              <a:t>2</a:t>
            </a:r>
            <a:r>
              <a:rPr lang="en-US" sz="2000" dirty="0"/>
              <a:t> tests of association to 3-way and larger tables.</a:t>
            </a:r>
          </a:p>
          <a:p>
            <a:r>
              <a:rPr lang="en-US" sz="2000" dirty="0"/>
              <a:t>Allows a range of models from mutual independence ([A] [B] [C]) to the saturated model ([ABC])</a:t>
            </a:r>
          </a:p>
          <a:p>
            <a:r>
              <a:rPr lang="en-US" sz="2000" dirty="0"/>
              <a:t>Intermediate models address questions of conditional independence, controlling for some factors</a:t>
            </a:r>
          </a:p>
          <a:p>
            <a:r>
              <a:rPr lang="en-US" sz="2000" dirty="0"/>
              <a:t>Can test associations in 2-way, 3-way, … terms, analogously to tests of interactions in ANOVA</a:t>
            </a:r>
          </a:p>
          <a:p>
            <a:pPr marL="0" indent="0">
              <a:buNone/>
            </a:pPr>
            <a:r>
              <a:rPr lang="en-US" dirty="0"/>
              <a:t>Generalized linear models [</a:t>
            </a:r>
            <a:r>
              <a:rPr lang="en-US" dirty="0" err="1"/>
              <a:t>glm</a:t>
            </a:r>
            <a:r>
              <a:rPr lang="en-US" dirty="0"/>
              <a:t>()]</a:t>
            </a:r>
          </a:p>
          <a:p>
            <a:r>
              <a:rPr lang="en-US" sz="2000" dirty="0"/>
              <a:t>Similar to ordinary </a:t>
            </a:r>
            <a:r>
              <a:rPr lang="en-US" sz="2000" dirty="0" err="1"/>
              <a:t>lm</a:t>
            </a:r>
            <a:r>
              <a:rPr lang="en-US" sz="2000" dirty="0"/>
              <a:t>(), but w/ Poisson </a:t>
            </a:r>
            <a:r>
              <a:rPr lang="en-US" sz="2000" dirty="0" err="1"/>
              <a:t>dist</a:t>
            </a:r>
            <a:r>
              <a:rPr lang="en-US" sz="2000" baseline="30000" dirty="0" err="1"/>
              <a:t>n</a:t>
            </a:r>
            <a:r>
              <a:rPr lang="en-US" sz="2000" dirty="0"/>
              <a:t> of counts: family=“</a:t>
            </a:r>
            <a:r>
              <a:rPr lang="en-US" sz="2000" dirty="0" err="1"/>
              <a:t>poisson</a:t>
            </a:r>
            <a:r>
              <a:rPr lang="en-US" sz="2000" dirty="0"/>
              <a:t>”</a:t>
            </a:r>
          </a:p>
          <a:p>
            <a:r>
              <a:rPr lang="en-US" sz="2000" dirty="0"/>
              <a:t>Formula notation: Freq ~ A + B + C; Freq ~ (A + B + C)^2 </a:t>
            </a:r>
          </a:p>
          <a:p>
            <a:r>
              <a:rPr lang="en-US" sz="2000" dirty="0"/>
              <a:t>Familiar diagnostic methods &amp; plots (outliers, influence)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0CE8AF-A75F-4F79-B7DA-0EA295473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21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AAC678-6008-431A-B023-2CD159304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 × c Example: Hair color, eye color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BBE898-6D27-420F-8ECB-2625F722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9852AF-A337-4BD0-B52B-4BAD8D5D8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613111"/>
            <a:ext cx="5285714" cy="25047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28C1B0-23F0-4FA3-A81A-366D44A47494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from 592 students in a statistics 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47873-2952-4F48-BE13-7D61F40BD582}"/>
              </a:ext>
            </a:extLst>
          </p:cNvPr>
          <p:cNvSpPr txBox="1"/>
          <p:nvPr/>
        </p:nvSpPr>
        <p:spPr>
          <a:xfrm>
            <a:off x="609600" y="4495800"/>
            <a:ext cx="807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Is there an association between hair color and eye color?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How to measure </a:t>
            </a:r>
            <a:r>
              <a:rPr lang="en-US" dirty="0">
                <a:solidFill>
                  <a:srgbClr val="0070C0"/>
                </a:solidFill>
              </a:rPr>
              <a:t>strength</a:t>
            </a:r>
            <a:r>
              <a:rPr lang="en-US" dirty="0"/>
              <a:t> of association?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How to test for significance?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How to visualize?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How to understand the </a:t>
            </a:r>
            <a:r>
              <a:rPr lang="en-US" dirty="0">
                <a:solidFill>
                  <a:srgbClr val="0070C0"/>
                </a:solidFill>
              </a:rPr>
              <a:t>pattern</a:t>
            </a:r>
            <a:r>
              <a:rPr lang="en-US" dirty="0"/>
              <a:t> (nature) of association?</a:t>
            </a:r>
          </a:p>
        </p:txBody>
      </p:sp>
    </p:spTree>
    <p:extLst>
      <p:ext uri="{BB962C8B-B14F-4D97-AF65-F5344CB8AC3E}">
        <p14:creationId xmlns:p14="http://schemas.microsoft.com/office/powerpoint/2010/main" val="369837223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594C5-655F-4241-9927-8E5FDC988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Looking ahead: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C9531-CA12-4B1E-8CFD-DB12C6FBD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Example: UC Berkeley data</a:t>
            </a:r>
          </a:p>
          <a:p>
            <a:r>
              <a:rPr lang="en-US" sz="2000" dirty="0">
                <a:solidFill>
                  <a:srgbClr val="00B0F0"/>
                </a:solidFill>
              </a:rPr>
              <a:t>Mutua</a:t>
            </a:r>
            <a:r>
              <a:rPr lang="en-US" sz="2000" dirty="0"/>
              <a:t>l independence: [Admit][Gender][Dept]                      = ~ A + G + D</a:t>
            </a:r>
          </a:p>
          <a:p>
            <a:r>
              <a:rPr lang="en-US" sz="2000" dirty="0">
                <a:solidFill>
                  <a:srgbClr val="00B0F0"/>
                </a:solidFill>
              </a:rPr>
              <a:t>Joint</a:t>
            </a:r>
            <a:r>
              <a:rPr lang="en-US" sz="2000" dirty="0"/>
              <a:t> independence: [Admit][Gender  Dept]                            = ~ A + G * D</a:t>
            </a:r>
          </a:p>
          <a:p>
            <a:r>
              <a:rPr lang="en-US" sz="2000" dirty="0">
                <a:solidFill>
                  <a:srgbClr val="00B0F0"/>
                </a:solidFill>
              </a:rPr>
              <a:t>Conditional</a:t>
            </a:r>
            <a:r>
              <a:rPr lang="en-US" sz="2000" dirty="0"/>
              <a:t> independence: [D Admit][D  Gender]                  = ~ D * (A + G)</a:t>
            </a:r>
          </a:p>
          <a:p>
            <a:pPr lvl="1"/>
            <a:r>
              <a:rPr lang="en-US" sz="1800" dirty="0"/>
              <a:t>Specific test of absence of gender bias, </a:t>
            </a:r>
            <a:r>
              <a:rPr lang="en-US" sz="1800" dirty="0">
                <a:solidFill>
                  <a:srgbClr val="00B0F0"/>
                </a:solidFill>
              </a:rPr>
              <a:t>controlling</a:t>
            </a:r>
            <a:r>
              <a:rPr lang="en-US" sz="1800" dirty="0"/>
              <a:t> for department</a:t>
            </a:r>
          </a:p>
          <a:p>
            <a:r>
              <a:rPr lang="en-US" sz="2000" dirty="0">
                <a:solidFill>
                  <a:srgbClr val="00B0F0"/>
                </a:solidFill>
              </a:rPr>
              <a:t>No three-way </a:t>
            </a:r>
            <a:r>
              <a:rPr lang="en-US" sz="2000" dirty="0"/>
              <a:t>association: [A  G][A  D][G D]                             = ~ (A + D + G)</a:t>
            </a:r>
            <a:r>
              <a:rPr lang="en-US" sz="2000" baseline="30000" dirty="0"/>
              <a:t>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353EB-AC23-42AB-8BE2-F7BAA67B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6194BC-5D5C-43A5-B6B1-2D38F5362C1E}"/>
              </a:ext>
            </a:extLst>
          </p:cNvPr>
          <p:cNvSpPr txBox="1"/>
          <p:nvPr/>
        </p:nvSpPr>
        <p:spPr>
          <a:xfrm>
            <a:off x="457200" y="42672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library(MASS)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(~ Admit + Dept + Gender, data=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     # mutual independence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(~ Admit + Dept * Gender, data=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     # joint independence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(~ Dept * (Admit + Gender), data=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   # conditional independence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(~ (Admit + Gender + Dept )^2, data=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# all two-way, no three-way</a:t>
            </a:r>
          </a:p>
        </p:txBody>
      </p:sp>
    </p:spTree>
    <p:extLst>
      <p:ext uri="{BB962C8B-B14F-4D97-AF65-F5344CB8AC3E}">
        <p14:creationId xmlns:p14="http://schemas.microsoft.com/office/powerpoint/2010/main" val="384396635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049ED-0267-4764-BD0F-9FC56076B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Looking ahead: Mosaic plots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B21B7D-22A3-4CA1-8F20-C65B317BF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75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Mosaic plots provide visualizations of associations in 2+ way tables</a:t>
            </a:r>
          </a:p>
          <a:p>
            <a:r>
              <a:rPr lang="en-US" sz="1800" dirty="0"/>
              <a:t>Tiles ~ frequency; conditioned by A, then B, then C, …</a:t>
            </a:r>
          </a:p>
          <a:p>
            <a:r>
              <a:rPr lang="en-US" sz="1800" dirty="0"/>
              <a:t>Fit: any loglinear model [A][B][C], [AB][C], [AB][AC], …, [ABC]</a:t>
            </a:r>
          </a:p>
          <a:p>
            <a:r>
              <a:rPr lang="en-US" sz="1800" dirty="0"/>
              <a:t>Shading: ~ residuals, contributions to </a:t>
            </a:r>
            <a:r>
              <a:rPr lang="el-GR" sz="1800" dirty="0"/>
              <a:t>χ</a:t>
            </a:r>
            <a:r>
              <a:rPr lang="en-US" sz="1800" baseline="30000" dirty="0"/>
              <a:t>2</a:t>
            </a:r>
          </a:p>
          <a:p>
            <a:r>
              <a:rPr lang="en-US" sz="1800" dirty="0"/>
              <a:t>Show: associations not accounted for by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B7B30-2A70-4936-BCCA-960ABCAE1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757BA6-1220-4EC7-94EF-1C4B5F801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319862"/>
            <a:ext cx="8104762" cy="3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7499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2FE17-D1E6-4FBD-A142-7945520B5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Looking ahead: Correspondence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6F07F-FBBD-4981-BC44-0FCF088F2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676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Like PCA for categorical data</a:t>
            </a:r>
          </a:p>
          <a:p>
            <a:r>
              <a:rPr lang="en-US" sz="2000" dirty="0"/>
              <a:t>Account for max % of </a:t>
            </a:r>
            <a:r>
              <a:rPr lang="el-GR" sz="2000" dirty="0"/>
              <a:t>χ</a:t>
            </a:r>
            <a:r>
              <a:rPr lang="en-US" sz="2000" baseline="30000" dirty="0"/>
              <a:t>2</a:t>
            </a:r>
            <a:r>
              <a:rPr lang="en-US" sz="2000" dirty="0"/>
              <a:t> in few (2-3) dimensions</a:t>
            </a:r>
          </a:p>
          <a:p>
            <a:r>
              <a:rPr lang="en-US" sz="2000" dirty="0"/>
              <a:t>Find scores for row and col categories</a:t>
            </a:r>
          </a:p>
          <a:p>
            <a:r>
              <a:rPr lang="en-US" sz="2000" dirty="0"/>
              <a:t>Plot of row/col scores shows associations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8224BD-5CF6-4191-BF62-436459B16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5F968D8-6281-4FBE-A2BE-CD50069416A4}"/>
              </a:ext>
            </a:extLst>
          </p:cNvPr>
          <p:cNvGrpSpPr/>
          <p:nvPr/>
        </p:nvGrpSpPr>
        <p:grpSpPr>
          <a:xfrm>
            <a:off x="4267200" y="3429000"/>
            <a:ext cx="4183427" cy="3108960"/>
            <a:chOff x="4623819" y="2362200"/>
            <a:chExt cx="4183427" cy="3108960"/>
          </a:xfrm>
        </p:grpSpPr>
        <p:pic>
          <p:nvPicPr>
            <p:cNvPr id="6" name="Picture 5" descr="Chart, scatter chart&#10;&#10;Description automatically generated">
              <a:extLst>
                <a:ext uri="{FF2B5EF4-FFF2-40B4-BE49-F238E27FC236}">
                  <a16:creationId xmlns:a16="http://schemas.microsoft.com/office/drawing/2014/main" id="{AC267138-074C-4573-A45D-96176494A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819" y="2362200"/>
              <a:ext cx="4183427" cy="3108960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C2032AF-C4AB-4595-B205-310A09B309C4}"/>
                </a:ext>
              </a:extLst>
            </p:cNvPr>
            <p:cNvCxnSpPr>
              <a:cxnSpLocks/>
            </p:cNvCxnSpPr>
            <p:nvPr/>
          </p:nvCxnSpPr>
          <p:spPr>
            <a:xfrm>
              <a:off x="5562600" y="3276600"/>
              <a:ext cx="533400" cy="4572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B5C173A-63C5-40C5-A099-412DB868914C}"/>
                </a:ext>
              </a:extLst>
            </p:cNvPr>
            <p:cNvCxnSpPr/>
            <p:nvPr/>
          </p:nvCxnSpPr>
          <p:spPr>
            <a:xfrm>
              <a:off x="6096000" y="3733800"/>
              <a:ext cx="838200" cy="4572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F91A64D-3944-4C91-B78C-2C14F77FBE9A}"/>
                </a:ext>
              </a:extLst>
            </p:cNvPr>
            <p:cNvCxnSpPr/>
            <p:nvPr/>
          </p:nvCxnSpPr>
          <p:spPr>
            <a:xfrm flipV="1">
              <a:off x="7032523" y="3276600"/>
              <a:ext cx="739877" cy="8382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58E0708-E341-4A2A-8E48-A1D7108C2E80}"/>
              </a:ext>
            </a:extLst>
          </p:cNvPr>
          <p:cNvSpPr txBox="1"/>
          <p:nvPr/>
        </p:nvSpPr>
        <p:spPr>
          <a:xfrm>
            <a:off x="609600" y="3505200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 1: dark to light </a:t>
            </a:r>
          </a:p>
          <a:p>
            <a:r>
              <a:rPr lang="en-US" dirty="0"/>
              <a:t>Dim 2: something about red hair, green eyes?</a:t>
            </a:r>
          </a:p>
        </p:txBody>
      </p:sp>
    </p:spTree>
    <p:extLst>
      <p:ext uri="{BB962C8B-B14F-4D97-AF65-F5344CB8AC3E}">
        <p14:creationId xmlns:p14="http://schemas.microsoft.com/office/powerpoint/2010/main" val="106482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DE876-04E5-4381-AFF1-5C0F36A42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E4C24-5102-44F2-B2D2-6E925FA40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Two-way tables summarize frequencies of two categorical factors</a:t>
            </a:r>
          </a:p>
          <a:p>
            <a:pPr lvl="1"/>
            <a:r>
              <a:rPr lang="en-US" dirty="0"/>
              <a:t>2 × 2 a special case, with odds ratio as a measure</a:t>
            </a:r>
          </a:p>
          <a:p>
            <a:pPr lvl="1"/>
            <a:r>
              <a:rPr lang="en-US" dirty="0"/>
              <a:t>r × c: factors can be unordered or ordered</a:t>
            </a:r>
          </a:p>
          <a:p>
            <a:pPr lvl="1"/>
            <a:r>
              <a:rPr lang="en-US" dirty="0"/>
              <a:t>r × c × k – stratified tables</a:t>
            </a:r>
          </a:p>
          <a:p>
            <a:r>
              <a:rPr lang="en-US" dirty="0"/>
              <a:t>Tests &amp; measures of association</a:t>
            </a:r>
          </a:p>
          <a:p>
            <a:pPr lvl="1"/>
            <a:r>
              <a:rPr lang="en-US" dirty="0"/>
              <a:t>Pearson </a:t>
            </a:r>
            <a:r>
              <a:rPr lang="el-GR" dirty="0"/>
              <a:t>χ</a:t>
            </a:r>
            <a:r>
              <a:rPr lang="en-US" baseline="30000" dirty="0"/>
              <a:t>2</a:t>
            </a:r>
            <a:r>
              <a:rPr lang="en-US" dirty="0"/>
              <a:t>, LR G</a:t>
            </a:r>
            <a:r>
              <a:rPr lang="en-US" baseline="30000" dirty="0"/>
              <a:t>2</a:t>
            </a:r>
            <a:r>
              <a:rPr lang="en-US" dirty="0"/>
              <a:t>: general association</a:t>
            </a:r>
          </a:p>
          <a:p>
            <a:pPr lvl="1"/>
            <a:r>
              <a:rPr lang="en-US" dirty="0"/>
              <a:t>More powerful CMH tests for ordered factors</a:t>
            </a:r>
          </a:p>
          <a:p>
            <a:r>
              <a:rPr lang="en-US" dirty="0"/>
              <a:t>Visualization</a:t>
            </a:r>
          </a:p>
          <a:p>
            <a:pPr lvl="1"/>
            <a:r>
              <a:rPr lang="en-US" dirty="0"/>
              <a:t>2 × 2: fourfold plots</a:t>
            </a:r>
          </a:p>
          <a:p>
            <a:pPr lvl="1"/>
            <a:r>
              <a:rPr lang="en-US"/>
              <a:t>r × </a:t>
            </a:r>
            <a:r>
              <a:rPr lang="en-US" dirty="0"/>
              <a:t>c: sieve diagrams, tile plots,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1B7C9A-1E0B-4F41-9199-1EFA70C2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49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4ECE-965A-4B76-B296-47508D48F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HairEyeColor</a:t>
            </a:r>
            <a:r>
              <a:rPr lang="en-US" dirty="0"/>
              <a:t>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D5BA2A-3F2D-4D4B-931B-15B38F56E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11049A-336E-4EC8-A8A0-FC243D9E8364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R, the dataset is </a:t>
            </a:r>
            <a:r>
              <a:rPr lang="en-US" dirty="0" err="1"/>
              <a:t>HairEyeColor</a:t>
            </a:r>
            <a:r>
              <a:rPr lang="en-US" dirty="0"/>
              <a:t>, a 4 x 4 x 2 table: Hair x Eye x Sex. </a:t>
            </a:r>
          </a:p>
          <a:p>
            <a:r>
              <a:rPr lang="en-US" dirty="0"/>
              <a:t>For now, collapse over sex.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3B8990-D977-463B-AFED-E002CBF54CF0}"/>
              </a:ext>
            </a:extLst>
          </p:cNvPr>
          <p:cNvSpPr txBox="1"/>
          <p:nvPr/>
        </p:nvSpPr>
        <p:spPr>
          <a:xfrm>
            <a:off x="457200" y="1981200"/>
            <a:ext cx="82296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HairEyeColor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HEC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margin.table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HairEyeColor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2:1)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DBB046-F3FB-4041-BCE6-61906EA30BDF}"/>
              </a:ext>
            </a:extLst>
          </p:cNvPr>
          <p:cNvSpPr txBox="1"/>
          <p:nvPr/>
        </p:nvSpPr>
        <p:spPr>
          <a:xfrm>
            <a:off x="5533103" y="3006212"/>
            <a:ext cx="312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Association can be tested by the standard Pearson </a:t>
            </a:r>
            <a:r>
              <a:rPr lang="el-GR" dirty="0"/>
              <a:t>χ</a:t>
            </a:r>
            <a:r>
              <a:rPr lang="en-US" baseline="30000" dirty="0"/>
              <a:t>2</a:t>
            </a:r>
            <a:r>
              <a:rPr lang="en-US" dirty="0"/>
              <a:t> test.  Details later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5B4AC3-7D6C-4258-A9A8-24372C796E2F}"/>
              </a:ext>
            </a:extLst>
          </p:cNvPr>
          <p:cNvSpPr txBox="1"/>
          <p:nvPr/>
        </p:nvSpPr>
        <p:spPr>
          <a:xfrm>
            <a:off x="457200" y="2989459"/>
            <a:ext cx="44196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chisq.test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(HEC)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Pearson's Chi-squared test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data:  HEC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X-squared = 138, df = 9, p-value &lt;2e-16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122225-00C0-4C9A-AC5B-D8B69AE0ABC6}"/>
              </a:ext>
            </a:extLst>
          </p:cNvPr>
          <p:cNvSpPr txBox="1"/>
          <p:nvPr/>
        </p:nvSpPr>
        <p:spPr>
          <a:xfrm>
            <a:off x="457200" y="4817807"/>
            <a:ext cx="44196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MASS::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(~Hair + Eye, data=HEC)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Statistics: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X^2 df P(&gt; X^2)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146  9        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Pearson          138  9       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1BC3F2-7AC4-4FE9-9136-9DD049148860}"/>
              </a:ext>
            </a:extLst>
          </p:cNvPr>
          <p:cNvSpPr txBox="1"/>
          <p:nvPr/>
        </p:nvSpPr>
        <p:spPr>
          <a:xfrm>
            <a:off x="5486400" y="4864512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Or, as a loglinear model for independence</a:t>
            </a:r>
          </a:p>
          <a:p>
            <a:r>
              <a:rPr lang="en-US" dirty="0"/>
              <a:t>Formula: ~ A + B  =  A </a:t>
            </a:r>
            <a:r>
              <a:rPr lang="en-US" dirty="0">
                <a:sym typeface="Symbol" panose="05050102010706020507" pitchFamily="18" charset="2"/>
              </a:rPr>
              <a:t> 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403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8EB02-7473-020D-42BA-03E57DCA7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err="1"/>
              <a:t>HairEyeColor</a:t>
            </a:r>
            <a:r>
              <a:rPr lang="en-CA" dirty="0"/>
              <a:t>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96EF32-D4B3-CE8F-B23F-BF3B4C794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74465" y="6218237"/>
            <a:ext cx="2133600" cy="365125"/>
          </a:xfrm>
        </p:spPr>
        <p:txBody>
          <a:bodyPr/>
          <a:lstStyle/>
          <a:p>
            <a:fld id="{621225AB-15B9-4C79-A121-04D1DC7E2307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B01BD3-1179-0C58-A374-10DE8D65E6FC}"/>
              </a:ext>
            </a:extLst>
          </p:cNvPr>
          <p:cNvSpPr txBox="1"/>
          <p:nvPr/>
        </p:nvSpPr>
        <p:spPr>
          <a:xfrm>
            <a:off x="457200" y="1600200"/>
            <a:ext cx="8153400" cy="206210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assocstats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(HEC)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X^2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P(&gt; X^2)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146.44  9        0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Pearson          138.29  9        0</a:t>
            </a:r>
          </a:p>
          <a:p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Phi-Coefficient   : NA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Contingency Coeff.: 0.435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Cramer's V        : 0.279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DCD6ED-9DA9-B9F1-7ABB-EE0E911318D5}"/>
              </a:ext>
            </a:extLst>
          </p:cNvPr>
          <p:cNvSpPr txBox="1"/>
          <p:nvPr/>
        </p:nvSpPr>
        <p:spPr>
          <a:xfrm>
            <a:off x="457200" y="1078468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CA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CA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assocstats</a:t>
            </a:r>
            <a:r>
              <a:rPr lang="en-CA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CA" dirty="0"/>
              <a:t>collects tests and measures in a convenient summary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7009BA-0FA5-666A-FC52-75224C0EBECA}"/>
              </a:ext>
            </a:extLst>
          </p:cNvPr>
          <p:cNvSpPr txBox="1"/>
          <p:nvPr/>
        </p:nvSpPr>
        <p:spPr>
          <a:xfrm>
            <a:off x="471377" y="4550765"/>
            <a:ext cx="4024423" cy="189282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assocstats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HairEyeColor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$`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Sex:Male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X^2 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P(&gt; X^2)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44.445  9 1.168e-06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Pearson          41.280  9 4.447e-06</a:t>
            </a:r>
          </a:p>
          <a:p>
            <a:endParaRPr lang="en-CA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Phi-Coefficient   : NA 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Contingency Coeff.: 0.359 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Cramer's V        : 0.222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2A8274-5F17-CD35-3189-B60A37E854DA}"/>
              </a:ext>
            </a:extLst>
          </p:cNvPr>
          <p:cNvSpPr txBox="1"/>
          <p:nvPr/>
        </p:nvSpPr>
        <p:spPr>
          <a:xfrm>
            <a:off x="4786425" y="4750820"/>
            <a:ext cx="3886198" cy="169277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$`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Sex:Female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X^2 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P(&gt; X^2)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112.23  9        0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Pearson          106.66  9        0</a:t>
            </a:r>
          </a:p>
          <a:p>
            <a:endParaRPr lang="en-CA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Phi-Coefficient   : NA 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Contingency Coeff.: 0.504 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Cramer's V        : 0.337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6703B6-4D65-FDE2-3DDB-4190AF22F0BE}"/>
              </a:ext>
            </a:extLst>
          </p:cNvPr>
          <p:cNvSpPr txBox="1"/>
          <p:nvPr/>
        </p:nvSpPr>
        <p:spPr>
          <a:xfrm>
            <a:off x="457200" y="39624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For 3+ way tables, it gives the results for the strata defined by all last dimensions</a:t>
            </a:r>
          </a:p>
        </p:txBody>
      </p:sp>
    </p:spTree>
    <p:extLst>
      <p:ext uri="{BB962C8B-B14F-4D97-AF65-F5344CB8AC3E}">
        <p14:creationId xmlns:p14="http://schemas.microsoft.com/office/powerpoint/2010/main" val="184837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2953</TotalTime>
  <Words>4877</Words>
  <Application>Microsoft Office PowerPoint</Application>
  <PresentationFormat>On-screen Show (4:3)</PresentationFormat>
  <Paragraphs>688</Paragraphs>
  <Slides>73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1" baseType="lpstr">
      <vt:lpstr>Arial</vt:lpstr>
      <vt:lpstr>Calibri</vt:lpstr>
      <vt:lpstr>Cambria Math</vt:lpstr>
      <vt:lpstr>Courier New</vt:lpstr>
      <vt:lpstr>Noto Music</vt:lpstr>
      <vt:lpstr>Wingdings</vt:lpstr>
      <vt:lpstr>1_Office Theme</vt:lpstr>
      <vt:lpstr>Equation</vt:lpstr>
      <vt:lpstr>Two-way tables Independence &amp; association</vt:lpstr>
      <vt:lpstr>Two-way tables: Overview</vt:lpstr>
      <vt:lpstr>Methods</vt:lpstr>
      <vt:lpstr>2 × 2 Example: Berkeley admissions</vt:lpstr>
      <vt:lpstr>UCBAdmissions data</vt:lpstr>
      <vt:lpstr>PowerPoint Presentation</vt:lpstr>
      <vt:lpstr>r × c Example: Hair color, eye color</vt:lpstr>
      <vt:lpstr>HairEyeColor data</vt:lpstr>
      <vt:lpstr>HairEyeColor data</vt:lpstr>
      <vt:lpstr>Simple plots for r × c tables</vt:lpstr>
      <vt:lpstr>Ordered tables</vt:lpstr>
      <vt:lpstr>Mental data: Association</vt:lpstr>
      <vt:lpstr>Mental data: Ordinal tests</vt:lpstr>
      <vt:lpstr>Table notation</vt:lpstr>
      <vt:lpstr>Independence</vt:lpstr>
      <vt:lpstr>Independence: Example</vt:lpstr>
      <vt:lpstr>Independence: Example</vt:lpstr>
      <vt:lpstr>Independence: Arthritis data</vt:lpstr>
      <vt:lpstr>Independence: Arthritis data</vt:lpstr>
      <vt:lpstr>Sampling models: Poisson, Binomial, Multinomial</vt:lpstr>
      <vt:lpstr>Odds and odds ratios</vt:lpstr>
      <vt:lpstr>Log odds</vt:lpstr>
      <vt:lpstr>Odds ratio</vt:lpstr>
      <vt:lpstr>Odds ratio: Inference &amp; hypothesis tests</vt:lpstr>
      <vt:lpstr>Odds ratio: Confidence intervals</vt:lpstr>
      <vt:lpstr>Small sample size</vt:lpstr>
      <vt:lpstr>Small sample size</vt:lpstr>
      <vt:lpstr>Small sample size: Simulation</vt:lpstr>
      <vt:lpstr>Small sample size: Fisher exact test</vt:lpstr>
      <vt:lpstr>Visualizing association</vt:lpstr>
      <vt:lpstr>Visualizing: fourfold plots</vt:lpstr>
      <vt:lpstr>Visualizing: fourfold plots</vt:lpstr>
      <vt:lpstr>Cholesterol data</vt:lpstr>
      <vt:lpstr>Stratified tables: 2 × 2 × k</vt:lpstr>
      <vt:lpstr>Odds ratios by department</vt:lpstr>
      <vt:lpstr>Stratified fourfold plots</vt:lpstr>
      <vt:lpstr>Log odds ratio plot</vt:lpstr>
      <vt:lpstr>Stratified tables: Homogeneity of association</vt:lpstr>
      <vt:lpstr>What happened at UC Berkeley?</vt:lpstr>
      <vt:lpstr>Mosaic matrices</vt:lpstr>
      <vt:lpstr>r × c tables: Overall analysis</vt:lpstr>
      <vt:lpstr>r × c tables: Overall analysis</vt:lpstr>
      <vt:lpstr>PowerPoint Presentation</vt:lpstr>
      <vt:lpstr>Plots for two-way tables</vt:lpstr>
      <vt:lpstr>Spine plots</vt:lpstr>
      <vt:lpstr>Tile plots</vt:lpstr>
      <vt:lpstr>Sieve diagrams</vt:lpstr>
      <vt:lpstr>Sieve diagrams</vt:lpstr>
      <vt:lpstr>Sieve diagrams: Effect ordering</vt:lpstr>
      <vt:lpstr>Sieve diagrams: Subtle patterns</vt:lpstr>
      <vt:lpstr>Ordinal factors</vt:lpstr>
      <vt:lpstr>CMH tests for ordinal factors</vt:lpstr>
      <vt:lpstr>Sample CMH profiles</vt:lpstr>
      <vt:lpstr>Sample CMH profiles</vt:lpstr>
      <vt:lpstr>Visualizing the association</vt:lpstr>
      <vt:lpstr>Example: Mental health data</vt:lpstr>
      <vt:lpstr>Observer agreement</vt:lpstr>
      <vt:lpstr>Cohen’s κ</vt:lpstr>
      <vt:lpstr>Example: Cohen’s κ </vt:lpstr>
      <vt:lpstr>Example: Cohen’s κ </vt:lpstr>
      <vt:lpstr>Observer agreement: Multiple strata</vt:lpstr>
      <vt:lpstr>Observer agreement: Multiple strata</vt:lpstr>
      <vt:lpstr>Bangdiwala’s Observer agreement chart</vt:lpstr>
      <vt:lpstr>Bangdiwala’s Observer agreement chart</vt:lpstr>
      <vt:lpstr>Weighted agreement chart: Partial agreement</vt:lpstr>
      <vt:lpstr>PowerPoint Presentation</vt:lpstr>
      <vt:lpstr>Marginal homogeneity &amp; observer bias</vt:lpstr>
      <vt:lpstr>Looking ahead …</vt:lpstr>
      <vt:lpstr>Looking ahead: Models</vt:lpstr>
      <vt:lpstr>Looking ahead: Models</vt:lpstr>
      <vt:lpstr>Looking ahead: Mosaic plots</vt:lpstr>
      <vt:lpstr>Looking ahead: Correspondence analysis</vt:lpstr>
      <vt:lpstr>Summary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Psychology of Data Visualization Psych 6135</dc:title>
  <dc:creator>Michael Friendly</dc:creator>
  <cp:lastModifiedBy>Michael L Friendly</cp:lastModifiedBy>
  <cp:revision>131</cp:revision>
  <dcterms:created xsi:type="dcterms:W3CDTF">2017-10-14T20:35:56Z</dcterms:created>
  <dcterms:modified xsi:type="dcterms:W3CDTF">2022-12-12T15:16:35Z</dcterms:modified>
</cp:coreProperties>
</file>