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51" r:id="rId3"/>
    <p:sldId id="376" r:id="rId5"/>
    <p:sldId id="388" r:id="rId6"/>
    <p:sldId id="377" r:id="rId7"/>
    <p:sldId id="386" r:id="rId8"/>
    <p:sldId id="379" r:id="rId9"/>
    <p:sldId id="387" r:id="rId10"/>
    <p:sldId id="380" r:id="rId11"/>
    <p:sldId id="378" r:id="rId12"/>
    <p:sldId id="37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3991CE"/>
    <a:srgbClr val="B8DBF5"/>
    <a:srgbClr val="01455C"/>
    <a:srgbClr val="F79600"/>
    <a:srgbClr val="3992DB"/>
    <a:srgbClr val="005DA2"/>
    <a:srgbClr val="0F1836"/>
    <a:srgbClr val="FDFDF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53" d="100"/>
          <a:sy n="53" d="100"/>
        </p:scale>
        <p:origin x="1068" y="678"/>
      </p:cViewPr>
      <p:guideLst>
        <p:guide orient="horz" pos="154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42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2000"/>
    </mc:Choice>
    <mc:Fallback>
      <p:transition advClick="0"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43509" y="1627981"/>
            <a:ext cx="442436" cy="297180"/>
          </a:xfrm>
          <a:prstGeom prst="rect">
            <a:avLst/>
          </a:prstGeom>
          <a:solidFill>
            <a:srgbClr val="B8D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5250815" y="1588135"/>
            <a:ext cx="193675" cy="336550"/>
          </a:xfrm>
          <a:prstGeom prst="rect">
            <a:avLst/>
          </a:prstGeom>
          <a:solidFill>
            <a:srgbClr val="F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4848543" y="1587341"/>
            <a:ext cx="174308" cy="210503"/>
          </a:xfrm>
          <a:prstGeom prst="rect">
            <a:avLst/>
          </a:prstGeom>
          <a:solidFill>
            <a:srgbClr val="F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4732655" y="2629535"/>
            <a:ext cx="3653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部门：底层平台中心</a:t>
            </a:r>
            <a:endParaRPr lang="zh-CN" altLang="en-US" sz="240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姓名：肖锋</a:t>
            </a:r>
            <a:endParaRPr lang="zh-CN" altLang="en-US" sz="240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2018.12.06</a:t>
            </a:r>
            <a:endParaRPr lang="en-US" altLang="zh-CN" sz="240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图层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54" y="3465671"/>
            <a:ext cx="9149715" cy="1682591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-10795" y="-8255"/>
            <a:ext cx="9153525" cy="96520"/>
            <a:chOff x="-23" y="-17"/>
            <a:chExt cx="19220" cy="120"/>
          </a:xfrm>
        </p:grpSpPr>
        <p:sp>
          <p:nvSpPr>
            <p:cNvPr id="16" name="矩形 15"/>
            <p:cNvSpPr/>
            <p:nvPr/>
          </p:nvSpPr>
          <p:spPr>
            <a:xfrm>
              <a:off x="-23" y="-17"/>
              <a:ext cx="11339" cy="120"/>
            </a:xfrm>
            <a:prstGeom prst="rect">
              <a:avLst/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316" y="-17"/>
              <a:ext cx="3969" cy="120"/>
            </a:xfrm>
            <a:prstGeom prst="rect">
              <a:avLst/>
            </a:prstGeom>
            <a:solidFill>
              <a:srgbClr val="F4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285" y="-17"/>
              <a:ext cx="3912" cy="120"/>
            </a:xfrm>
            <a:prstGeom prst="rect">
              <a:avLst/>
            </a:prstGeom>
            <a:solidFill>
              <a:srgbClr val="D67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43000" y="1350645"/>
            <a:ext cx="6842125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4.4</a:t>
            </a:r>
            <a:r>
              <a:rPr lang="zh-CN" altLang="en-US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DVFS</a:t>
            </a:r>
            <a:r>
              <a:rPr lang="zh-CN" altLang="en-US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95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69105" y="1715770"/>
            <a:ext cx="108585" cy="474345"/>
          </a:xfrm>
          <a:prstGeom prst="rect">
            <a:avLst/>
          </a:prstGeom>
          <a:solidFill>
            <a:srgbClr val="F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530600" y="1830070"/>
            <a:ext cx="158750" cy="133350"/>
          </a:xfrm>
          <a:prstGeom prst="rect">
            <a:avLst/>
          </a:prstGeom>
          <a:solidFill>
            <a:srgbClr val="F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 descr="图层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54" y="3465671"/>
            <a:ext cx="9149715" cy="1682591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-10795" y="-8255"/>
            <a:ext cx="9153525" cy="95250"/>
            <a:chOff x="-23" y="-17"/>
            <a:chExt cx="19220" cy="120"/>
          </a:xfrm>
        </p:grpSpPr>
        <p:sp>
          <p:nvSpPr>
            <p:cNvPr id="16" name="矩形 15"/>
            <p:cNvSpPr/>
            <p:nvPr/>
          </p:nvSpPr>
          <p:spPr>
            <a:xfrm>
              <a:off x="-23" y="-17"/>
              <a:ext cx="11339" cy="120"/>
            </a:xfrm>
            <a:prstGeom prst="rect">
              <a:avLst/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316" y="-17"/>
              <a:ext cx="3969" cy="120"/>
            </a:xfrm>
            <a:prstGeom prst="rect">
              <a:avLst/>
            </a:prstGeom>
            <a:solidFill>
              <a:srgbClr val="F4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285" y="-17"/>
              <a:ext cx="3912" cy="120"/>
            </a:xfrm>
            <a:prstGeom prst="rect">
              <a:avLst/>
            </a:prstGeom>
            <a:solidFill>
              <a:srgbClr val="D67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554480" y="1542098"/>
            <a:ext cx="6019324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495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95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1800" b="1" dirty="0">
              <a:solidFill>
                <a:srgbClr val="3991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255933" y="1219597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35186" y="1232908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DVFS</a:t>
              </a:r>
              <a:r>
                <a:rPr lang="zh-CN" altLang="en-US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399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7"/>
          <p:cNvGrpSpPr/>
          <p:nvPr userDrawn="1"/>
        </p:nvGrpSpPr>
        <p:grpSpPr bwMode="auto">
          <a:xfrm>
            <a:off x="7900983" y="633890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55933" y="1940957"/>
            <a:ext cx="894259" cy="521970"/>
            <a:chOff x="2215144" y="927951"/>
            <a:chExt cx="1244730" cy="956962"/>
          </a:xfrm>
        </p:grpSpPr>
        <p:sp>
          <p:nvSpPr>
            <p:cNvPr id="4" name="平行四边形 3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" name="文本框 9"/>
            <p:cNvSpPr txBox="1"/>
            <p:nvPr/>
          </p:nvSpPr>
          <p:spPr>
            <a:xfrm>
              <a:off x="2393075" y="927951"/>
              <a:ext cx="1066799" cy="9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5186" y="1954268"/>
            <a:ext cx="3857250" cy="459690"/>
            <a:chOff x="4315150" y="953426"/>
            <a:chExt cx="3857250" cy="540057"/>
          </a:xfrm>
        </p:grpSpPr>
        <p:sp>
          <p:nvSpPr>
            <p:cNvPr id="7" name="矩形 6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DVFS</a:t>
              </a:r>
              <a:endParaRPr lang="en-US" altLang="zh-CN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399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55933" y="2731532"/>
            <a:ext cx="894259" cy="521970"/>
            <a:chOff x="2215144" y="927951"/>
            <a:chExt cx="1244730" cy="956962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35186" y="2744843"/>
            <a:ext cx="3857250" cy="459690"/>
            <a:chOff x="4315150" y="953426"/>
            <a:chExt cx="3857250" cy="540057"/>
          </a:xfrm>
        </p:grpSpPr>
        <p:sp>
          <p:nvSpPr>
            <p:cNvPr id="17" name="矩形 16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 DVFS</a:t>
              </a:r>
              <a:endParaRPr lang="en-US" altLang="zh-CN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399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55933" y="3452892"/>
            <a:ext cx="894259" cy="521970"/>
            <a:chOff x="2215144" y="927951"/>
            <a:chExt cx="1244730" cy="956962"/>
          </a:xfrm>
        </p:grpSpPr>
        <p:sp>
          <p:nvSpPr>
            <p:cNvPr id="20" name="平行四边形 1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2393075" y="927951"/>
              <a:ext cx="1066799" cy="9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35186" y="3466203"/>
            <a:ext cx="3857250" cy="459690"/>
            <a:chOff x="4315150" y="953426"/>
            <a:chExt cx="3857250" cy="540057"/>
          </a:xfrm>
        </p:grpSpPr>
        <p:sp>
          <p:nvSpPr>
            <p:cNvPr id="23" name="矩形 22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DMC DVFS</a:t>
              </a:r>
              <a:endParaRPr lang="en-US" altLang="zh-CN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399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39423" y="4225687"/>
            <a:ext cx="894259" cy="521970"/>
            <a:chOff x="2215144" y="927951"/>
            <a:chExt cx="1244730" cy="956962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399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/>
            <p:cNvSpPr txBox="1"/>
            <p:nvPr/>
          </p:nvSpPr>
          <p:spPr>
            <a:xfrm>
              <a:off x="2393075" y="927951"/>
              <a:ext cx="1066799" cy="95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18676" y="4238998"/>
            <a:ext cx="3857250" cy="459690"/>
            <a:chOff x="4315150" y="953426"/>
            <a:chExt cx="3857250" cy="540057"/>
          </a:xfrm>
        </p:grpSpPr>
        <p:sp>
          <p:nvSpPr>
            <p:cNvPr id="29" name="矩形 28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en-US" altLang="zh-CN" b="1" dirty="0">
                  <a:solidFill>
                    <a:srgbClr val="3991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 DVFS</a:t>
              </a:r>
              <a:endParaRPr lang="en-US" altLang="zh-CN" b="1" dirty="0">
                <a:solidFill>
                  <a:srgbClr val="3991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399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DVFS</a:t>
            </a:r>
            <a:r>
              <a:rPr lang="zh-CN" altLang="en-US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180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流程图: 数据 3"/>
          <p:cNvSpPr/>
          <p:nvPr/>
        </p:nvSpPr>
        <p:spPr>
          <a:xfrm rot="16200000" flipH="1">
            <a:off x="532130" y="1155065"/>
            <a:ext cx="553085" cy="219710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05815" y="879475"/>
            <a:ext cx="7454265" cy="3616325"/>
          </a:xfrm>
          <a:prstGeom prst="roundRect">
            <a:avLst>
              <a:gd name="adj" fmla="val 6769"/>
            </a:avLst>
          </a:prstGeom>
          <a:solidFill>
            <a:srgbClr val="EFEF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699135" y="1094740"/>
            <a:ext cx="5264785" cy="436245"/>
          </a:xfrm>
          <a:prstGeom prst="homePlate">
            <a:avLst>
              <a:gd name="adj" fmla="val 33465"/>
            </a:avLst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935" y="1751330"/>
            <a:ext cx="6804025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DVFS 即动态电压频率调整，动态技术则是根据芯片所运行的应用程序对计算能力的不同需要，动态调节芯片的运行频率和电压(对于同一芯片，频率越高，需要的电压也越高)，从而达到节能的目的。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CMOS电路主要由动态功耗和静态功耗组成。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动态功耗：Pdyn = Coeff * Voltage^2 * Frequency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静态功耗：V_scale = V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oltage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^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              T_scale = 2 * 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^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3- 80 * 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^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+ 4700 * T+ 32000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      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Pstatic = Coeff *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T_scale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*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V_scale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625" y="1161415"/>
            <a:ext cx="45370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DVFS(D</a:t>
            </a:r>
            <a:r>
              <a:rPr lang="zh-CN" altLang="en-US" sz="1600" dirty="0">
                <a:solidFill>
                  <a:schemeClr val="bg1"/>
                </a:solidFill>
              </a:rPr>
              <a:t>ynamic </a:t>
            </a:r>
            <a:r>
              <a:rPr lang="en-US" altLang="zh-CN" sz="1600" dirty="0">
                <a:solidFill>
                  <a:schemeClr val="bg1"/>
                </a:solidFill>
              </a:rPr>
              <a:t>V</a:t>
            </a:r>
            <a:r>
              <a:rPr lang="zh-CN" altLang="en-US" sz="1600" dirty="0">
                <a:solidFill>
                  <a:schemeClr val="bg1"/>
                </a:solidFill>
              </a:rPr>
              <a:t>oltage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nd </a:t>
            </a:r>
            <a:r>
              <a:rPr lang="en-US" altLang="zh-CN" sz="1600" dirty="0">
                <a:solidFill>
                  <a:schemeClr val="bg1"/>
                </a:solidFill>
              </a:rPr>
              <a:t>F</a:t>
            </a:r>
            <a:r>
              <a:rPr lang="zh-CN" altLang="en-US" sz="1600" dirty="0">
                <a:solidFill>
                  <a:schemeClr val="bg1"/>
                </a:solidFill>
              </a:rPr>
              <a:t>requency </a:t>
            </a:r>
            <a:r>
              <a:rPr lang="en-US" altLang="zh-CN" sz="1600" dirty="0">
                <a:solidFill>
                  <a:schemeClr val="bg1"/>
                </a:solidFill>
              </a:rPr>
              <a:t>S</a:t>
            </a:r>
            <a:r>
              <a:rPr lang="zh-CN" altLang="en-US" sz="1600" dirty="0">
                <a:solidFill>
                  <a:schemeClr val="bg1"/>
                </a:solidFill>
              </a:rPr>
              <a:t>caling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 DVFS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922020" y="930910"/>
            <a:ext cx="7299325" cy="7410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TextBox 38"/>
          <p:cNvSpPr txBox="1"/>
          <p:nvPr/>
        </p:nvSpPr>
        <p:spPr>
          <a:xfrm>
            <a:off x="1229010" y="1080785"/>
            <a:ext cx="6750750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CPUFreq是内核开发者定义的一套支持根据指定的governor动态调整CPU频率和电压的框架模型，它能有效地降低CPU的功耗，同时兼顾CPU的性能。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93"/>
          <p:cNvSpPr/>
          <p:nvPr/>
        </p:nvSpPr>
        <p:spPr>
          <a:xfrm>
            <a:off x="884352" y="8860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93"/>
          <p:cNvSpPr/>
          <p:nvPr/>
        </p:nvSpPr>
        <p:spPr>
          <a:xfrm rot="10800000">
            <a:off x="7979326" y="143680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Shape 2012"/>
          <p:cNvSpPr/>
          <p:nvPr/>
        </p:nvSpPr>
        <p:spPr>
          <a:xfrm>
            <a:off x="5291568" y="1933620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3" name="Shape 2013"/>
          <p:cNvSpPr/>
          <p:nvPr/>
        </p:nvSpPr>
        <p:spPr>
          <a:xfrm>
            <a:off x="5291568" y="3381477"/>
            <a:ext cx="2671029" cy="12636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" name="Shape 2014"/>
          <p:cNvSpPr/>
          <p:nvPr/>
        </p:nvSpPr>
        <p:spPr>
          <a:xfrm>
            <a:off x="1186463" y="3380807"/>
            <a:ext cx="2671029" cy="126495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5"/>
          <p:cNvSpPr/>
          <p:nvPr/>
        </p:nvSpPr>
        <p:spPr>
          <a:xfrm>
            <a:off x="1186463" y="1933620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6"/>
          <p:cNvSpPr/>
          <p:nvPr/>
        </p:nvSpPr>
        <p:spPr>
          <a:xfrm>
            <a:off x="3488945" y="2209351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1747520" y="2353945"/>
            <a:ext cx="1741170" cy="5708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用于CPU升降频检测，根据系统负载，决定CPU频率，当前包含interactive、userspace等。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1741649" y="20401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governor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2023"/>
          <p:cNvSpPr/>
          <p:nvPr/>
        </p:nvSpPr>
        <p:spPr>
          <a:xfrm>
            <a:off x="1747495" y="3806384"/>
            <a:ext cx="1741450" cy="36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对cpufreq governors和cpufreq driver进行了封装和抽象，并定义了清晰的接口。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2024"/>
          <p:cNvSpPr/>
          <p:nvPr/>
        </p:nvSpPr>
        <p:spPr>
          <a:xfrm>
            <a:off x="1741649" y="35135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2025"/>
          <p:cNvSpPr/>
          <p:nvPr/>
        </p:nvSpPr>
        <p:spPr>
          <a:xfrm>
            <a:off x="5654872" y="2353955"/>
            <a:ext cx="1734500" cy="382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用于初始化CPU的频率电压表，设置具体CPU的频率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2026"/>
          <p:cNvSpPr/>
          <p:nvPr/>
        </p:nvSpPr>
        <p:spPr>
          <a:xfrm>
            <a:off x="5987765" y="20401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5654873" y="3806386"/>
            <a:ext cx="1734500" cy="3641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提供cpufreq有关的统计信息。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5987765" y="35135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stats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2029"/>
          <p:cNvSpPr/>
          <p:nvPr/>
        </p:nvSpPr>
        <p:spPr>
          <a:xfrm>
            <a:off x="830580" y="2207895"/>
            <a:ext cx="716915" cy="71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</a:rPr>
              <a:t>01</a:t>
            </a: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19" name="Shape 2032"/>
          <p:cNvSpPr/>
          <p:nvPr/>
        </p:nvSpPr>
        <p:spPr>
          <a:xfrm>
            <a:off x="832485" y="3656965"/>
            <a:ext cx="712470" cy="712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02</a:t>
            </a:r>
            <a:endParaRPr lang="en-US" sz="1300"/>
          </a:p>
        </p:txBody>
      </p:sp>
      <p:sp>
        <p:nvSpPr>
          <p:cNvPr id="21" name="Shape 2035"/>
          <p:cNvSpPr/>
          <p:nvPr/>
        </p:nvSpPr>
        <p:spPr>
          <a:xfrm>
            <a:off x="7602706" y="3656980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04</a:t>
            </a:r>
            <a:endParaRPr sz="1300"/>
          </a:p>
        </p:txBody>
      </p:sp>
      <p:sp>
        <p:nvSpPr>
          <p:cNvPr id="23" name="Shape 2038"/>
          <p:cNvSpPr/>
          <p:nvPr/>
        </p:nvSpPr>
        <p:spPr>
          <a:xfrm>
            <a:off x="7598410" y="2207895"/>
            <a:ext cx="716915" cy="71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03</a:t>
            </a:r>
            <a:endParaRPr sz="1300"/>
          </a:p>
        </p:txBody>
      </p:sp>
      <p:sp>
        <p:nvSpPr>
          <p:cNvPr id="26" name="Text Placeholder 5"/>
          <p:cNvSpPr txBox="1"/>
          <p:nvPr/>
        </p:nvSpPr>
        <p:spPr>
          <a:xfrm>
            <a:off x="3857625" y="3038475"/>
            <a:ext cx="1433830" cy="4749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CPUFreq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 DVFS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57" name="Shape 1454"/>
          <p:cNvSpPr/>
          <p:nvPr/>
        </p:nvSpPr>
        <p:spPr>
          <a:xfrm>
            <a:off x="2764613" y="202213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Shape 1456"/>
          <p:cNvSpPr/>
          <p:nvPr/>
        </p:nvSpPr>
        <p:spPr>
          <a:xfrm>
            <a:off x="4659774" y="202213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Shape 1458"/>
          <p:cNvSpPr/>
          <p:nvPr/>
        </p:nvSpPr>
        <p:spPr>
          <a:xfrm>
            <a:off x="6570271" y="2022132"/>
            <a:ext cx="1719614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1465"/>
          <p:cNvSpPr/>
          <p:nvPr/>
        </p:nvSpPr>
        <p:spPr>
          <a:xfrm>
            <a:off x="2991491" y="1392866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1468"/>
          <p:cNvSpPr/>
          <p:nvPr/>
        </p:nvSpPr>
        <p:spPr>
          <a:xfrm>
            <a:off x="4900054" y="1392969"/>
            <a:ext cx="1263266" cy="126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1471"/>
          <p:cNvSpPr/>
          <p:nvPr/>
        </p:nvSpPr>
        <p:spPr>
          <a:xfrm>
            <a:off x="6813783" y="1394162"/>
            <a:ext cx="1263266" cy="1263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Shape 1474"/>
          <p:cNvSpPr/>
          <p:nvPr/>
        </p:nvSpPr>
        <p:spPr>
          <a:xfrm>
            <a:off x="2929890" y="1423035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1476"/>
          <p:cNvSpPr/>
          <p:nvPr/>
        </p:nvSpPr>
        <p:spPr>
          <a:xfrm>
            <a:off x="6746240" y="1423035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Placeholder 5"/>
          <p:cNvSpPr txBox="1"/>
          <p:nvPr/>
        </p:nvSpPr>
        <p:spPr>
          <a:xfrm>
            <a:off x="3057331" y="180908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pvtm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Placeholder 5"/>
          <p:cNvSpPr txBox="1"/>
          <p:nvPr/>
        </p:nvSpPr>
        <p:spPr>
          <a:xfrm>
            <a:off x="6878326" y="180908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根据温度调压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Placeholder 6"/>
          <p:cNvSpPr txBox="1"/>
          <p:nvPr/>
        </p:nvSpPr>
        <p:spPr>
          <a:xfrm>
            <a:off x="2943703" y="286266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实验发现，不同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pvtm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的芯片，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Vmin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不一样，可以根据这一特性调整电压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Placeholder 6"/>
          <p:cNvSpPr txBox="1"/>
          <p:nvPr/>
        </p:nvSpPr>
        <p:spPr>
          <a:xfrm>
            <a:off x="4847237" y="286266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不同的板子纹波不一样，根据这一差别，需要调整电压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Placeholder 6"/>
          <p:cNvSpPr txBox="1"/>
          <p:nvPr/>
        </p:nvSpPr>
        <p:spPr>
          <a:xfrm>
            <a:off x="6755173" y="2862669"/>
            <a:ext cx="1361434" cy="85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实验发现，低温下需要提高电压，根据这一特性，需要调整电压。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Placeholder 5"/>
          <p:cNvSpPr txBox="1"/>
          <p:nvPr/>
        </p:nvSpPr>
        <p:spPr>
          <a:xfrm>
            <a:off x="4960864" y="1809089"/>
            <a:ext cx="1184986" cy="4334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IR-Drop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1475"/>
          <p:cNvSpPr/>
          <p:nvPr/>
        </p:nvSpPr>
        <p:spPr>
          <a:xfrm>
            <a:off x="4838084" y="1423039"/>
            <a:ext cx="355513" cy="35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938780" y="1462723"/>
            <a:ext cx="337820" cy="2762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200">
                <a:solidFill>
                  <a:srgbClr val="3991CE"/>
                </a:solidFill>
                <a:sym typeface="+mn-ea"/>
              </a:rPr>
              <a:t>02</a:t>
            </a:r>
            <a:endParaRPr lang="en-US" altLang="en-US" sz="1200" dirty="0">
              <a:solidFill>
                <a:srgbClr val="3991C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46930" y="1462683"/>
            <a:ext cx="337820" cy="2762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200">
                <a:solidFill>
                  <a:srgbClr val="3991CE"/>
                </a:solidFill>
                <a:sym typeface="+mn-ea"/>
              </a:rPr>
              <a:t>03</a:t>
            </a:r>
            <a:endParaRPr lang="en-US" altLang="en-US" sz="1200" dirty="0">
              <a:solidFill>
                <a:srgbClr val="3991C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55130" y="1462723"/>
            <a:ext cx="337820" cy="2762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200">
                <a:solidFill>
                  <a:srgbClr val="3991CE"/>
                </a:solidFill>
                <a:sym typeface="+mn-ea"/>
              </a:rPr>
              <a:t>04</a:t>
            </a:r>
            <a:endParaRPr lang="en-US" altLang="en-US" sz="1200" dirty="0">
              <a:solidFill>
                <a:srgbClr val="3991C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Shape 1452"/>
          <p:cNvSpPr/>
          <p:nvPr/>
        </p:nvSpPr>
        <p:spPr>
          <a:xfrm>
            <a:off x="854116" y="2022132"/>
            <a:ext cx="1719613" cy="1959152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Shape 1460"/>
          <p:cNvSpPr/>
          <p:nvPr/>
        </p:nvSpPr>
        <p:spPr>
          <a:xfrm>
            <a:off x="1080993" y="1392866"/>
            <a:ext cx="1265859" cy="1265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Shape 1463"/>
          <p:cNvSpPr/>
          <p:nvPr/>
        </p:nvSpPr>
        <p:spPr>
          <a:xfrm>
            <a:off x="1026795" y="1423035"/>
            <a:ext cx="3556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EFE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 Placeholder 5"/>
          <p:cNvSpPr txBox="1"/>
          <p:nvPr/>
        </p:nvSpPr>
        <p:spPr>
          <a:xfrm>
            <a:off x="1052796" y="1809089"/>
            <a:ext cx="1274115" cy="4334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leakage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 Placeholder 6"/>
          <p:cNvSpPr txBox="1"/>
          <p:nvPr/>
        </p:nvSpPr>
        <p:spPr>
          <a:xfrm>
            <a:off x="885190" y="2862580"/>
            <a:ext cx="1613535" cy="850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实验发现，不同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leakage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的芯片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Vmin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不一样，可以根据这一特性调整电压。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35685" y="1462723"/>
            <a:ext cx="337820" cy="2762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200">
                <a:solidFill>
                  <a:srgbClr val="3991CE"/>
                </a:solidFill>
                <a:sym typeface="+mn-ea"/>
              </a:rPr>
              <a:t>01</a:t>
            </a:r>
            <a:endParaRPr lang="en-US" altLang="en-US" sz="1200" dirty="0">
              <a:solidFill>
                <a:srgbClr val="3991C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GPU DVFS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922020" y="930910"/>
            <a:ext cx="7299325" cy="7410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TextBox 38"/>
          <p:cNvSpPr txBox="1"/>
          <p:nvPr/>
        </p:nvSpPr>
        <p:spPr>
          <a:xfrm>
            <a:off x="1229010" y="1080785"/>
            <a:ext cx="6750750" cy="441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Devfreq是内核开发者定义的一套支持根据指定的governor动态调整频率和电压的框架模型，它能有效地降低的功耗，同时兼顾性能。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93"/>
          <p:cNvSpPr/>
          <p:nvPr/>
        </p:nvSpPr>
        <p:spPr>
          <a:xfrm>
            <a:off x="884352" y="8860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93"/>
          <p:cNvSpPr/>
          <p:nvPr/>
        </p:nvSpPr>
        <p:spPr>
          <a:xfrm rot="10800000">
            <a:off x="7979326" y="143680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Shape 2012"/>
          <p:cNvSpPr/>
          <p:nvPr/>
        </p:nvSpPr>
        <p:spPr>
          <a:xfrm>
            <a:off x="5291568" y="1933620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7" name="Shape 2013"/>
          <p:cNvSpPr/>
          <p:nvPr/>
        </p:nvSpPr>
        <p:spPr>
          <a:xfrm>
            <a:off x="5291568" y="3381477"/>
            <a:ext cx="2671029" cy="12636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18" name="Shape 2014"/>
          <p:cNvSpPr/>
          <p:nvPr/>
        </p:nvSpPr>
        <p:spPr>
          <a:xfrm>
            <a:off x="1186463" y="3380807"/>
            <a:ext cx="2671029" cy="1264959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20" name="Shape 2015"/>
          <p:cNvSpPr/>
          <p:nvPr/>
        </p:nvSpPr>
        <p:spPr>
          <a:xfrm>
            <a:off x="1186463" y="1933620"/>
            <a:ext cx="2671029" cy="12649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22" name="Shape 2016"/>
          <p:cNvSpPr/>
          <p:nvPr/>
        </p:nvSpPr>
        <p:spPr>
          <a:xfrm>
            <a:off x="3488945" y="2209351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24" name="Shape 2021"/>
          <p:cNvSpPr/>
          <p:nvPr/>
        </p:nvSpPr>
        <p:spPr>
          <a:xfrm>
            <a:off x="1747520" y="2353945"/>
            <a:ext cx="1741170" cy="5708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用于升降频检测，决定频率，当前包含simple ondemand、userspace等。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2022"/>
          <p:cNvSpPr/>
          <p:nvPr/>
        </p:nvSpPr>
        <p:spPr>
          <a:xfrm>
            <a:off x="1741649" y="20401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governor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2023"/>
          <p:cNvSpPr/>
          <p:nvPr/>
        </p:nvSpPr>
        <p:spPr>
          <a:xfrm>
            <a:off x="1747495" y="3806384"/>
            <a:ext cx="1741450" cy="36416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对devfreq governors和devfreq driver进行了封装和抽象，并定义了清晰的接口。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2024"/>
          <p:cNvSpPr/>
          <p:nvPr/>
        </p:nvSpPr>
        <p:spPr>
          <a:xfrm>
            <a:off x="1741649" y="35135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2025"/>
          <p:cNvSpPr/>
          <p:nvPr/>
        </p:nvSpPr>
        <p:spPr>
          <a:xfrm>
            <a:off x="5654872" y="2353955"/>
            <a:ext cx="1734500" cy="382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用于初始化设备的频率电压表，设置具体设备的频率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2026"/>
          <p:cNvSpPr/>
          <p:nvPr/>
        </p:nvSpPr>
        <p:spPr>
          <a:xfrm>
            <a:off x="5987765" y="20401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2027"/>
          <p:cNvSpPr/>
          <p:nvPr/>
        </p:nvSpPr>
        <p:spPr>
          <a:xfrm>
            <a:off x="5654873" y="3806386"/>
            <a:ext cx="1734500" cy="3641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用于监控设备的负载信息。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2028"/>
          <p:cNvSpPr/>
          <p:nvPr/>
        </p:nvSpPr>
        <p:spPr>
          <a:xfrm>
            <a:off x="5987765" y="3513545"/>
            <a:ext cx="1401999" cy="3012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2029"/>
          <p:cNvSpPr/>
          <p:nvPr/>
        </p:nvSpPr>
        <p:spPr>
          <a:xfrm>
            <a:off x="830580" y="2207895"/>
            <a:ext cx="716915" cy="71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</a:rPr>
              <a:t>01</a:t>
            </a: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36" name="Shape 2032"/>
          <p:cNvSpPr/>
          <p:nvPr/>
        </p:nvSpPr>
        <p:spPr>
          <a:xfrm>
            <a:off x="832485" y="3656965"/>
            <a:ext cx="712470" cy="712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02</a:t>
            </a:r>
            <a:endParaRPr lang="en-US" sz="1300"/>
          </a:p>
        </p:txBody>
      </p:sp>
      <p:sp>
        <p:nvSpPr>
          <p:cNvPr id="37" name="Shape 2035"/>
          <p:cNvSpPr/>
          <p:nvPr/>
        </p:nvSpPr>
        <p:spPr>
          <a:xfrm>
            <a:off x="7602706" y="3656980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04</a:t>
            </a:r>
            <a:endParaRPr sz="1300"/>
          </a:p>
        </p:txBody>
      </p:sp>
      <p:sp>
        <p:nvSpPr>
          <p:cNvPr id="38" name="Shape 2038"/>
          <p:cNvSpPr/>
          <p:nvPr/>
        </p:nvSpPr>
        <p:spPr>
          <a:xfrm>
            <a:off x="7598410" y="2207895"/>
            <a:ext cx="716915" cy="71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91C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 algn="ctr"/>
            <a:r>
              <a:rPr lang="en-US" sz="1300">
                <a:solidFill>
                  <a:schemeClr val="bg1"/>
                </a:solidFill>
                <a:sym typeface="+mn-ea"/>
              </a:rPr>
              <a:t>03</a:t>
            </a:r>
            <a:endParaRPr sz="1300"/>
          </a:p>
        </p:txBody>
      </p:sp>
      <p:sp>
        <p:nvSpPr>
          <p:cNvPr id="39" name="Text Placeholder 5"/>
          <p:cNvSpPr txBox="1"/>
          <p:nvPr/>
        </p:nvSpPr>
        <p:spPr>
          <a:xfrm>
            <a:off x="3857625" y="3038475"/>
            <a:ext cx="1433830" cy="4749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Devfreq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GPU DVFS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337"/>
          <p:cNvGrpSpPr/>
          <p:nvPr/>
        </p:nvGrpSpPr>
        <p:grpSpPr>
          <a:xfrm>
            <a:off x="827584" y="1500501"/>
            <a:ext cx="1647323" cy="1077093"/>
            <a:chOff x="1" y="0"/>
            <a:chExt cx="4392858" cy="2872248"/>
          </a:xfrm>
        </p:grpSpPr>
        <p:sp>
          <p:nvSpPr>
            <p:cNvPr id="8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91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Shape 335"/>
            <p:cNvSpPr/>
            <p:nvPr/>
          </p:nvSpPr>
          <p:spPr>
            <a:xfrm>
              <a:off x="1007873" y="1208331"/>
              <a:ext cx="3024291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根据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leakage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调压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0" name="Group 342"/>
          <p:cNvGrpSpPr/>
          <p:nvPr/>
        </p:nvGrpSpPr>
        <p:grpSpPr>
          <a:xfrm>
            <a:off x="2262318" y="1500501"/>
            <a:ext cx="1647323" cy="1077093"/>
            <a:chOff x="0" y="0"/>
            <a:chExt cx="4392859" cy="2872248"/>
          </a:xfrm>
        </p:grpSpPr>
        <p:sp>
          <p:nvSpPr>
            <p:cNvPr id="11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根据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pvtm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调压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3" name="Group 347"/>
          <p:cNvGrpSpPr/>
          <p:nvPr/>
        </p:nvGrpSpPr>
        <p:grpSpPr>
          <a:xfrm>
            <a:off x="3732499" y="1500501"/>
            <a:ext cx="1647323" cy="1077093"/>
            <a:chOff x="0" y="0"/>
            <a:chExt cx="4392859" cy="2872248"/>
          </a:xfrm>
        </p:grpSpPr>
        <p:sp>
          <p:nvSpPr>
            <p:cNvPr id="14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91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根据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ir-d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rop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调压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190569" y="1500501"/>
            <a:ext cx="1647322" cy="1077093"/>
            <a:chOff x="0" y="0"/>
            <a:chExt cx="4392859" cy="2872248"/>
          </a:xfrm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根据温度调压</a:t>
              </a:r>
              <a:endParaRPr lang="zh-CN" alt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669094" y="1500501"/>
            <a:ext cx="1647322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91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调整升降频阀值</a:t>
              </a:r>
              <a:endParaRPr lang="zh-CN" altLang="id-ID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491759" y="2423657"/>
            <a:ext cx="318973" cy="318973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991CE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29521" y="2423657"/>
            <a:ext cx="318973" cy="318973"/>
            <a:chOff x="0" y="0"/>
            <a:chExt cx="850594" cy="850594"/>
          </a:xfrm>
        </p:grpSpPr>
        <p:sp>
          <p:nvSpPr>
            <p:cNvPr id="15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FEFEF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366"/>
          <p:cNvGrpSpPr/>
          <p:nvPr/>
        </p:nvGrpSpPr>
        <p:grpSpPr>
          <a:xfrm>
            <a:off x="4396674" y="2423657"/>
            <a:ext cx="318973" cy="318973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991CE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854743" y="2423657"/>
            <a:ext cx="318973" cy="318973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FEFEF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6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333269" y="2423657"/>
            <a:ext cx="318973" cy="318973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991CE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Shape 373"/>
          <p:cNvSpPr/>
          <p:nvPr/>
        </p:nvSpPr>
        <p:spPr>
          <a:xfrm>
            <a:off x="1043608" y="3003798"/>
            <a:ext cx="1177714" cy="738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实验发现，不同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leakage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的芯片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Vmin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不一样，可以根据这一特性调整电压。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hape 376"/>
          <p:cNvSpPr/>
          <p:nvPr/>
        </p:nvSpPr>
        <p:spPr>
          <a:xfrm>
            <a:off x="2509354" y="3003798"/>
            <a:ext cx="1177713" cy="615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/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实验发现，不同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pvtm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的芯片，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Vmin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不一样，可以根据这一特性调整电压。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379"/>
          <p:cNvSpPr/>
          <p:nvPr/>
        </p:nvSpPr>
        <p:spPr>
          <a:xfrm>
            <a:off x="3949514" y="3003798"/>
            <a:ext cx="1177713" cy="461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/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不同的板子纹波不一样，根据这一差别，需要调整电压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5436096" y="3003798"/>
            <a:ext cx="1177714" cy="738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实验发现，低温下需要提高电压，根据这一特性，需要调整电压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6901842" y="3003798"/>
            <a:ext cx="1177713" cy="738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ondemand调频策略有两个参数可以配置upthreshold和downdifferential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DMC DVFS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场景变频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变频策略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2299" y="1543694"/>
            <a:ext cx="4537095" cy="6686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DR固定频率，频率高了，功耗大，频率低了，性能差，很难满足产品需求。针对某些对DDR的需求比较明确的场景，比如跑分，视频，待机等，动态提高或者降低DDR频率，可以满足他们对性能或者功耗的不同需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负载变频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4686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场景变频只能覆盖很少一部分场景，除此之外的场景需要根据DDR的利用率动态调整DDR频率，以优化性能和功耗。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vop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带宽变频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299" y="3929278"/>
            <a:ext cx="4537095" cy="6686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开启负载变频后，需要增加“auto-min-freq”属性限制最低频率，防止某些场景下提频不及导致闪屏，所以这些场景的功耗仍然有优化的空间，因此引入根据VOP带宽调整DDR频率。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252345" y="1699895"/>
            <a:ext cx="436245" cy="247840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3991C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857880" y="205914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rgbClr val="1F4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BUS DVFS</a:t>
            </a:r>
            <a:endParaRPr lang="en-US" altLang="zh-CN" sz="1800" b="1" dirty="0">
              <a:solidFill>
                <a:srgbClr val="1F4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4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820313" y="1141622"/>
            <a:ext cx="5544616" cy="1450218"/>
          </a:xfrm>
          <a:prstGeom prst="rect">
            <a:avLst/>
          </a:pr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5"/>
          <p:cNvSpPr/>
          <p:nvPr/>
        </p:nvSpPr>
        <p:spPr>
          <a:xfrm rot="5400000">
            <a:off x="1081289" y="936430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rgbClr val="399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8"/>
          <p:cNvSpPr txBox="1"/>
          <p:nvPr/>
        </p:nvSpPr>
        <p:spPr>
          <a:xfrm>
            <a:off x="3256212" y="1528177"/>
            <a:ext cx="4752528" cy="892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除了CPU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GPU、DMC外，还有一些模块也需要动态调频调压，比如PLL、CCI等，我们将他们统一归类到BUS DVFS。在某些平台发现PLL的频率超过一定值后，PLL所在的电压域需要提高电压，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否则系统会异常，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因此需要根据PLL的频率调整电压。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2592" y="1652490"/>
            <a:ext cx="8752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背景</a:t>
            </a:r>
            <a:endParaRPr lang="zh-CN" altLang="en-US" sz="2400" b="1" spc="300" dirty="0"/>
          </a:p>
        </p:txBody>
      </p:sp>
      <p:sp>
        <p:nvSpPr>
          <p:cNvPr id="12" name="矩形 11"/>
          <p:cNvSpPr/>
          <p:nvPr/>
        </p:nvSpPr>
        <p:spPr>
          <a:xfrm>
            <a:off x="876097" y="2915919"/>
            <a:ext cx="5544616" cy="145021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0"/>
          <p:cNvSpPr/>
          <p:nvPr/>
        </p:nvSpPr>
        <p:spPr>
          <a:xfrm rot="16200000" flipH="1">
            <a:off x="6709519" y="2710726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2"/>
          <p:cNvSpPr txBox="1"/>
          <p:nvPr/>
        </p:nvSpPr>
        <p:spPr>
          <a:xfrm>
            <a:off x="7063232" y="3426787"/>
            <a:ext cx="8752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策略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6137" y="3471572"/>
            <a:ext cx="496855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通过注册clock notifier，监控PLL频率的变化，如果PLL是升频，先抬压再提频，如果PLL是降频，先降频再降压。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演示</Application>
  <PresentationFormat>全屏显示(16:9)</PresentationFormat>
  <Paragraphs>186</Paragraphs>
  <Slides>10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U.S. 101</vt:lpstr>
      <vt:lpstr>Roboto</vt:lpstr>
      <vt:lpstr>Open Sans Light</vt:lpstr>
      <vt:lpstr>Open Sans</vt:lpstr>
      <vt:lpstr>Open Sans</vt:lpstr>
      <vt:lpstr>Calibri</vt:lpstr>
      <vt:lpstr>文泉驿微米黑</vt:lpstr>
      <vt:lpstr>宋体</vt:lpstr>
      <vt:lpstr>Arial Unicode MS</vt:lpstr>
      <vt:lpstr>Gubbi</vt:lpstr>
      <vt:lpstr>Times New Roman</vt:lpstr>
      <vt:lpstr>STIXGeneral-Bold</vt:lpstr>
      <vt:lpstr>Lato Regular</vt:lpstr>
      <vt:lpstr>Oxygen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蓝白商务通用PPT模版13</dc:title>
  <dc:creator>常董</dc:creator>
  <cp:lastModifiedBy>finley</cp:lastModifiedBy>
  <cp:revision>366</cp:revision>
  <dcterms:created xsi:type="dcterms:W3CDTF">2018-12-06T02:57:10Z</dcterms:created>
  <dcterms:modified xsi:type="dcterms:W3CDTF">2018-12-06T02:57:10Z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