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3"/>
    <p:sldId id="339" r:id="rId4"/>
    <p:sldId id="344" r:id="rId5"/>
    <p:sldId id="365" r:id="rId6"/>
    <p:sldId id="366" r:id="rId7"/>
    <p:sldId id="367" r:id="rId8"/>
    <p:sldId id="368" r:id="rId9"/>
    <p:sldId id="369" r:id="rId10"/>
    <p:sldId id="370" r:id="rId11"/>
    <p:sldId id="372" r:id="rId12"/>
    <p:sldId id="371" r:id="rId13"/>
    <p:sldId id="373" r:id="rId14"/>
    <p:sldId id="374" r:id="rId15"/>
    <p:sldId id="26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20" autoAdjust="0"/>
  </p:normalViewPr>
  <p:slideViewPr>
    <p:cSldViewPr>
      <p:cViewPr varScale="1">
        <p:scale>
          <a:sx n="63" d="100"/>
          <a:sy n="63" d="100"/>
        </p:scale>
        <p:origin x="1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B381-05D1-4332-BB89-4C1684469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4C8FA-DE07-43E8-99F7-77299E798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34B5-302C-46FF-B544-B1AEFD91E2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33831-939D-44A6-8DDC-01A3729DF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 bwMode="auto">
          <a:xfrm>
            <a:off x="285750" y="692150"/>
            <a:ext cx="8591550" cy="3644900"/>
            <a:chOff x="60" y="500"/>
            <a:chExt cx="5412" cy="2296"/>
          </a:xfrm>
        </p:grpSpPr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" y="730"/>
              <a:ext cx="5400" cy="2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 descr="http://www.tech-faq.com/wp-content/uploads/images/integrated-circuit-layo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0" y="928"/>
              <a:ext cx="2730" cy="1716"/>
            </a:xfrm>
            <a:prstGeom prst="rect">
              <a:avLst/>
            </a:prstGeom>
            <a:noFill/>
            <a:effectLst>
              <a:softEdge rad="127000"/>
            </a:effectLst>
          </p:spPr>
        </p:pic>
        <p:cxnSp>
          <p:nvCxnSpPr>
            <p:cNvPr id="23" name="直接连接符 22"/>
            <p:cNvCxnSpPr/>
            <p:nvPr/>
          </p:nvCxnSpPr>
          <p:spPr>
            <a:xfrm>
              <a:off x="66" y="586"/>
              <a:ext cx="8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57" y="804"/>
              <a:ext cx="400" cy="339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67" y="889"/>
              <a:ext cx="490" cy="401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0" y="659"/>
              <a:ext cx="807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359" y="1144"/>
              <a:ext cx="765" cy="1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393" y="1294"/>
              <a:ext cx="675" cy="1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14" y="1088"/>
              <a:ext cx="13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00" y="1249"/>
              <a:ext cx="13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89" y="1087"/>
              <a:ext cx="13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15" y="1242"/>
              <a:ext cx="137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直接连接符 32"/>
            <p:cNvCxnSpPr/>
            <p:nvPr/>
          </p:nvCxnSpPr>
          <p:spPr>
            <a:xfrm flipV="1">
              <a:off x="122" y="1709"/>
              <a:ext cx="1189" cy="107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76" y="2159"/>
              <a:ext cx="335" cy="297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21" y="1600"/>
              <a:ext cx="1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78" y="2204"/>
              <a:ext cx="468" cy="406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43" y="2002"/>
              <a:ext cx="405" cy="1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" y="1893"/>
              <a:ext cx="2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6" y="1709"/>
              <a:ext cx="2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0" name="直接连接符 39"/>
            <p:cNvCxnSpPr/>
            <p:nvPr/>
          </p:nvCxnSpPr>
          <p:spPr>
            <a:xfrm flipV="1">
              <a:off x="301" y="1934"/>
              <a:ext cx="965" cy="849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76" y="1844"/>
              <a:ext cx="2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21" y="1619"/>
              <a:ext cx="2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" name="直接连接符 42"/>
            <p:cNvCxnSpPr/>
            <p:nvPr/>
          </p:nvCxnSpPr>
          <p:spPr>
            <a:xfrm flipV="1">
              <a:off x="982" y="1754"/>
              <a:ext cx="1229" cy="102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410" y="2204"/>
              <a:ext cx="666" cy="579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>
              <a:off x="2121" y="2187"/>
              <a:ext cx="1215" cy="1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670" y="2362"/>
              <a:ext cx="475" cy="427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166" y="2346"/>
              <a:ext cx="900" cy="1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04" y="2111"/>
              <a:ext cx="2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46" y="2111"/>
              <a:ext cx="2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" name="直接连接符 49"/>
            <p:cNvCxnSpPr/>
            <p:nvPr/>
          </p:nvCxnSpPr>
          <p:spPr>
            <a:xfrm flipV="1">
              <a:off x="753" y="1484"/>
              <a:ext cx="1548" cy="1305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36" y="1394"/>
              <a:ext cx="2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46" y="1664"/>
              <a:ext cx="20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9" y="2269"/>
              <a:ext cx="200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3" descr="F:\Rockchips\资料\公司介绍\PPT\素材\d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83" y="2262"/>
              <a:ext cx="200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1" name="直接连接符 60"/>
            <p:cNvCxnSpPr/>
            <p:nvPr userDrawn="1"/>
          </p:nvCxnSpPr>
          <p:spPr>
            <a:xfrm>
              <a:off x="67" y="500"/>
              <a:ext cx="9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Line 45"/>
          <p:cNvSpPr>
            <a:spLocks noChangeShapeType="1"/>
          </p:cNvSpPr>
          <p:nvPr userDrawn="1"/>
        </p:nvSpPr>
        <p:spPr bwMode="auto">
          <a:xfrm>
            <a:off x="0" y="4546600"/>
            <a:ext cx="9144000" cy="38100"/>
          </a:xfrm>
          <a:prstGeom prst="line">
            <a:avLst/>
          </a:prstGeom>
          <a:noFill/>
          <a:ln w="76200">
            <a:solidFill>
              <a:srgbClr val="FF9933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6" name="Picture 4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204051"/>
            <a:ext cx="3168352" cy="77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3" descr="F:\Rockchips\资料\图\芯\芯片 RK2918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4163" y="1916113"/>
            <a:ext cx="21685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1 Título"/>
          <p:cNvSpPr txBox="1"/>
          <p:nvPr userDrawn="1"/>
        </p:nvSpPr>
        <p:spPr bwMode="auto">
          <a:xfrm>
            <a:off x="5333876" y="6309568"/>
            <a:ext cx="3630612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/>
            <a:r>
              <a:rPr lang="en-US" altLang="zh-CN" sz="1200" dirty="0">
                <a:cs typeface="Arial" panose="020B0604020202020204" pitchFamily="34" charset="0"/>
              </a:rPr>
              <a:t>www.rock-chips.com</a:t>
            </a:r>
            <a:endParaRPr lang="en-US" altLang="zh-CN" sz="1200" dirty="0">
              <a:cs typeface="Arial" panose="020B0604020202020204" pitchFamily="34" charset="0"/>
            </a:endParaRPr>
          </a:p>
          <a:p>
            <a:pPr algn="r"/>
            <a:r>
              <a:rPr lang="en-US" altLang="zh-CN" sz="1200" dirty="0">
                <a:cs typeface="Arial" panose="020B0604020202020204" pitchFamily="34" charset="0"/>
              </a:rPr>
              <a:t>TEL: 86-591-83991906 FAX: 86-591-83951833</a:t>
            </a:r>
            <a:endParaRPr lang="en-US" altLang="zh-CN" sz="1200" dirty="0">
              <a:cs typeface="Arial" panose="020B0604020202020204" pitchFamily="34" charset="0"/>
            </a:endParaRPr>
          </a:p>
        </p:txBody>
      </p:sp>
      <p:sp>
        <p:nvSpPr>
          <p:cNvPr id="59" name="Line 46"/>
          <p:cNvSpPr>
            <a:spLocks noChangeShapeType="1"/>
          </p:cNvSpPr>
          <p:nvPr userDrawn="1"/>
        </p:nvSpPr>
        <p:spPr bwMode="auto">
          <a:xfrm>
            <a:off x="282575" y="6239694"/>
            <a:ext cx="865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42"/>
          <p:cNvSpPr txBox="1">
            <a:spLocks noChangeArrowheads="1"/>
          </p:cNvSpPr>
          <p:nvPr userDrawn="1"/>
        </p:nvSpPr>
        <p:spPr bwMode="auto">
          <a:xfrm>
            <a:off x="212725" y="6381576"/>
            <a:ext cx="363919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Rockchip</a:t>
            </a:r>
            <a:r>
              <a:rPr lang="en-US" altLang="ja-JP" sz="1600" b="1" dirty="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 Confidential Proprietary</a:t>
            </a:r>
            <a:endParaRPr lang="en-US" altLang="ja-JP" sz="1600" b="1" dirty="0">
              <a:solidFill>
                <a:srgbClr val="FF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64" name="直接连接符 63"/>
          <p:cNvCxnSpPr/>
          <p:nvPr userDrawn="1"/>
        </p:nvCxnSpPr>
        <p:spPr bwMode="auto">
          <a:xfrm>
            <a:off x="310465" y="548680"/>
            <a:ext cx="1813263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4546" y="6413326"/>
            <a:ext cx="1631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46"/>
          <p:cNvSpPr>
            <a:spLocks noChangeShapeType="1"/>
          </p:cNvSpPr>
          <p:nvPr userDrawn="1"/>
        </p:nvSpPr>
        <p:spPr bwMode="auto">
          <a:xfrm>
            <a:off x="283312" y="6383342"/>
            <a:ext cx="8655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8"/>
          <p:cNvGrpSpPr/>
          <p:nvPr userDrawn="1"/>
        </p:nvGrpSpPr>
        <p:grpSpPr bwMode="auto">
          <a:xfrm>
            <a:off x="179512" y="126159"/>
            <a:ext cx="7816850" cy="257175"/>
            <a:chOff x="186" y="157"/>
            <a:chExt cx="4836" cy="104"/>
          </a:xfrm>
        </p:grpSpPr>
        <p:sp>
          <p:nvSpPr>
            <p:cNvPr id="10" name="Freeform 39"/>
            <p:cNvSpPr/>
            <p:nvPr/>
          </p:nvSpPr>
          <p:spPr bwMode="auto">
            <a:xfrm>
              <a:off x="240" y="157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77087 w 4330"/>
                <a:gd name="T5" fmla="*/ 104 h 104"/>
                <a:gd name="T6" fmla="*/ 77087 w 4330"/>
                <a:gd name="T7" fmla="*/ 48 h 104"/>
                <a:gd name="T8" fmla="*/ 76231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40"/>
            <p:cNvSpPr/>
            <p:nvPr/>
          </p:nvSpPr>
          <p:spPr bwMode="auto">
            <a:xfrm>
              <a:off x="186" y="157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77087 w 4330"/>
                <a:gd name="T5" fmla="*/ 104 h 104"/>
                <a:gd name="T6" fmla="*/ 77087 w 4330"/>
                <a:gd name="T7" fmla="*/ 48 h 104"/>
                <a:gd name="T8" fmla="*/ 76231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Freeform 41"/>
          <p:cNvSpPr/>
          <p:nvPr userDrawn="1"/>
        </p:nvSpPr>
        <p:spPr bwMode="auto">
          <a:xfrm>
            <a:off x="8026524" y="135684"/>
            <a:ext cx="971550" cy="24447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日期占位符 16"/>
          <p:cNvSpPr txBox="1"/>
          <p:nvPr userDrawn="1"/>
        </p:nvSpPr>
        <p:spPr>
          <a:xfrm>
            <a:off x="247164" y="6404246"/>
            <a:ext cx="26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0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Rockchip</a:t>
            </a:r>
            <a:r>
              <a:rPr kumimoji="0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Confidential Proprietary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页脚占位符 18"/>
          <p:cNvSpPr txBox="1"/>
          <p:nvPr userDrawn="1"/>
        </p:nvSpPr>
        <p:spPr>
          <a:xfrm>
            <a:off x="3125470" y="64074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B52A7-0F50-45CD-A7F8-02919C0DAE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 userDrawn="1"/>
        </p:nvGrpSpPr>
        <p:grpSpPr bwMode="auto">
          <a:xfrm>
            <a:off x="179512" y="6312859"/>
            <a:ext cx="8784976" cy="212486"/>
            <a:chOff x="186" y="157"/>
            <a:chExt cx="4836" cy="104"/>
          </a:xfrm>
        </p:grpSpPr>
        <p:sp>
          <p:nvSpPr>
            <p:cNvPr id="7" name="Freeform 39"/>
            <p:cNvSpPr/>
            <p:nvPr/>
          </p:nvSpPr>
          <p:spPr bwMode="auto">
            <a:xfrm>
              <a:off x="240" y="157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77087 w 4330"/>
                <a:gd name="T5" fmla="*/ 104 h 104"/>
                <a:gd name="T6" fmla="*/ 77087 w 4330"/>
                <a:gd name="T7" fmla="*/ 48 h 104"/>
                <a:gd name="T8" fmla="*/ 76231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0"/>
            <p:cNvSpPr/>
            <p:nvPr/>
          </p:nvSpPr>
          <p:spPr bwMode="auto">
            <a:xfrm>
              <a:off x="186" y="157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77087 w 4330"/>
                <a:gd name="T5" fmla="*/ 104 h 104"/>
                <a:gd name="T6" fmla="*/ 77087 w 4330"/>
                <a:gd name="T7" fmla="*/ 48 h 104"/>
                <a:gd name="T8" fmla="*/ 76231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/>
          <p:nvPr userDrawn="1"/>
        </p:nvGrpSpPr>
        <p:grpSpPr bwMode="auto">
          <a:xfrm>
            <a:off x="179512" y="126159"/>
            <a:ext cx="7816850" cy="206497"/>
            <a:chOff x="186" y="157"/>
            <a:chExt cx="4836" cy="104"/>
          </a:xfrm>
        </p:grpSpPr>
        <p:sp>
          <p:nvSpPr>
            <p:cNvPr id="11" name="Freeform 39"/>
            <p:cNvSpPr/>
            <p:nvPr/>
          </p:nvSpPr>
          <p:spPr bwMode="auto">
            <a:xfrm>
              <a:off x="240" y="157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77087 w 4330"/>
                <a:gd name="T5" fmla="*/ 104 h 104"/>
                <a:gd name="T6" fmla="*/ 77087 w 4330"/>
                <a:gd name="T7" fmla="*/ 48 h 104"/>
                <a:gd name="T8" fmla="*/ 76231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0"/>
            <p:cNvSpPr/>
            <p:nvPr/>
          </p:nvSpPr>
          <p:spPr bwMode="auto">
            <a:xfrm>
              <a:off x="186" y="157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77087 w 4330"/>
                <a:gd name="T5" fmla="*/ 104 h 104"/>
                <a:gd name="T6" fmla="*/ 77087 w 4330"/>
                <a:gd name="T7" fmla="*/ 48 h 104"/>
                <a:gd name="T8" fmla="*/ 76231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Freeform 41"/>
          <p:cNvSpPr/>
          <p:nvPr userDrawn="1"/>
        </p:nvSpPr>
        <p:spPr bwMode="auto">
          <a:xfrm>
            <a:off x="8026524" y="135684"/>
            <a:ext cx="971550" cy="196301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03A424-8408-4898-A369-392251D8E2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DA571A-A709-49DE-AA58-9DB7845BD89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605" y="4869180"/>
            <a:ext cx="6095365" cy="64262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小系统下时钟方案概述</a:t>
            </a:r>
            <a:endParaRPr lang="zh-CN" sz="2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22570" y="5447030"/>
            <a:ext cx="3369310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姓名：张晴</a:t>
            </a:r>
            <a:r>
              <a:rPr lang="en-US" altLang="zh-CN" sz="1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1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部门：底层平台中心</a:t>
            </a:r>
            <a:endParaRPr lang="en-US" altLang="zh-CN" sz="16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时间：</a:t>
            </a:r>
            <a:r>
              <a:rPr lang="en-US" altLang="zh-CN" sz="16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2018.11.30</a:t>
            </a:r>
            <a:endParaRPr lang="zh-CN" altLang="en-US" sz="16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921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algn="l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使用规则</a:t>
            </a:r>
            <a:endParaRPr lang="zh-CN" sz="32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  <a:p>
            <a:pPr marL="914400" lvl="0" indent="-914400" eaLnBrk="0" hangingPunct="0">
              <a:lnSpc>
                <a:spcPct val="90000"/>
              </a:lnSpc>
              <a:defRPr/>
            </a:pP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261745"/>
            <a:ext cx="77851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模块时钟设置：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GATE </a:t>
            </a:r>
            <a:r>
              <a:rPr lang="zh-CN" altLang="en-US"/>
              <a:t>使用示例：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enable aclk_vpu */</a:t>
            </a:r>
            <a:endParaRPr lang="zh-CN" altLang="en-US"/>
          </a:p>
          <a:p>
            <a:r>
              <a:rPr lang="zh-CN" altLang="en-US"/>
              <a:t>rk_clk_set_enable（RK3326_CLKGATE_CON(0), ACLK_VPU_CLK, 1）;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disable aclk_vpu */</a:t>
            </a:r>
            <a:endParaRPr lang="zh-CN" altLang="en-US"/>
          </a:p>
          <a:p>
            <a:r>
              <a:rPr lang="zh-CN" altLang="en-US"/>
              <a:t>rk_clk_set_enable（RK3326_CLKGATE_CON(0), ACLK_VPU_CLK, 0）;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921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algn="l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使用规则</a:t>
            </a:r>
            <a:endParaRPr lang="zh-CN" sz="32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  <a:p>
            <a:pPr marL="914400" lvl="0" indent="-914400" eaLnBrk="0" hangingPunct="0">
              <a:lnSpc>
                <a:spcPct val="90000"/>
              </a:lnSpc>
              <a:defRPr/>
            </a:pP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250950"/>
            <a:ext cx="77851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模块时钟设置：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SOFT RESET </a:t>
            </a:r>
            <a:r>
              <a:rPr lang="zh-CN" altLang="en-US"/>
              <a:t>使用示例：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reset aclk_vopl */</a:t>
            </a:r>
            <a:endParaRPr lang="zh-CN" altLang="en-US"/>
          </a:p>
          <a:p>
            <a:r>
              <a:rPr lang="zh-CN" altLang="en-US"/>
              <a:t>reset_control_assert（RK3326_SOFTRST_CON(0), SRST_VOPL_A）;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dereset aclk_vopl */</a:t>
            </a:r>
            <a:endParaRPr lang="zh-CN" altLang="en-US"/>
          </a:p>
          <a:p>
            <a:r>
              <a:rPr lang="zh-CN" altLang="en-US"/>
              <a:t>reset_control_deassert（RK3326_CLKGATE_CON(0),SRST_VOPL_A）;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后期目标</a:t>
            </a: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250950"/>
            <a:ext cx="7785100" cy="7293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简单、直接、代码空间小。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模块人员需要了解时钟树，要明确知道自己需要设置哪些时钟，设置</a:t>
            </a:r>
            <a:r>
              <a:rPr lang="en-US" altLang="zh-CN"/>
              <a:t>parnet</a:t>
            </a:r>
            <a:r>
              <a:rPr lang="zh-CN" altLang="en-US"/>
              <a:t>、设置</a:t>
            </a:r>
            <a:r>
              <a:rPr lang="en-US" altLang="zh-CN"/>
              <a:t>div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GATE</a:t>
            </a:r>
            <a:r>
              <a:rPr lang="zh-CN" altLang="en-US"/>
              <a:t>的时候需要清除时钟树的结构，对于共用时钟的模块需要特别的注意。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针对上面的缺点，我们现在做了时钟设置的时候只设置</a:t>
            </a:r>
            <a:r>
              <a:rPr lang="en-US" altLang="zh-CN"/>
              <a:t>div</a:t>
            </a:r>
            <a:r>
              <a:rPr lang="zh-CN" altLang="en-US"/>
              <a:t>就可以，</a:t>
            </a:r>
            <a:r>
              <a:rPr lang="en-US" altLang="zh-CN"/>
              <a:t>parent</a:t>
            </a:r>
            <a:r>
              <a:rPr lang="zh-CN" altLang="en-US"/>
              <a:t>帮你选择最优的。</a:t>
            </a:r>
            <a:endParaRPr lang="zh-CN" altLang="en-US"/>
          </a:p>
          <a:p>
            <a:r>
              <a:rPr lang="en-US" altLang="zh-CN"/>
              <a:t>GATE</a:t>
            </a:r>
            <a:r>
              <a:rPr lang="zh-CN" altLang="en-US"/>
              <a:t>前级时钟都保持常开，只控制最后一级时钟，这样控制的时钟相对少很多，简单很多。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CRU</a:t>
            </a:r>
            <a:r>
              <a:rPr lang="zh-CN" altLang="en-US"/>
              <a:t>工具我们还在改进中，后面我们希望可以用工具直接生产内核、</a:t>
            </a:r>
            <a:r>
              <a:rPr lang="en-US" altLang="zh-CN"/>
              <a:t>uboot</a:t>
            </a:r>
            <a:r>
              <a:rPr lang="zh-CN" altLang="en-US"/>
              <a:t>、小系统上</a:t>
            </a:r>
            <a:r>
              <a:rPr lang="en-US" altLang="zh-CN"/>
              <a:t>clk</a:t>
            </a:r>
            <a:r>
              <a:rPr lang="zh-CN" altLang="en-US"/>
              <a:t>相关的代码。（</a:t>
            </a:r>
            <a:r>
              <a:rPr lang="en-US" altLang="zh-CN"/>
              <a:t>CRU</a:t>
            </a:r>
            <a:r>
              <a:rPr lang="zh-CN" altLang="en-US"/>
              <a:t>寄存器那么多，人工填写还是很费力也很容易出错的）。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后期目标</a:t>
            </a: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250950"/>
            <a:ext cx="77851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en-US" altLang="zh-CN"/>
              <a:t>CRU</a:t>
            </a:r>
            <a:r>
              <a:rPr lang="zh-CN" altLang="en-US"/>
              <a:t>工具我们还在改进中，后面我们希望可以用工具直接生成内核、</a:t>
            </a:r>
            <a:r>
              <a:rPr lang="en-US" altLang="zh-CN"/>
              <a:t>uboot</a:t>
            </a:r>
            <a:r>
              <a:rPr lang="zh-CN" altLang="en-US"/>
              <a:t>、小系统上</a:t>
            </a:r>
            <a:r>
              <a:rPr lang="en-US" altLang="zh-CN"/>
              <a:t>clk</a:t>
            </a:r>
            <a:r>
              <a:rPr lang="zh-CN" altLang="en-US"/>
              <a:t>相关的代码。（</a:t>
            </a:r>
            <a:r>
              <a:rPr lang="en-US" altLang="zh-CN"/>
              <a:t>CRU</a:t>
            </a:r>
            <a:r>
              <a:rPr lang="zh-CN" altLang="en-US"/>
              <a:t>寄存器那么多，人工填写还是很费力也很容易出错的）。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554605"/>
            <a:ext cx="8023860" cy="363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33350" y="3652838"/>
            <a:ext cx="8882063" cy="250031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6" name="1 Título"/>
          <p:cNvSpPr txBox="1"/>
          <p:nvPr/>
        </p:nvSpPr>
        <p:spPr bwMode="auto">
          <a:xfrm>
            <a:off x="4786313" y="4071938"/>
            <a:ext cx="3630612" cy="1414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/>
            <a:r>
              <a:rPr lang="en-US" altLang="zh-CN" sz="1200" b="1">
                <a:solidFill>
                  <a:srgbClr val="0070C0"/>
                </a:solidFill>
                <a:cs typeface="Arial" panose="020B0604020202020204" pitchFamily="34" charset="0"/>
              </a:rPr>
              <a:t>Contact Us</a:t>
            </a:r>
            <a:endParaRPr lang="en-US" altLang="zh-CN" sz="1200" b="1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1200">
                <a:solidFill>
                  <a:srgbClr val="0070C0"/>
                </a:solidFill>
                <a:cs typeface="Arial" panose="020B0604020202020204" pitchFamily="34" charset="0"/>
              </a:rPr>
              <a:t>Building No.18, A District, </a:t>
            </a:r>
            <a:endParaRPr lang="en-US" altLang="zh-CN" sz="12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1200">
                <a:solidFill>
                  <a:srgbClr val="0070C0"/>
                </a:solidFill>
                <a:cs typeface="Arial" panose="020B0604020202020204" pitchFamily="34" charset="0"/>
              </a:rPr>
              <a:t>Fuzhou Software Park, </a:t>
            </a:r>
            <a:endParaRPr lang="en-US" altLang="zh-CN" sz="12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1200">
                <a:solidFill>
                  <a:srgbClr val="0070C0"/>
                </a:solidFill>
                <a:cs typeface="Arial" panose="020B0604020202020204" pitchFamily="34" charset="0"/>
              </a:rPr>
              <a:t>89 Soft Avenue, Tongpan Road, </a:t>
            </a:r>
            <a:endParaRPr lang="en-US" altLang="zh-CN" sz="12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1200">
                <a:solidFill>
                  <a:srgbClr val="0070C0"/>
                </a:solidFill>
                <a:cs typeface="Arial" panose="020B0604020202020204" pitchFamily="34" charset="0"/>
              </a:rPr>
              <a:t>Gulou District, Fuzhou, Fujian, China</a:t>
            </a:r>
            <a:endParaRPr lang="en-US" altLang="zh-CN" sz="12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1200">
                <a:solidFill>
                  <a:srgbClr val="0070C0"/>
                </a:solidFill>
                <a:cs typeface="Arial" panose="020B0604020202020204" pitchFamily="34" charset="0"/>
              </a:rPr>
              <a:t>P.C: 350003</a:t>
            </a:r>
            <a:endParaRPr lang="en-US" altLang="zh-CN" sz="12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1200">
                <a:solidFill>
                  <a:srgbClr val="0070C0"/>
                </a:solidFill>
                <a:cs typeface="Arial" panose="020B0604020202020204" pitchFamily="34" charset="0"/>
              </a:rPr>
              <a:t>TEL: 86-591-83991906 FAX: 86-591-83951833</a:t>
            </a:r>
            <a:endParaRPr lang="en-US" altLang="zh-CN" sz="120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5" descr="F:\Rockchips\资料\图\瑞芯logo\瑞芯徽标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24" y="4143380"/>
            <a:ext cx="2588773" cy="1106536"/>
          </a:xfrm>
          <a:prstGeom prst="roundRect">
            <a:avLst>
              <a:gd name="adj" fmla="val 162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3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143000"/>
            <a:ext cx="2827338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4429124" y="1714488"/>
            <a:ext cx="4191000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13038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Thank You!</a:t>
            </a:r>
            <a:endParaRPr lang="zh-CN" altLang="en-US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13038B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7"/>
          <p:cNvSpPr>
            <a:spLocks noChangeArrowheads="1"/>
          </p:cNvSpPr>
          <p:nvPr/>
        </p:nvSpPr>
        <p:spPr bwMode="ltGray">
          <a:xfrm rot="5400000" flipH="1">
            <a:off x="-2016918" y="15676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53"/>
          <p:cNvGrpSpPr/>
          <p:nvPr/>
        </p:nvGrpSpPr>
        <p:grpSpPr bwMode="auto">
          <a:xfrm>
            <a:off x="1547664" y="2060848"/>
            <a:ext cx="381000" cy="381000"/>
            <a:chOff x="2078" y="1680"/>
            <a:chExt cx="1615" cy="1615"/>
          </a:xfrm>
        </p:grpSpPr>
        <p:sp>
          <p:nvSpPr>
            <p:cNvPr id="14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/>
          <p:nvPr/>
        </p:nvGrpSpPr>
        <p:grpSpPr bwMode="auto">
          <a:xfrm>
            <a:off x="1979712" y="3140968"/>
            <a:ext cx="381000" cy="381000"/>
            <a:chOff x="2078" y="1680"/>
            <a:chExt cx="1615" cy="1615"/>
          </a:xfrm>
        </p:grpSpPr>
        <p:sp>
          <p:nvSpPr>
            <p:cNvPr id="2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67"/>
          <p:cNvGrpSpPr/>
          <p:nvPr/>
        </p:nvGrpSpPr>
        <p:grpSpPr bwMode="auto">
          <a:xfrm>
            <a:off x="1763688" y="4293096"/>
            <a:ext cx="381000" cy="381000"/>
            <a:chOff x="2078" y="1680"/>
            <a:chExt cx="1615" cy="1615"/>
          </a:xfrm>
        </p:grpSpPr>
        <p:sp>
          <p:nvSpPr>
            <p:cNvPr id="28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4" name="AutoShape 52"/>
          <p:cNvSpPr>
            <a:spLocks noChangeArrowheads="1"/>
          </p:cNvSpPr>
          <p:nvPr/>
        </p:nvSpPr>
        <p:spPr bwMode="gray">
          <a:xfrm>
            <a:off x="1907704" y="1988840"/>
            <a:ext cx="584475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、基本架构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51"/>
          <p:cNvSpPr>
            <a:spLocks noChangeArrowheads="1"/>
          </p:cNvSpPr>
          <p:nvPr/>
        </p:nvSpPr>
        <p:spPr bwMode="gray">
          <a:xfrm>
            <a:off x="2411760" y="3068960"/>
            <a:ext cx="54006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marL="457200" indent="-457200" eaLnBrk="0" hangingPunct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、使用规则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AutoShape 51"/>
          <p:cNvSpPr>
            <a:spLocks noChangeArrowheads="1"/>
          </p:cNvSpPr>
          <p:nvPr/>
        </p:nvSpPr>
        <p:spPr bwMode="gray">
          <a:xfrm>
            <a:off x="2267744" y="4149080"/>
            <a:ext cx="525658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marL="457200" lvl="0" indent="-457200" eaLnBrk="0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三、后期目标</a:t>
            </a:r>
            <a:endParaRPr lang="zh-CN" altLang="en-US" sz="2400" b="1" kern="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457200" indent="-457200" eaLnBrk="0" hangingPunct="0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19672" y="5085184"/>
            <a:ext cx="7272808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395536" y="47667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内容提要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836712"/>
            <a:ext cx="18084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基本架构</a:t>
            </a: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98930"/>
            <a:ext cx="77851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时钟主要分成这几个部分：</a:t>
            </a:r>
            <a:endParaRPr lang="zh-CN" altLang="en-US"/>
          </a:p>
          <a:p>
            <a:r>
              <a:rPr lang="en-US" altLang="zh-CN"/>
              <a:t>PLL</a:t>
            </a:r>
            <a:r>
              <a:rPr lang="zh-CN" altLang="en-US"/>
              <a:t>锁相环、</a:t>
            </a:r>
            <a:r>
              <a:rPr lang="en-US" altLang="zh-CN"/>
              <a:t>MUX</a:t>
            </a:r>
            <a:r>
              <a:rPr lang="zh-CN" altLang="en-US"/>
              <a:t>选择器、</a:t>
            </a:r>
            <a:r>
              <a:rPr lang="en-US" altLang="zh-CN"/>
              <a:t>DIV</a:t>
            </a:r>
            <a:r>
              <a:rPr lang="zh-CN" altLang="en-US"/>
              <a:t>分频器、</a:t>
            </a:r>
            <a:r>
              <a:rPr lang="en-US" altLang="zh-CN"/>
              <a:t>GATE</a:t>
            </a:r>
            <a:r>
              <a:rPr lang="zh-CN" altLang="en-US"/>
              <a:t>、</a:t>
            </a:r>
            <a:r>
              <a:rPr lang="en-US" altLang="zh-CN"/>
              <a:t>SOFTRESET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2503170"/>
            <a:ext cx="680974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617637"/>
            <a:ext cx="18084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基本架构</a:t>
            </a: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370965"/>
            <a:ext cx="77851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PLL</a:t>
            </a:r>
            <a:r>
              <a:rPr lang="zh-CN" altLang="en-US"/>
              <a:t>锁相环：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918970"/>
            <a:ext cx="7980680" cy="459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534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使用规则</a:t>
            </a: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116330"/>
            <a:ext cx="77851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PLL</a:t>
            </a:r>
            <a:r>
              <a:rPr lang="zh-CN" altLang="en-US"/>
              <a:t>设置：</a:t>
            </a:r>
            <a:endParaRPr lang="zh-CN" altLang="en-US"/>
          </a:p>
          <a:p>
            <a:endParaRPr lang="zh-CN" altLang="en-US"/>
          </a:p>
          <a:p>
            <a:r>
              <a:t>    目前支持的PLL类型有rk3036（rk3036\rk312x\rk322x\rk3326\rk1808都是此类型）、rk3328、rk3399。Pll的频率表里面会放几个最常用的频率点，如果没有此频率点，则会走自动计算，计算PLL的参数。</a:t>
            </a:r>
          </a:p>
          <a:p/>
          <a:p>
            <a:r>
              <a:rPr lang="en-US" altLang="zh-CN"/>
              <a:t>    PLL</a:t>
            </a:r>
            <a:r>
              <a:rPr lang="zh-CN" altLang="en-US"/>
              <a:t>设置我们有统一的函数调用，为了满足小系统要求，我们尽可能做到精简。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921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algn="l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使用规则</a:t>
            </a:r>
            <a:endParaRPr lang="zh-CN" sz="32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  <a:p>
            <a:pPr marL="914400" lvl="0" indent="-914400" eaLnBrk="0" hangingPunct="0">
              <a:lnSpc>
                <a:spcPct val="90000"/>
              </a:lnSpc>
              <a:defRPr/>
            </a:pP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116330"/>
            <a:ext cx="7785100" cy="8124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使用示例：</a:t>
            </a:r>
            <a:endParaRPr lang="zh-CN" altLang="en-US"/>
          </a:p>
          <a:p>
            <a:r>
              <a:rPr lang="zh-CN" altLang="en-US"/>
              <a:t>#include "arch/arm/src/rockchip/rk_clockconfig.h"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rk3326 gpll regs */</a:t>
            </a:r>
            <a:endParaRPr lang="zh-CN" altLang="en-US"/>
          </a:p>
          <a:p>
            <a:r>
              <a:rPr lang="zh-CN" altLang="en-US"/>
              <a:t>static struct rk_pll_clock_s rk3326_gpll =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.con_offset = RK3326_PMU_PLL_CON(0),	</a:t>
            </a:r>
            <a:endParaRPr lang="zh-CN" altLang="en-US"/>
          </a:p>
          <a:p>
            <a:r>
              <a:rPr lang="zh-CN" altLang="en-US"/>
              <a:t>  .mode_offset = RK3326_PMU_MODE_CON,</a:t>
            </a:r>
            <a:endParaRPr lang="zh-CN" altLang="en-US"/>
          </a:p>
          <a:p>
            <a:r>
              <a:rPr lang="zh-CN" altLang="en-US"/>
              <a:t>  .mode_shift = 0,</a:t>
            </a:r>
            <a:endParaRPr lang="zh-CN" altLang="en-US"/>
          </a:p>
          <a:p>
            <a:r>
              <a:rPr lang="zh-CN" altLang="en-US"/>
              <a:t>  .lock_shift = 10,</a:t>
            </a:r>
            <a:endParaRPr lang="zh-CN" altLang="en-US"/>
          </a:p>
          <a:p>
            <a:r>
              <a:rPr lang="zh-CN" altLang="en-US"/>
              <a:t>  .rate_table = RK3326_pll_rates,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set gpll rate */</a:t>
            </a:r>
            <a:endParaRPr lang="zh-CN" altLang="en-US"/>
          </a:p>
          <a:p>
            <a:r>
              <a:rPr lang="zh-CN" altLang="en-US"/>
              <a:t>rk_pll_set_rate(&amp;rk3326_gpll, RK3326_GPLL_FREQ);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get gpll rate */</a:t>
            </a:r>
            <a:endParaRPr lang="zh-CN" altLang="en-US"/>
          </a:p>
          <a:p>
            <a:r>
              <a:rPr lang="zh-CN" altLang="en-US"/>
              <a:t>g_gpll_freq = rk_pll_get_rate(&amp;rk3326_gpll);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921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algn="l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使用规则</a:t>
            </a:r>
            <a:endParaRPr lang="zh-CN" sz="32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  <a:p>
            <a:pPr marL="914400" lvl="0" indent="-914400" eaLnBrk="0" hangingPunct="0">
              <a:lnSpc>
                <a:spcPct val="90000"/>
              </a:lnSpc>
              <a:defRPr/>
            </a:pP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228725"/>
            <a:ext cx="7785100" cy="8124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模块时钟设置：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因为小系统上不可能移植完整的</a:t>
            </a:r>
            <a:r>
              <a:rPr lang="en-US" altLang="zh-CN"/>
              <a:t>clk</a:t>
            </a:r>
            <a:r>
              <a:rPr lang="zh-CN" altLang="en-US"/>
              <a:t>架构，我们采用最基础的寄存器操作。</a:t>
            </a:r>
            <a:endParaRPr lang="zh-CN" altLang="en-US"/>
          </a:p>
          <a:p>
            <a:r>
              <a:rPr lang="zh-CN" altLang="en-US"/>
              <a:t>由</a:t>
            </a:r>
            <a:r>
              <a:rPr lang="en-US" altLang="zh-CN"/>
              <a:t>CRU</a:t>
            </a:r>
            <a:r>
              <a:rPr lang="zh-CN" altLang="en-US"/>
              <a:t>工具生成相应头文件，使用头文件的</a:t>
            </a:r>
            <a:r>
              <a:rPr lang="en-US" altLang="zh-CN"/>
              <a:t>define</a:t>
            </a:r>
            <a:r>
              <a:rPr lang="zh-CN" altLang="en-US"/>
              <a:t>定义来完成时钟的设置。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MUX </a:t>
            </a:r>
            <a:r>
              <a:rPr lang="zh-CN" altLang="en-US"/>
              <a:t>使用示例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/* Con = 10; Shift = 6; Width = 2; */</a:t>
            </a:r>
            <a:endParaRPr lang="zh-CN" altLang="en-US"/>
          </a:p>
          <a:p>
            <a:r>
              <a:rPr lang="zh-CN" altLang="en-US"/>
              <a:t>#define ACLK_VPU_CLK_PLL_SEL 0x0206000a</a:t>
            </a:r>
            <a:endParaRPr lang="zh-CN" altLang="en-US"/>
          </a:p>
          <a:p>
            <a:r>
              <a:rPr lang="zh-CN" altLang="en-US"/>
              <a:t>#define ACLK_VPU_CLK_SEL_GPLL 0</a:t>
            </a:r>
            <a:endParaRPr lang="zh-CN" altLang="en-US"/>
          </a:p>
          <a:p>
            <a:r>
              <a:rPr lang="zh-CN" altLang="en-US"/>
              <a:t>#define ACLK_VPU_CLK_SEL_CPLL 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set aclk_vpu sel 0: gpll */</a:t>
            </a:r>
            <a:endParaRPr lang="zh-CN" altLang="en-US"/>
          </a:p>
          <a:p>
            <a:r>
              <a:rPr lang="zh-CN" altLang="en-US"/>
              <a:t>rk_clk_set_mux（RK3326_CLKSEL_CON(0), ACLK_VPU_CLK_PLL_SEL, ACLK_VPU_CLK_SEL_GPLL）;</a:t>
            </a:r>
            <a:endParaRPr lang="zh-CN" altLang="en-US"/>
          </a:p>
          <a:p>
            <a:r>
              <a:rPr lang="zh-CN" altLang="en-US"/>
              <a:t>/* set aclk_vpu sel 1: cpll */</a:t>
            </a:r>
            <a:endParaRPr lang="zh-CN" altLang="en-US"/>
          </a:p>
          <a:p>
            <a:r>
              <a:rPr lang="zh-CN" altLang="en-US"/>
              <a:t>rk_clk_set_mux（RK3326_CLKSEL_CON(0), ACLK_VPU_CLK_PLL_SEL, ACLK_VPU_CLK_SEL_CPLL）;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921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algn="l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使用规则</a:t>
            </a:r>
            <a:endParaRPr lang="zh-CN" sz="32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  <a:p>
            <a:pPr marL="914400" lvl="0" indent="-914400" eaLnBrk="0" hangingPunct="0">
              <a:lnSpc>
                <a:spcPct val="90000"/>
              </a:lnSpc>
              <a:defRPr/>
            </a:pP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228725"/>
            <a:ext cx="778510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模块时钟设置：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DIV </a:t>
            </a:r>
            <a:r>
              <a:rPr lang="zh-CN" altLang="en-US"/>
              <a:t>使用示例：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Con = 10; Shift = 0; Width = 5; */</a:t>
            </a:r>
            <a:endParaRPr lang="zh-CN" altLang="en-US"/>
          </a:p>
          <a:p>
            <a:r>
              <a:rPr lang="zh-CN" altLang="en-US"/>
              <a:t>#define ACLK_VPU_CLK_DIV 0x0500000a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set aclk_vpu div = 4 */</a:t>
            </a:r>
            <a:endParaRPr lang="zh-CN" altLang="en-US"/>
          </a:p>
          <a:p>
            <a:r>
              <a:rPr lang="zh-CN" altLang="en-US"/>
              <a:t>rk_clk_set_div（RK3326_CLKSEL_CON(0), ACLK_VPU_CLK_DIV, 3）;</a:t>
            </a:r>
            <a:endParaRPr lang="zh-CN" altLang="en-US"/>
          </a:p>
          <a:p>
            <a:r>
              <a:rPr lang="zh-CN" altLang="en-US"/>
              <a:t>/* set aclk_vpu div = 6l */</a:t>
            </a:r>
            <a:endParaRPr lang="zh-CN" altLang="en-US"/>
          </a:p>
          <a:p>
            <a:r>
              <a:rPr lang="zh-CN" altLang="en-US"/>
              <a:t>rk_clk_set_div（RK3326_CLKSEL_CON(0), ACLK_VPU_CLK_DIV, 5）;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646" y="485557"/>
            <a:ext cx="1808480" cy="921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0" indent="-914400" algn="l" eaLnBrk="0" hangingPunct="0">
              <a:lnSpc>
                <a:spcPct val="90000"/>
              </a:lnSpc>
              <a:defRPr/>
            </a:pPr>
            <a:r>
              <a:rPr lang="zh-CN" sz="3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 Light" panose="020F0302020204030204" pitchFamily="34" charset="0"/>
              </a:rPr>
              <a:t>使用规则</a:t>
            </a:r>
            <a:endParaRPr lang="zh-CN" sz="32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  <a:p>
            <a:pPr marL="914400" lvl="0" indent="-914400" eaLnBrk="0" hangingPunct="0">
              <a:lnSpc>
                <a:spcPct val="90000"/>
              </a:lnSpc>
              <a:defRPr/>
            </a:pPr>
            <a:endParaRPr lang="zh-CN" sz="2800" kern="0" dirty="0">
              <a:latin typeface="微软雅黑" panose="020B0503020204020204" pitchFamily="34" charset="-122"/>
              <a:ea typeface="微软雅黑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" y="1261745"/>
            <a:ext cx="77851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模块时钟设置：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GATE </a:t>
            </a:r>
            <a:r>
              <a:rPr lang="zh-CN" altLang="en-US"/>
              <a:t>使用示例：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enable aclk_vpu */</a:t>
            </a:r>
            <a:endParaRPr lang="zh-CN" altLang="en-US"/>
          </a:p>
          <a:p>
            <a:r>
              <a:rPr lang="zh-CN" altLang="en-US"/>
              <a:t>rk_clk_set_enable（RK3326_CLKGATE_CON(0), ACLK_VPU_CLK, 1）;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 disable aclk_vpu */</a:t>
            </a:r>
            <a:endParaRPr lang="zh-CN" altLang="en-US"/>
          </a:p>
          <a:p>
            <a:r>
              <a:rPr lang="zh-CN" altLang="en-US"/>
              <a:t>rk_clk_set_enable（RK3326_CLKGATE_CON(0), ACLK_VPU_CLK, 0）;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2499</Words>
  <Application>WPS 演示</Application>
  <PresentationFormat>全屏显示(4:3)</PresentationFormat>
  <Paragraphs>271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MS PGothic</vt:lpstr>
      <vt:lpstr>微软雅黑</vt:lpstr>
      <vt:lpstr>Calibri Light</vt:lpstr>
      <vt:lpstr>黑体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郑发耀</dc:creator>
  <cp:lastModifiedBy>zq</cp:lastModifiedBy>
  <cp:revision>761</cp:revision>
  <dcterms:created xsi:type="dcterms:W3CDTF">2011-06-30T03:01:00Z</dcterms:created>
  <dcterms:modified xsi:type="dcterms:W3CDTF">2018-12-04T08:54:06Z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