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5" r:id="rId10"/>
    <p:sldId id="264" r:id="rId11"/>
    <p:sldId id="265" r:id="rId12"/>
    <p:sldId id="266" r:id="rId13"/>
    <p:sldId id="267" r:id="rId14"/>
    <p:sldId id="269" r:id="rId15"/>
    <p:sldId id="268" r:id="rId16"/>
    <p:sldId id="278" r:id="rId17"/>
    <p:sldId id="270" r:id="rId18"/>
    <p:sldId id="271" r:id="rId19"/>
    <p:sldId id="272" r:id="rId20"/>
    <p:sldId id="273" r:id="rId21"/>
    <p:sldId id="274" r:id="rId22"/>
    <p:sldId id="279" r:id="rId23"/>
    <p:sldId id="276" r:id="rId24"/>
    <p:sldId id="277" r:id="rId25"/>
    <p:sldId id="280" r:id="rId2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000" autoAdjust="0"/>
    <p:restoredTop sz="94660"/>
  </p:normalViewPr>
  <p:slideViewPr>
    <p:cSldViewPr snapToGrid="0">
      <p:cViewPr varScale="1">
        <p:scale>
          <a:sx n="45" d="100"/>
          <a:sy n="45" d="100"/>
        </p:scale>
        <p:origin x="381"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4C9F9B15-1952-41DB-A2BC-7D309497ACEB}" type="datetimeFigureOut">
              <a:rPr lang="ko-KR" altLang="en-US" smtClean="0"/>
              <a:t>2017-05-06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F4E4645-FFBA-4D71-8295-5ABAEC3D997D}" type="slidenum">
              <a:rPr lang="ko-KR" altLang="en-US" smtClean="0"/>
              <a:t>‹#›</a:t>
            </a:fld>
            <a:endParaRPr lang="ko-KR" altLang="en-US"/>
          </a:p>
        </p:txBody>
      </p:sp>
    </p:spTree>
    <p:extLst>
      <p:ext uri="{BB962C8B-B14F-4D97-AF65-F5344CB8AC3E}">
        <p14:creationId xmlns:p14="http://schemas.microsoft.com/office/powerpoint/2010/main" val="1404368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4C9F9B15-1952-41DB-A2BC-7D309497ACEB}" type="datetimeFigureOut">
              <a:rPr lang="ko-KR" altLang="en-US" smtClean="0"/>
              <a:t>2017-05-06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F4E4645-FFBA-4D71-8295-5ABAEC3D997D}" type="slidenum">
              <a:rPr lang="ko-KR" altLang="en-US" smtClean="0"/>
              <a:t>‹#›</a:t>
            </a:fld>
            <a:endParaRPr lang="ko-KR" altLang="en-US"/>
          </a:p>
        </p:txBody>
      </p:sp>
    </p:spTree>
    <p:extLst>
      <p:ext uri="{BB962C8B-B14F-4D97-AF65-F5344CB8AC3E}">
        <p14:creationId xmlns:p14="http://schemas.microsoft.com/office/powerpoint/2010/main" val="4266073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4C9F9B15-1952-41DB-A2BC-7D309497ACEB}" type="datetimeFigureOut">
              <a:rPr lang="ko-KR" altLang="en-US" smtClean="0"/>
              <a:t>2017-05-06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F4E4645-FFBA-4D71-8295-5ABAEC3D997D}" type="slidenum">
              <a:rPr lang="ko-KR" altLang="en-US" smtClean="0"/>
              <a:t>‹#›</a:t>
            </a:fld>
            <a:endParaRPr lang="ko-KR" altLang="en-US"/>
          </a:p>
        </p:txBody>
      </p:sp>
    </p:spTree>
    <p:extLst>
      <p:ext uri="{BB962C8B-B14F-4D97-AF65-F5344CB8AC3E}">
        <p14:creationId xmlns:p14="http://schemas.microsoft.com/office/powerpoint/2010/main" val="1959651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4C9F9B15-1952-41DB-A2BC-7D309497ACEB}" type="datetimeFigureOut">
              <a:rPr lang="ko-KR" altLang="en-US" smtClean="0"/>
              <a:t>2017-05-06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F4E4645-FFBA-4D71-8295-5ABAEC3D997D}" type="slidenum">
              <a:rPr lang="ko-KR" altLang="en-US" smtClean="0"/>
              <a:t>‹#›</a:t>
            </a:fld>
            <a:endParaRPr lang="ko-KR" altLang="en-US"/>
          </a:p>
        </p:txBody>
      </p:sp>
    </p:spTree>
    <p:extLst>
      <p:ext uri="{BB962C8B-B14F-4D97-AF65-F5344CB8AC3E}">
        <p14:creationId xmlns:p14="http://schemas.microsoft.com/office/powerpoint/2010/main" val="1906981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4C9F9B15-1952-41DB-A2BC-7D309497ACEB}" type="datetimeFigureOut">
              <a:rPr lang="ko-KR" altLang="en-US" smtClean="0"/>
              <a:t>2017-05-06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F4E4645-FFBA-4D71-8295-5ABAEC3D997D}" type="slidenum">
              <a:rPr lang="ko-KR" altLang="en-US" smtClean="0"/>
              <a:t>‹#›</a:t>
            </a:fld>
            <a:endParaRPr lang="ko-KR" altLang="en-US"/>
          </a:p>
        </p:txBody>
      </p:sp>
    </p:spTree>
    <p:extLst>
      <p:ext uri="{BB962C8B-B14F-4D97-AF65-F5344CB8AC3E}">
        <p14:creationId xmlns:p14="http://schemas.microsoft.com/office/powerpoint/2010/main" val="1449722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4C9F9B15-1952-41DB-A2BC-7D309497ACEB}" type="datetimeFigureOut">
              <a:rPr lang="ko-KR" altLang="en-US" smtClean="0"/>
              <a:t>2017-05-06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F4E4645-FFBA-4D71-8295-5ABAEC3D997D}" type="slidenum">
              <a:rPr lang="ko-KR" altLang="en-US" smtClean="0"/>
              <a:t>‹#›</a:t>
            </a:fld>
            <a:endParaRPr lang="ko-KR" altLang="en-US"/>
          </a:p>
        </p:txBody>
      </p:sp>
    </p:spTree>
    <p:extLst>
      <p:ext uri="{BB962C8B-B14F-4D97-AF65-F5344CB8AC3E}">
        <p14:creationId xmlns:p14="http://schemas.microsoft.com/office/powerpoint/2010/main" val="2800297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4C9F9B15-1952-41DB-A2BC-7D309497ACEB}" type="datetimeFigureOut">
              <a:rPr lang="ko-KR" altLang="en-US" smtClean="0"/>
              <a:t>2017-05-06</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5F4E4645-FFBA-4D71-8295-5ABAEC3D997D}" type="slidenum">
              <a:rPr lang="ko-KR" altLang="en-US" smtClean="0"/>
              <a:t>‹#›</a:t>
            </a:fld>
            <a:endParaRPr lang="ko-KR" altLang="en-US"/>
          </a:p>
        </p:txBody>
      </p:sp>
    </p:spTree>
    <p:extLst>
      <p:ext uri="{BB962C8B-B14F-4D97-AF65-F5344CB8AC3E}">
        <p14:creationId xmlns:p14="http://schemas.microsoft.com/office/powerpoint/2010/main" val="3982105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4C9F9B15-1952-41DB-A2BC-7D309497ACEB}" type="datetimeFigureOut">
              <a:rPr lang="ko-KR" altLang="en-US" smtClean="0"/>
              <a:t>2017-05-06</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F4E4645-FFBA-4D71-8295-5ABAEC3D997D}" type="slidenum">
              <a:rPr lang="ko-KR" altLang="en-US" smtClean="0"/>
              <a:t>‹#›</a:t>
            </a:fld>
            <a:endParaRPr lang="ko-KR" altLang="en-US"/>
          </a:p>
        </p:txBody>
      </p:sp>
    </p:spTree>
    <p:extLst>
      <p:ext uri="{BB962C8B-B14F-4D97-AF65-F5344CB8AC3E}">
        <p14:creationId xmlns:p14="http://schemas.microsoft.com/office/powerpoint/2010/main" val="2311185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C9F9B15-1952-41DB-A2BC-7D309497ACEB}" type="datetimeFigureOut">
              <a:rPr lang="ko-KR" altLang="en-US" smtClean="0"/>
              <a:t>2017-05-06</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F4E4645-FFBA-4D71-8295-5ABAEC3D997D}" type="slidenum">
              <a:rPr lang="ko-KR" altLang="en-US" smtClean="0"/>
              <a:t>‹#›</a:t>
            </a:fld>
            <a:endParaRPr lang="ko-KR" altLang="en-US"/>
          </a:p>
        </p:txBody>
      </p:sp>
    </p:spTree>
    <p:extLst>
      <p:ext uri="{BB962C8B-B14F-4D97-AF65-F5344CB8AC3E}">
        <p14:creationId xmlns:p14="http://schemas.microsoft.com/office/powerpoint/2010/main" val="1121165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4C9F9B15-1952-41DB-A2BC-7D309497ACEB}" type="datetimeFigureOut">
              <a:rPr lang="ko-KR" altLang="en-US" smtClean="0"/>
              <a:t>2017-05-06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F4E4645-FFBA-4D71-8295-5ABAEC3D997D}" type="slidenum">
              <a:rPr lang="ko-KR" altLang="en-US" smtClean="0"/>
              <a:t>‹#›</a:t>
            </a:fld>
            <a:endParaRPr lang="ko-KR" altLang="en-US"/>
          </a:p>
        </p:txBody>
      </p:sp>
    </p:spTree>
    <p:extLst>
      <p:ext uri="{BB962C8B-B14F-4D97-AF65-F5344CB8AC3E}">
        <p14:creationId xmlns:p14="http://schemas.microsoft.com/office/powerpoint/2010/main" val="1320298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4C9F9B15-1952-41DB-A2BC-7D309497ACEB}" type="datetimeFigureOut">
              <a:rPr lang="ko-KR" altLang="en-US" smtClean="0"/>
              <a:t>2017-05-06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F4E4645-FFBA-4D71-8295-5ABAEC3D997D}" type="slidenum">
              <a:rPr lang="ko-KR" altLang="en-US" smtClean="0"/>
              <a:t>‹#›</a:t>
            </a:fld>
            <a:endParaRPr lang="ko-KR" altLang="en-US"/>
          </a:p>
        </p:txBody>
      </p:sp>
    </p:spTree>
    <p:extLst>
      <p:ext uri="{BB962C8B-B14F-4D97-AF65-F5344CB8AC3E}">
        <p14:creationId xmlns:p14="http://schemas.microsoft.com/office/powerpoint/2010/main" val="2887106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9F9B15-1952-41DB-A2BC-7D309497ACEB}" type="datetimeFigureOut">
              <a:rPr lang="ko-KR" altLang="en-US" smtClean="0"/>
              <a:t>2017-05-06</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4E4645-FFBA-4D71-8295-5ABAEC3D997D}" type="slidenum">
              <a:rPr lang="ko-KR" altLang="en-US" smtClean="0"/>
              <a:t>‹#›</a:t>
            </a:fld>
            <a:endParaRPr lang="ko-KR" altLang="en-US"/>
          </a:p>
        </p:txBody>
      </p:sp>
    </p:spTree>
    <p:extLst>
      <p:ext uri="{BB962C8B-B14F-4D97-AF65-F5344CB8AC3E}">
        <p14:creationId xmlns:p14="http://schemas.microsoft.com/office/powerpoint/2010/main" val="444939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tats.stackexchange.com/questions/101274/how-to-interpret-a-qq-plo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investopedia.com/articles/stocks/06/earningsforecasts.as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data.cnbc.com/quotes/GOOGL/tab/5"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dirty="0" smtClean="0"/>
              <a:t>Wall Street Analysts’ Earnings Predictions</a:t>
            </a:r>
            <a:endParaRPr lang="ko-KR" altLang="en-US" dirty="0"/>
          </a:p>
        </p:txBody>
      </p:sp>
      <p:sp>
        <p:nvSpPr>
          <p:cNvPr id="3" name="부제목 2"/>
          <p:cNvSpPr>
            <a:spLocks noGrp="1"/>
          </p:cNvSpPr>
          <p:nvPr>
            <p:ph type="subTitle" idx="1"/>
          </p:nvPr>
        </p:nvSpPr>
        <p:spPr/>
        <p:txBody>
          <a:bodyPr/>
          <a:lstStyle/>
          <a:p>
            <a:r>
              <a:rPr lang="en-US" altLang="ko-KR" dirty="0" smtClean="0"/>
              <a:t>How Accurate are Quarterly Earnings </a:t>
            </a:r>
          </a:p>
          <a:p>
            <a:r>
              <a:rPr lang="en-US" altLang="ko-KR" dirty="0" smtClean="0"/>
              <a:t>Prediction by Wall Street Analysts?</a:t>
            </a:r>
          </a:p>
          <a:p>
            <a:r>
              <a:rPr lang="en-US" altLang="ko-KR" dirty="0" smtClean="0"/>
              <a:t>By Daniel Rim</a:t>
            </a:r>
            <a:endParaRPr lang="ko-KR" altLang="en-US" dirty="0"/>
          </a:p>
        </p:txBody>
      </p:sp>
    </p:spTree>
    <p:extLst>
      <p:ext uri="{BB962C8B-B14F-4D97-AF65-F5344CB8AC3E}">
        <p14:creationId xmlns:p14="http://schemas.microsoft.com/office/powerpoint/2010/main" val="71115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dirty="0" smtClean="0"/>
              <a:t>Simple Linear</a:t>
            </a:r>
            <a:r>
              <a:rPr lang="en-US" altLang="ko-KR" dirty="0" smtClean="0"/>
              <a:t> </a:t>
            </a:r>
            <a:r>
              <a:rPr lang="en-US" altLang="ko-KR" dirty="0" smtClean="0"/>
              <a:t>Regression</a:t>
            </a:r>
            <a:endParaRPr lang="ko-KR" altLang="en-US" dirty="0"/>
          </a:p>
        </p:txBody>
      </p:sp>
      <p:sp>
        <p:nvSpPr>
          <p:cNvPr id="3" name="내용 개체 틀 2"/>
          <p:cNvSpPr>
            <a:spLocks noGrp="1"/>
          </p:cNvSpPr>
          <p:nvPr>
            <p:ph idx="1"/>
          </p:nvPr>
        </p:nvSpPr>
        <p:spPr/>
        <p:txBody>
          <a:bodyPr/>
          <a:lstStyle/>
          <a:p>
            <a:r>
              <a:rPr lang="en-US" altLang="ko-KR" dirty="0" smtClean="0"/>
              <a:t>By cleaning up the data a bit so to include only names with 4</a:t>
            </a:r>
            <a:r>
              <a:rPr lang="en-US" altLang="ko-KR" baseline="30000" dirty="0" smtClean="0"/>
              <a:t>th</a:t>
            </a:r>
            <a:r>
              <a:rPr lang="en-US" altLang="ko-KR" dirty="0" smtClean="0"/>
              <a:t> quarter of 2016 and 1</a:t>
            </a:r>
            <a:r>
              <a:rPr lang="en-US" altLang="ko-KR" baseline="30000" dirty="0" smtClean="0"/>
              <a:t>st</a:t>
            </a:r>
            <a:r>
              <a:rPr lang="en-US" altLang="ko-KR" dirty="0" smtClean="0"/>
              <a:t> and 2</a:t>
            </a:r>
            <a:r>
              <a:rPr lang="en-US" altLang="ko-KR" baseline="30000" dirty="0" smtClean="0"/>
              <a:t>nd</a:t>
            </a:r>
            <a:r>
              <a:rPr lang="en-US" altLang="ko-KR" dirty="0" smtClean="0"/>
              <a:t> quarter of 2017(It is currently earnings season in May of </a:t>
            </a:r>
            <a:r>
              <a:rPr lang="en-US" altLang="ko-KR" dirty="0" smtClean="0"/>
              <a:t>2017; Number of companies: 3224)</a:t>
            </a:r>
            <a:endParaRPr lang="en-US" altLang="ko-KR" dirty="0" smtClean="0"/>
          </a:p>
          <a:p>
            <a:r>
              <a:rPr lang="en-US" altLang="ko-KR" dirty="0" smtClean="0"/>
              <a:t>Result</a:t>
            </a:r>
          </a:p>
          <a:p>
            <a:pPr lvl="1">
              <a:buFont typeface="Wingdings" panose="05000000000000000000" pitchFamily="2" charset="2"/>
              <a:buChar char="ü"/>
            </a:pPr>
            <a:r>
              <a:rPr lang="en-US" altLang="ko-KR" dirty="0" smtClean="0"/>
              <a:t> Beta1:	0.955634 (S.E = 0.010493, t-value = 91.070)</a:t>
            </a:r>
          </a:p>
          <a:p>
            <a:pPr lvl="1">
              <a:buFont typeface="Wingdings" panose="05000000000000000000" pitchFamily="2" charset="2"/>
              <a:buChar char="ü"/>
            </a:pPr>
            <a:r>
              <a:rPr lang="en-US" altLang="ko-KR" dirty="0" smtClean="0"/>
              <a:t> Beta0:  0.001079</a:t>
            </a:r>
          </a:p>
          <a:p>
            <a:pPr lvl="1">
              <a:buFont typeface="Wingdings" panose="05000000000000000000" pitchFamily="2" charset="2"/>
              <a:buChar char="ü"/>
            </a:pPr>
            <a:r>
              <a:rPr lang="en-US" altLang="ko-KR" dirty="0" smtClean="0"/>
              <a:t> Multiple R-squared:  0.7202</a:t>
            </a:r>
          </a:p>
          <a:p>
            <a:pPr lvl="1">
              <a:buFont typeface="Wingdings" panose="05000000000000000000" pitchFamily="2" charset="2"/>
              <a:buChar char="ü"/>
            </a:pPr>
            <a:r>
              <a:rPr lang="en-US" altLang="ko-KR" dirty="0"/>
              <a:t> </a:t>
            </a:r>
            <a:r>
              <a:rPr lang="en-US" altLang="ko-KR" dirty="0" smtClean="0"/>
              <a:t>p-value: &lt; 2.2e-16</a:t>
            </a:r>
          </a:p>
          <a:p>
            <a:pPr marL="457200" lvl="1" indent="0">
              <a:buNone/>
            </a:pPr>
            <a:r>
              <a:rPr lang="en-US" altLang="ko-KR" dirty="0" smtClean="0"/>
              <a:t> </a:t>
            </a:r>
            <a:endParaRPr lang="ko-KR" altLang="en-US" dirty="0"/>
          </a:p>
        </p:txBody>
      </p:sp>
    </p:spTree>
    <p:extLst>
      <p:ext uri="{BB962C8B-B14F-4D97-AF65-F5344CB8AC3E}">
        <p14:creationId xmlns:p14="http://schemas.microsoft.com/office/powerpoint/2010/main" val="3391617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smtClean="0"/>
              <a:t>Result</a:t>
            </a:r>
            <a:endParaRPr lang="ko-KR" altLang="en-US"/>
          </a:p>
        </p:txBody>
      </p:sp>
      <p:pic>
        <p:nvPicPr>
          <p:cNvPr id="6" name="내용 개체 틀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5851" y="1786269"/>
            <a:ext cx="6475227" cy="4178595"/>
          </a:xfrm>
        </p:spPr>
      </p:pic>
    </p:spTree>
    <p:extLst>
      <p:ext uri="{BB962C8B-B14F-4D97-AF65-F5344CB8AC3E}">
        <p14:creationId xmlns:p14="http://schemas.microsoft.com/office/powerpoint/2010/main" val="21456506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dirty="0" smtClean="0"/>
              <a:t>Assumption Diagnostics</a:t>
            </a:r>
            <a:endParaRPr lang="ko-KR" altLang="en-US" dirty="0"/>
          </a:p>
        </p:txBody>
      </p:sp>
      <p:pic>
        <p:nvPicPr>
          <p:cNvPr id="4" name="내용 개체 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1814" y="1924493"/>
            <a:ext cx="6528391" cy="4253023"/>
          </a:xfrm>
        </p:spPr>
      </p:pic>
    </p:spTree>
    <p:extLst>
      <p:ext uri="{BB962C8B-B14F-4D97-AF65-F5344CB8AC3E}">
        <p14:creationId xmlns:p14="http://schemas.microsoft.com/office/powerpoint/2010/main" val="24715629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dirty="0" smtClean="0"/>
              <a:t>Constant Variance of Residuals Assumption</a:t>
            </a:r>
            <a:endParaRPr lang="ko-KR" altLang="en-US" dirty="0"/>
          </a:p>
        </p:txBody>
      </p:sp>
      <p:pic>
        <p:nvPicPr>
          <p:cNvPr id="4" name="내용 개체 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3712" y="1839433"/>
            <a:ext cx="7198241" cy="4380614"/>
          </a:xfrm>
        </p:spPr>
      </p:pic>
    </p:spTree>
    <p:extLst>
      <p:ext uri="{BB962C8B-B14F-4D97-AF65-F5344CB8AC3E}">
        <p14:creationId xmlns:p14="http://schemas.microsoft.com/office/powerpoint/2010/main" val="25879040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dirty="0" smtClean="0"/>
              <a:t>QQ Plot and test of Normality</a:t>
            </a:r>
            <a:endParaRPr lang="ko-KR" altLang="en-US" dirty="0"/>
          </a:p>
        </p:txBody>
      </p:sp>
      <p:pic>
        <p:nvPicPr>
          <p:cNvPr id="4" name="내용 개체 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0819" y="1509823"/>
            <a:ext cx="8165803" cy="4310661"/>
          </a:xfrm>
        </p:spPr>
      </p:pic>
    </p:spTree>
    <p:extLst>
      <p:ext uri="{BB962C8B-B14F-4D97-AF65-F5344CB8AC3E}">
        <p14:creationId xmlns:p14="http://schemas.microsoft.com/office/powerpoint/2010/main" val="39936364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dirty="0" smtClean="0"/>
              <a:t>Assessment of Outliers/Cook’s Distance</a:t>
            </a:r>
            <a:endParaRPr lang="ko-KR" altLang="en-US" dirty="0"/>
          </a:p>
        </p:txBody>
      </p:sp>
      <p:pic>
        <p:nvPicPr>
          <p:cNvPr id="4" name="내용 개체 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3741" y="2296080"/>
            <a:ext cx="8516678" cy="3945231"/>
          </a:xfrm>
        </p:spPr>
      </p:pic>
    </p:spTree>
    <p:extLst>
      <p:ext uri="{BB962C8B-B14F-4D97-AF65-F5344CB8AC3E}">
        <p14:creationId xmlns:p14="http://schemas.microsoft.com/office/powerpoint/2010/main" val="636471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dirty="0" smtClean="0"/>
              <a:t>Assumption Assessment</a:t>
            </a:r>
            <a:endParaRPr lang="ko-KR" altLang="en-US" dirty="0"/>
          </a:p>
        </p:txBody>
      </p:sp>
      <p:sp>
        <p:nvSpPr>
          <p:cNvPr id="3" name="내용 개체 틀 2"/>
          <p:cNvSpPr>
            <a:spLocks noGrp="1"/>
          </p:cNvSpPr>
          <p:nvPr>
            <p:ph idx="1"/>
          </p:nvPr>
        </p:nvSpPr>
        <p:spPr/>
        <p:txBody>
          <a:bodyPr/>
          <a:lstStyle/>
          <a:p>
            <a:r>
              <a:rPr lang="en-US" altLang="ko-KR" dirty="0" smtClean="0"/>
              <a:t>Residual seems to be </a:t>
            </a:r>
            <a:r>
              <a:rPr lang="en-US" altLang="ko-KR" dirty="0"/>
              <a:t>heavy tailed (</a:t>
            </a:r>
            <a:r>
              <a:rPr lang="en-US" altLang="ko-KR" dirty="0">
                <a:hlinkClick r:id="rId2"/>
              </a:rPr>
              <a:t>https://</a:t>
            </a:r>
            <a:r>
              <a:rPr lang="en-US" altLang="ko-KR" dirty="0" smtClean="0">
                <a:hlinkClick r:id="rId2"/>
              </a:rPr>
              <a:t>stats.stackexchange.com/questions/101274/how-to-interpret-a-qq-plot</a:t>
            </a:r>
            <a:r>
              <a:rPr lang="en-US" altLang="ko-KR" dirty="0" smtClean="0"/>
              <a:t>)</a:t>
            </a:r>
          </a:p>
          <a:p>
            <a:r>
              <a:rPr lang="en-US" altLang="ko-KR" dirty="0" smtClean="0"/>
              <a:t>Outliers do not seem bad as most of them are within Cook’s distance</a:t>
            </a:r>
          </a:p>
          <a:p>
            <a:r>
              <a:rPr lang="en-US" altLang="ko-KR" dirty="0" smtClean="0"/>
              <a:t>Correlation of Residuals and Fitted value is close to 0(3.797e-17)</a:t>
            </a:r>
          </a:p>
          <a:p>
            <a:endParaRPr lang="en-US" altLang="ko-KR" dirty="0" smtClean="0"/>
          </a:p>
          <a:p>
            <a:endParaRPr lang="ko-KR" altLang="en-US" dirty="0"/>
          </a:p>
        </p:txBody>
      </p:sp>
    </p:spTree>
    <p:extLst>
      <p:ext uri="{BB962C8B-B14F-4D97-AF65-F5344CB8AC3E}">
        <p14:creationId xmlns:p14="http://schemas.microsoft.com/office/powerpoint/2010/main" val="3573524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dirty="0" smtClean="0"/>
              <a:t>Earning Surprise vs. Stock Performance</a:t>
            </a:r>
            <a:endParaRPr lang="ko-KR" altLang="en-US" dirty="0"/>
          </a:p>
        </p:txBody>
      </p:sp>
      <p:sp>
        <p:nvSpPr>
          <p:cNvPr id="3" name="내용 개체 틀 2"/>
          <p:cNvSpPr>
            <a:spLocks noGrp="1"/>
          </p:cNvSpPr>
          <p:nvPr>
            <p:ph idx="1"/>
          </p:nvPr>
        </p:nvSpPr>
        <p:spPr/>
        <p:txBody>
          <a:bodyPr/>
          <a:lstStyle/>
          <a:p>
            <a:r>
              <a:rPr lang="en-US" altLang="ko-KR" dirty="0" smtClean="0"/>
              <a:t>Stock Performance is measured by using Yahoo Finance API data and getting the closing price the day before the earnings announcement and closing price after the day of the announcement</a:t>
            </a:r>
          </a:p>
          <a:p>
            <a:r>
              <a:rPr lang="en-US" altLang="ko-KR" dirty="0" smtClean="0"/>
              <a:t>Surprise is simply Actual EPS – Estimated EPS; That is, the dollar amount of whether over/underperformed predictions</a:t>
            </a:r>
          </a:p>
          <a:p>
            <a:r>
              <a:rPr lang="en-US" altLang="ko-KR" dirty="0" smtClean="0"/>
              <a:t>Correlation of these to after excluding outliers(3223 companies) comes out to be 0.018</a:t>
            </a:r>
            <a:endParaRPr lang="ko-KR" altLang="en-US" dirty="0"/>
          </a:p>
        </p:txBody>
      </p:sp>
    </p:spTree>
    <p:extLst>
      <p:ext uri="{BB962C8B-B14F-4D97-AF65-F5344CB8AC3E}">
        <p14:creationId xmlns:p14="http://schemas.microsoft.com/office/powerpoint/2010/main" val="11251993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dirty="0" smtClean="0"/>
              <a:t>Earning Surprise vs. Stock Performance</a:t>
            </a:r>
            <a:endParaRPr lang="ko-KR" altLang="en-US" dirty="0"/>
          </a:p>
        </p:txBody>
      </p:sp>
      <p:pic>
        <p:nvPicPr>
          <p:cNvPr id="4" name="내용 개체 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0186" y="1892595"/>
            <a:ext cx="7634177" cy="3728175"/>
          </a:xfrm>
        </p:spPr>
      </p:pic>
    </p:spTree>
    <p:extLst>
      <p:ext uri="{BB962C8B-B14F-4D97-AF65-F5344CB8AC3E}">
        <p14:creationId xmlns:p14="http://schemas.microsoft.com/office/powerpoint/2010/main" val="39921300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22594"/>
            <a:ext cx="10515600" cy="1325563"/>
          </a:xfrm>
        </p:spPr>
        <p:txBody>
          <a:bodyPr/>
          <a:lstStyle/>
          <a:p>
            <a:pPr algn="ctr"/>
            <a:r>
              <a:rPr lang="en-US" altLang="ko-KR" dirty="0" smtClean="0"/>
              <a:t>Performance Distribution of Stock for groups beat/missed</a:t>
            </a:r>
            <a:endParaRPr lang="ko-KR" altLang="en-US" dirty="0"/>
          </a:p>
        </p:txBody>
      </p:sp>
      <p:pic>
        <p:nvPicPr>
          <p:cNvPr id="8" name="내용 개체 틀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4466" y="2381818"/>
            <a:ext cx="6996222" cy="3238952"/>
          </a:xfrm>
        </p:spPr>
      </p:pic>
    </p:spTree>
    <p:extLst>
      <p:ext uri="{BB962C8B-B14F-4D97-AF65-F5344CB8AC3E}">
        <p14:creationId xmlns:p14="http://schemas.microsoft.com/office/powerpoint/2010/main" val="2542207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dirty="0" smtClean="0"/>
              <a:t>Wall Street’s Guessing Game</a:t>
            </a:r>
            <a:endParaRPr lang="ko-KR" altLang="en-US" dirty="0"/>
          </a:p>
        </p:txBody>
      </p:sp>
      <p:sp>
        <p:nvSpPr>
          <p:cNvPr id="3" name="내용 개체 틀 2"/>
          <p:cNvSpPr>
            <a:spLocks noGrp="1"/>
          </p:cNvSpPr>
          <p:nvPr>
            <p:ph idx="1"/>
          </p:nvPr>
        </p:nvSpPr>
        <p:spPr/>
        <p:txBody>
          <a:bodyPr>
            <a:normAutofit fontScale="92500" lnSpcReduction="20000"/>
          </a:bodyPr>
          <a:lstStyle/>
          <a:p>
            <a:r>
              <a:rPr lang="en-US" altLang="ko-KR" dirty="0" smtClean="0"/>
              <a:t>Every quarter stock analysts try to guess what publicly listed companies are going to report on their earnings</a:t>
            </a:r>
          </a:p>
          <a:p>
            <a:r>
              <a:rPr lang="en-US" altLang="ko-KR" dirty="0" smtClean="0"/>
              <a:t>Introduction in Investopedia (</a:t>
            </a:r>
            <a:r>
              <a:rPr lang="en-US" altLang="ko-KR" dirty="0" smtClean="0">
                <a:hlinkClick r:id="rId2"/>
              </a:rPr>
              <a:t>http://www.investopedia.com/articles/stocks/06/earningsforecasts.asp</a:t>
            </a:r>
            <a:r>
              <a:rPr lang="en-US" altLang="ko-KR" dirty="0" smtClean="0"/>
              <a:t>)</a:t>
            </a:r>
          </a:p>
          <a:p>
            <a:r>
              <a:rPr lang="en-US" altLang="ko-KR" dirty="0" smtClean="0"/>
              <a:t>“</a:t>
            </a:r>
            <a:r>
              <a:rPr lang="en-US" altLang="ko-KR" dirty="0"/>
              <a:t>A consensus forecast number is normally an average or median of all the forecasts from individual analysts tracking a particular stock. So, when you hear that a company is expected to earn $1.50 per-share this year, that number could be the average of 30 different forecasts. On the other hand, if it's a smaller company, the estimate could be the average of just one or two stock analyst forecasts</a:t>
            </a:r>
            <a:r>
              <a:rPr lang="en-US" altLang="ko-KR" dirty="0" smtClean="0"/>
              <a:t>.”</a:t>
            </a:r>
            <a:r>
              <a:rPr lang="en-US" altLang="ko-KR" dirty="0"/>
              <a:t/>
            </a:r>
            <a:br>
              <a:rPr lang="en-US" altLang="ko-KR" dirty="0"/>
            </a:br>
            <a:endParaRPr lang="ko-KR" altLang="en-US" dirty="0"/>
          </a:p>
        </p:txBody>
      </p:sp>
    </p:spTree>
    <p:extLst>
      <p:ext uri="{BB962C8B-B14F-4D97-AF65-F5344CB8AC3E}">
        <p14:creationId xmlns:p14="http://schemas.microsoft.com/office/powerpoint/2010/main" val="19568429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dirty="0" smtClean="0"/>
              <a:t>Boxplot of Beat/Missed Group</a:t>
            </a:r>
            <a:endParaRPr lang="ko-KR" altLang="en-US" dirty="0"/>
          </a:p>
        </p:txBody>
      </p:sp>
      <p:pic>
        <p:nvPicPr>
          <p:cNvPr id="4" name="내용 개체 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4586" y="2381818"/>
            <a:ext cx="6400800" cy="3238952"/>
          </a:xfrm>
        </p:spPr>
      </p:pic>
    </p:spTree>
    <p:extLst>
      <p:ext uri="{BB962C8B-B14F-4D97-AF65-F5344CB8AC3E}">
        <p14:creationId xmlns:p14="http://schemas.microsoft.com/office/powerpoint/2010/main" val="6961040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dirty="0" smtClean="0"/>
              <a:t>2 Sample T-test </a:t>
            </a:r>
            <a:endParaRPr lang="ko-KR" altLang="en-US" dirty="0"/>
          </a:p>
        </p:txBody>
      </p:sp>
      <p:sp>
        <p:nvSpPr>
          <p:cNvPr id="3" name="내용 개체 틀 2"/>
          <p:cNvSpPr>
            <a:spLocks noGrp="1"/>
          </p:cNvSpPr>
          <p:nvPr>
            <p:ph idx="1"/>
          </p:nvPr>
        </p:nvSpPr>
        <p:spPr/>
        <p:txBody>
          <a:bodyPr/>
          <a:lstStyle/>
          <a:p>
            <a:r>
              <a:rPr lang="en-US" altLang="ko-KR" dirty="0" smtClean="0"/>
              <a:t>Mean of Beat group is 0.86% vs. Mean of Missed group of -1.15%</a:t>
            </a:r>
          </a:p>
          <a:p>
            <a:r>
              <a:rPr lang="en-US" altLang="ko-KR" dirty="0" smtClean="0"/>
              <a:t>95 percent confidence interval comes out to be [1.61, 2.42]</a:t>
            </a:r>
          </a:p>
          <a:p>
            <a:r>
              <a:rPr lang="en-US" altLang="ko-KR" dirty="0" smtClean="0"/>
              <a:t>With p-value of less than 2.2e-16, conclusion comes out to be to reject the null hypothesis which is that true difference in means is equal to 0</a:t>
            </a:r>
          </a:p>
          <a:p>
            <a:r>
              <a:rPr lang="en-US" altLang="ko-KR" dirty="0" smtClean="0"/>
              <a:t>That would seem contradictory compared to previous linear regression analysis</a:t>
            </a:r>
            <a:endParaRPr lang="ko-KR" altLang="en-US" dirty="0"/>
          </a:p>
        </p:txBody>
      </p:sp>
    </p:spTree>
    <p:extLst>
      <p:ext uri="{BB962C8B-B14F-4D97-AF65-F5344CB8AC3E}">
        <p14:creationId xmlns:p14="http://schemas.microsoft.com/office/powerpoint/2010/main" val="29980888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dirty="0" smtClean="0"/>
              <a:t>2 Sample T-Test Assumptions</a:t>
            </a:r>
            <a:endParaRPr lang="ko-KR" altLang="en-US" dirty="0"/>
          </a:p>
        </p:txBody>
      </p:sp>
      <p:sp>
        <p:nvSpPr>
          <p:cNvPr id="3" name="내용 개체 틀 2"/>
          <p:cNvSpPr>
            <a:spLocks noGrp="1"/>
          </p:cNvSpPr>
          <p:nvPr>
            <p:ph idx="1"/>
          </p:nvPr>
        </p:nvSpPr>
        <p:spPr/>
        <p:txBody>
          <a:bodyPr/>
          <a:lstStyle/>
          <a:p>
            <a:r>
              <a:rPr lang="en-US" altLang="ko-KR" dirty="0" smtClean="0"/>
              <a:t>Both samples were drawn from normal distributions(It seems both of them are heavy tailed distributed)</a:t>
            </a:r>
          </a:p>
          <a:p>
            <a:r>
              <a:rPr lang="en-US" altLang="ko-KR" dirty="0" smtClean="0"/>
              <a:t>Both populations have same standard deviations(This could be true)</a:t>
            </a:r>
          </a:p>
          <a:p>
            <a:r>
              <a:rPr lang="en-US" altLang="ko-KR" dirty="0" smtClean="0"/>
              <a:t>Sample observations are randomly drawn and independent(This assumption can be highly suspect)</a:t>
            </a:r>
            <a:endParaRPr lang="ko-KR" altLang="en-US" dirty="0"/>
          </a:p>
        </p:txBody>
      </p:sp>
    </p:spTree>
    <p:extLst>
      <p:ext uri="{BB962C8B-B14F-4D97-AF65-F5344CB8AC3E}">
        <p14:creationId xmlns:p14="http://schemas.microsoft.com/office/powerpoint/2010/main" val="3987376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dirty="0" smtClean="0"/>
              <a:t>Conclusion</a:t>
            </a:r>
            <a:endParaRPr lang="ko-KR" altLang="en-US" dirty="0"/>
          </a:p>
        </p:txBody>
      </p:sp>
      <p:sp>
        <p:nvSpPr>
          <p:cNvPr id="3" name="내용 개체 틀 2"/>
          <p:cNvSpPr>
            <a:spLocks noGrp="1"/>
          </p:cNvSpPr>
          <p:nvPr>
            <p:ph idx="1"/>
          </p:nvPr>
        </p:nvSpPr>
        <p:spPr/>
        <p:txBody>
          <a:bodyPr>
            <a:normAutofit fontScale="92500"/>
          </a:bodyPr>
          <a:lstStyle/>
          <a:p>
            <a:r>
              <a:rPr lang="en-US" altLang="ko-KR" dirty="0" smtClean="0"/>
              <a:t>It seems that despite 2-Sample T-test of Earnings Beat/Missed Groups, the analysis seems to suggest that the actual quarterly reported earnings are quite close to quarterly earnings predictions by Wall Street Analysts</a:t>
            </a:r>
          </a:p>
          <a:p>
            <a:r>
              <a:rPr lang="en-US" altLang="ko-KR" dirty="0" smtClean="0"/>
              <a:t>There are less surprises for companies with more number of analysts covering the stock </a:t>
            </a:r>
          </a:p>
          <a:p>
            <a:r>
              <a:rPr lang="en-US" altLang="ko-KR" dirty="0" smtClean="0"/>
              <a:t>The implication of this is that in general companies’ true quarterly earnings are quite well reflected in the analysts’ predictions, which means that it will not be easy to take advantage of market movements simply with true quarterly earnings alone, although it is considered as material non-public information</a:t>
            </a:r>
            <a:endParaRPr lang="ko-KR" altLang="en-US" dirty="0"/>
          </a:p>
        </p:txBody>
      </p:sp>
    </p:spTree>
    <p:extLst>
      <p:ext uri="{BB962C8B-B14F-4D97-AF65-F5344CB8AC3E}">
        <p14:creationId xmlns:p14="http://schemas.microsoft.com/office/powerpoint/2010/main" val="2018022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dirty="0" smtClean="0"/>
              <a:t>Further Studies</a:t>
            </a:r>
            <a:endParaRPr lang="ko-KR" altLang="en-US" dirty="0"/>
          </a:p>
        </p:txBody>
      </p:sp>
      <p:sp>
        <p:nvSpPr>
          <p:cNvPr id="3" name="내용 개체 틀 2"/>
          <p:cNvSpPr>
            <a:spLocks noGrp="1"/>
          </p:cNvSpPr>
          <p:nvPr>
            <p:ph idx="1"/>
          </p:nvPr>
        </p:nvSpPr>
        <p:spPr/>
        <p:txBody>
          <a:bodyPr/>
          <a:lstStyle/>
          <a:p>
            <a:r>
              <a:rPr lang="en-US" altLang="ko-KR" dirty="0" smtClean="0"/>
              <a:t>This study was only done for most recent quarters, and therefore it would be interesting to see how it looks going back to previous quarters(Also to keep track of future quarters)</a:t>
            </a:r>
          </a:p>
          <a:p>
            <a:r>
              <a:rPr lang="en-US" altLang="ko-KR" dirty="0" smtClean="0"/>
              <a:t>Welcome any suggestions as to shortcoming of assumptions in using the model and if there is a way to overcome them</a:t>
            </a:r>
          </a:p>
          <a:p>
            <a:endParaRPr lang="ko-KR" altLang="en-US" dirty="0"/>
          </a:p>
        </p:txBody>
      </p:sp>
    </p:spTree>
    <p:extLst>
      <p:ext uri="{BB962C8B-B14F-4D97-AF65-F5344CB8AC3E}">
        <p14:creationId xmlns:p14="http://schemas.microsoft.com/office/powerpoint/2010/main" val="4127978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dirty="0" smtClean="0"/>
              <a:t>End</a:t>
            </a:r>
            <a:endParaRPr lang="ko-KR" altLang="en-US" dirty="0"/>
          </a:p>
        </p:txBody>
      </p:sp>
      <p:sp>
        <p:nvSpPr>
          <p:cNvPr id="3" name="내용 개체 틀 2"/>
          <p:cNvSpPr>
            <a:spLocks noGrp="1"/>
          </p:cNvSpPr>
          <p:nvPr>
            <p:ph idx="1"/>
          </p:nvPr>
        </p:nvSpPr>
        <p:spPr/>
        <p:txBody>
          <a:bodyPr/>
          <a:lstStyle/>
          <a:p>
            <a:pPr marL="0" indent="0">
              <a:buNone/>
            </a:pPr>
            <a:endParaRPr lang="ko-KR" altLang="en-US" dirty="0"/>
          </a:p>
        </p:txBody>
      </p:sp>
    </p:spTree>
    <p:extLst>
      <p:ext uri="{BB962C8B-B14F-4D97-AF65-F5344CB8AC3E}">
        <p14:creationId xmlns:p14="http://schemas.microsoft.com/office/powerpoint/2010/main" val="3343725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dirty="0" smtClean="0"/>
              <a:t>Methodology</a:t>
            </a:r>
            <a:endParaRPr lang="ko-KR" altLang="en-US" dirty="0"/>
          </a:p>
        </p:txBody>
      </p:sp>
      <p:sp>
        <p:nvSpPr>
          <p:cNvPr id="3" name="내용 개체 틀 2"/>
          <p:cNvSpPr>
            <a:spLocks noGrp="1"/>
          </p:cNvSpPr>
          <p:nvPr>
            <p:ph idx="1"/>
          </p:nvPr>
        </p:nvSpPr>
        <p:spPr/>
        <p:txBody>
          <a:bodyPr>
            <a:normAutofit/>
          </a:bodyPr>
          <a:lstStyle/>
          <a:p>
            <a:r>
              <a:rPr lang="en-US" altLang="ko-KR" dirty="0" smtClean="0"/>
              <a:t>How the analysts come up with their predictions is anybody’s guess</a:t>
            </a:r>
          </a:p>
          <a:p>
            <a:r>
              <a:rPr lang="en-US" altLang="ko-KR" dirty="0" smtClean="0"/>
              <a:t>From Investopedia</a:t>
            </a:r>
          </a:p>
          <a:p>
            <a:pPr lvl="1">
              <a:buFont typeface="Wingdings" panose="05000000000000000000" pitchFamily="2" charset="2"/>
              <a:buChar char="v"/>
            </a:pPr>
            <a:r>
              <a:rPr lang="en-US" altLang="ko-KR" dirty="0" smtClean="0"/>
              <a:t>“</a:t>
            </a:r>
            <a:r>
              <a:rPr lang="en-US" altLang="ko-KR" dirty="0"/>
              <a:t>Many analysts will incorporate top-down factors such as economic growth rates, currencies and other macroeconomic factors that influence corporate growth. They use market research reports to get a sense of underlying growth trends. To understand the dynamics of the individual companies they cover, really good analysts will speak to customers, suppliers and competitors. The companies themselves offer earnings guidance that analysts build into the models</a:t>
            </a:r>
            <a:r>
              <a:rPr lang="en-US" altLang="ko-KR" dirty="0" smtClean="0"/>
              <a:t>.” </a:t>
            </a:r>
            <a:endParaRPr lang="ko-KR" altLang="en-US" dirty="0"/>
          </a:p>
        </p:txBody>
      </p:sp>
    </p:spTree>
    <p:extLst>
      <p:ext uri="{BB962C8B-B14F-4D97-AF65-F5344CB8AC3E}">
        <p14:creationId xmlns:p14="http://schemas.microsoft.com/office/powerpoint/2010/main" val="13281069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dirty="0" smtClean="0"/>
              <a:t>General Perception </a:t>
            </a:r>
            <a:endParaRPr lang="ko-KR" altLang="en-US" dirty="0"/>
          </a:p>
        </p:txBody>
      </p:sp>
      <p:sp>
        <p:nvSpPr>
          <p:cNvPr id="3" name="내용 개체 틀 2"/>
          <p:cNvSpPr>
            <a:spLocks noGrp="1"/>
          </p:cNvSpPr>
          <p:nvPr>
            <p:ph idx="1"/>
          </p:nvPr>
        </p:nvSpPr>
        <p:spPr/>
        <p:txBody>
          <a:bodyPr/>
          <a:lstStyle/>
          <a:p>
            <a:r>
              <a:rPr lang="en-US" altLang="ko-KR" dirty="0" smtClean="0"/>
              <a:t>Quarterly Earnings report are taken seriously in investment community </a:t>
            </a:r>
          </a:p>
          <a:p>
            <a:pPr lvl="1">
              <a:buFont typeface="Wingdings" panose="05000000000000000000" pitchFamily="2" charset="2"/>
              <a:buChar char="v"/>
            </a:pPr>
            <a:r>
              <a:rPr lang="en-US" altLang="ko-KR" dirty="0" smtClean="0"/>
              <a:t>“</a:t>
            </a:r>
            <a:r>
              <a:rPr lang="en-US" altLang="ko-KR" dirty="0"/>
              <a:t>Consensus estimates are so powerful that even small deviations can send a stock higher or lower. If a company exceeds its consensus estimates, it is usually rewarded with an increase in stock price. If a company falls short of consensus numbers - or sometimes if it only meets expectations - its share price can take a hit</a:t>
            </a:r>
            <a:r>
              <a:rPr lang="en-US" altLang="ko-KR" dirty="0" smtClean="0"/>
              <a:t>.”(Investopedia)</a:t>
            </a:r>
            <a:r>
              <a:rPr lang="en-US" altLang="ko-KR" dirty="0"/>
              <a:t/>
            </a:r>
            <a:br>
              <a:rPr lang="en-US" altLang="ko-KR" dirty="0"/>
            </a:br>
            <a:endParaRPr lang="en-US" altLang="ko-KR" dirty="0" smtClean="0"/>
          </a:p>
          <a:p>
            <a:r>
              <a:rPr lang="en-US" altLang="ko-KR" dirty="0" smtClean="0"/>
              <a:t>Therefore company’s real quarterly earning before reported is considered as material non-public information and it is considered insider trading to trade on the knowledge</a:t>
            </a:r>
            <a:endParaRPr lang="ko-KR" altLang="en-US" dirty="0"/>
          </a:p>
        </p:txBody>
      </p:sp>
    </p:spTree>
    <p:extLst>
      <p:ext uri="{BB962C8B-B14F-4D97-AF65-F5344CB8AC3E}">
        <p14:creationId xmlns:p14="http://schemas.microsoft.com/office/powerpoint/2010/main" val="20890079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dirty="0" smtClean="0"/>
              <a:t>Accuracy of Earnings Projections</a:t>
            </a:r>
            <a:endParaRPr lang="ko-KR" altLang="en-US" dirty="0"/>
          </a:p>
        </p:txBody>
      </p:sp>
      <p:sp>
        <p:nvSpPr>
          <p:cNvPr id="3" name="내용 개체 틀 2"/>
          <p:cNvSpPr>
            <a:spLocks noGrp="1"/>
          </p:cNvSpPr>
          <p:nvPr>
            <p:ph idx="1"/>
          </p:nvPr>
        </p:nvSpPr>
        <p:spPr/>
        <p:txBody>
          <a:bodyPr/>
          <a:lstStyle/>
          <a:p>
            <a:r>
              <a:rPr lang="en-US" altLang="ko-KR" dirty="0" smtClean="0"/>
              <a:t>Goal of this study was to measure how accurate Wall Street analysts’ quarterly earnings are compared to actual reported earnings numbers</a:t>
            </a:r>
          </a:p>
          <a:p>
            <a:r>
              <a:rPr lang="en-US" altLang="ko-KR" dirty="0" smtClean="0"/>
              <a:t>CNBC provides in their website every quarter what the estimated EPS(Earnings for Share) for the company was, the actual reported EPS, and whether the actual number was above or below estimates</a:t>
            </a:r>
          </a:p>
          <a:p>
            <a:endParaRPr lang="ko-KR" altLang="en-US" dirty="0"/>
          </a:p>
        </p:txBody>
      </p:sp>
    </p:spTree>
    <p:extLst>
      <p:ext uri="{BB962C8B-B14F-4D97-AF65-F5344CB8AC3E}">
        <p14:creationId xmlns:p14="http://schemas.microsoft.com/office/powerpoint/2010/main" val="3870009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dirty="0" smtClean="0"/>
              <a:t>Scraping CNBC’s Earnings Data</a:t>
            </a:r>
            <a:endParaRPr lang="ko-KR" altLang="en-US" dirty="0"/>
          </a:p>
        </p:txBody>
      </p:sp>
      <p:sp>
        <p:nvSpPr>
          <p:cNvPr id="3" name="내용 개체 틀 2"/>
          <p:cNvSpPr>
            <a:spLocks noGrp="1"/>
          </p:cNvSpPr>
          <p:nvPr>
            <p:ph idx="1"/>
          </p:nvPr>
        </p:nvSpPr>
        <p:spPr/>
        <p:txBody>
          <a:bodyPr/>
          <a:lstStyle/>
          <a:p>
            <a:r>
              <a:rPr lang="en-US" altLang="ko-KR" dirty="0" smtClean="0"/>
              <a:t>For example, here’s Google’s Earning page of CNBC</a:t>
            </a:r>
          </a:p>
          <a:p>
            <a:pPr lvl="1"/>
            <a:r>
              <a:rPr lang="en-US" altLang="ko-KR" dirty="0" smtClean="0">
                <a:hlinkClick r:id="rId2"/>
              </a:rPr>
              <a:t>http://data.cnbc.com/quotes/GOOGL/tab/5</a:t>
            </a:r>
            <a:endParaRPr lang="en-US" altLang="ko-KR" dirty="0" smtClean="0"/>
          </a:p>
          <a:p>
            <a:endParaRPr lang="ko-KR" altLang="en-US" dirty="0"/>
          </a:p>
        </p:txBody>
      </p:sp>
      <p:pic>
        <p:nvPicPr>
          <p:cNvPr id="6" name="그림 5"/>
          <p:cNvPicPr>
            <a:picLocks noChangeAspect="1"/>
          </p:cNvPicPr>
          <p:nvPr/>
        </p:nvPicPr>
        <p:blipFill>
          <a:blip r:embed="rId3"/>
          <a:stretch>
            <a:fillRect/>
          </a:stretch>
        </p:blipFill>
        <p:spPr>
          <a:xfrm>
            <a:off x="1265275" y="2711302"/>
            <a:ext cx="9069572" cy="3842561"/>
          </a:xfrm>
          <a:prstGeom prst="rect">
            <a:avLst/>
          </a:prstGeom>
        </p:spPr>
      </p:pic>
    </p:spTree>
    <p:extLst>
      <p:ext uri="{BB962C8B-B14F-4D97-AF65-F5344CB8AC3E}">
        <p14:creationId xmlns:p14="http://schemas.microsoft.com/office/powerpoint/2010/main" val="3583845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dirty="0" smtClean="0"/>
              <a:t>Structure of the Page</a:t>
            </a:r>
            <a:endParaRPr lang="ko-KR" altLang="en-US" dirty="0"/>
          </a:p>
        </p:txBody>
      </p:sp>
      <p:sp>
        <p:nvSpPr>
          <p:cNvPr id="3" name="내용 개체 틀 2"/>
          <p:cNvSpPr>
            <a:spLocks noGrp="1"/>
          </p:cNvSpPr>
          <p:nvPr>
            <p:ph idx="1"/>
          </p:nvPr>
        </p:nvSpPr>
        <p:spPr/>
        <p:txBody>
          <a:bodyPr/>
          <a:lstStyle/>
          <a:p>
            <a:r>
              <a:rPr lang="en-US" altLang="ko-KR" dirty="0" smtClean="0"/>
              <a:t>It looks simple enough, but one would have to use Selenium to try to scrape data </a:t>
            </a:r>
          </a:p>
          <a:p>
            <a:r>
              <a:rPr lang="en-US" altLang="ko-KR" dirty="0" smtClean="0"/>
              <a:t>Moreover, if one was trying to scrape data for past quarters, one would have to be able to hover over the bar graph and get the changed data (Also have to note that the past data would more likely lead to survivorship bias)</a:t>
            </a:r>
          </a:p>
          <a:p>
            <a:r>
              <a:rPr lang="en-US" altLang="ko-KR" dirty="0" smtClean="0"/>
              <a:t>I have attempted to do this using button/click or hover action in Selenium but was not successful </a:t>
            </a:r>
          </a:p>
          <a:p>
            <a:r>
              <a:rPr lang="en-US" altLang="ko-KR" dirty="0" smtClean="0"/>
              <a:t>Also, it was returning None for area objects under map (</a:t>
            </a:r>
            <a:r>
              <a:rPr lang="ko-KR" altLang="en-US" dirty="0" err="1" smtClean="0"/>
              <a:t>템소</a:t>
            </a:r>
            <a:r>
              <a:rPr lang="en-US" altLang="ko-KR" dirty="0" smtClean="0"/>
              <a:t> = //*[@id=＂</a:t>
            </a:r>
            <a:r>
              <a:rPr lang="en-US" altLang="ko-KR" dirty="0" err="1" smtClean="0"/>
              <a:t>chartMap</a:t>
            </a:r>
            <a:r>
              <a:rPr lang="en-US" altLang="ko-KR" dirty="0" smtClean="0"/>
              <a:t>＂]/map/area[1])</a:t>
            </a:r>
            <a:endParaRPr lang="ko-KR" altLang="en-US" dirty="0"/>
          </a:p>
        </p:txBody>
      </p:sp>
    </p:spTree>
    <p:extLst>
      <p:ext uri="{BB962C8B-B14F-4D97-AF65-F5344CB8AC3E}">
        <p14:creationId xmlns:p14="http://schemas.microsoft.com/office/powerpoint/2010/main" val="33560709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dirty="0" smtClean="0"/>
              <a:t>Raw Data</a:t>
            </a:r>
            <a:endParaRPr lang="ko-KR" altLang="en-US" dirty="0"/>
          </a:p>
        </p:txBody>
      </p:sp>
      <p:sp>
        <p:nvSpPr>
          <p:cNvPr id="3" name="내용 개체 틀 2"/>
          <p:cNvSpPr>
            <a:spLocks noGrp="1"/>
          </p:cNvSpPr>
          <p:nvPr>
            <p:ph idx="1"/>
          </p:nvPr>
        </p:nvSpPr>
        <p:spPr/>
        <p:txBody>
          <a:bodyPr/>
          <a:lstStyle/>
          <a:p>
            <a:r>
              <a:rPr lang="en-US" altLang="ko-KR" dirty="0" smtClean="0"/>
              <a:t>I was able to scrape the most recent quarterly data for about 3000 companies</a:t>
            </a:r>
          </a:p>
          <a:p>
            <a:r>
              <a:rPr lang="en-US" altLang="ko-KR" dirty="0" smtClean="0"/>
              <a:t>By parsing the raw data, I was able to get information for estimate quarterly EPS/actual quarterly EPS, whether it beat or missed the estimates, and number of analysts covering the stock </a:t>
            </a:r>
          </a:p>
          <a:p>
            <a:r>
              <a:rPr lang="en-US" altLang="ko-KR" dirty="0" smtClean="0"/>
              <a:t>I have attempted to run the regression on estimate EPS vs. actual reported EPS</a:t>
            </a:r>
            <a:endParaRPr lang="ko-KR" altLang="en-US" dirty="0"/>
          </a:p>
        </p:txBody>
      </p:sp>
    </p:spTree>
    <p:extLst>
      <p:ext uri="{BB962C8B-B14F-4D97-AF65-F5344CB8AC3E}">
        <p14:creationId xmlns:p14="http://schemas.microsoft.com/office/powerpoint/2010/main" val="1358164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dirty="0" smtClean="0"/>
              <a:t>Number of Analysts covering the company and Earnings surprises</a:t>
            </a:r>
            <a:endParaRPr lang="ko-KR" altLang="en-US" dirty="0"/>
          </a:p>
        </p:txBody>
      </p:sp>
      <p:pic>
        <p:nvPicPr>
          <p:cNvPr id="4" name="내용 개체 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1935" y="1871330"/>
            <a:ext cx="6794205" cy="4369982"/>
          </a:xfrm>
        </p:spPr>
      </p:pic>
    </p:spTree>
    <p:extLst>
      <p:ext uri="{BB962C8B-B14F-4D97-AF65-F5344CB8AC3E}">
        <p14:creationId xmlns:p14="http://schemas.microsoft.com/office/powerpoint/2010/main" val="32007386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1340</TotalTime>
  <Words>872</Words>
  <Application>Microsoft Office PowerPoint</Application>
  <PresentationFormat>와이드스크린</PresentationFormat>
  <Paragraphs>73</Paragraphs>
  <Slides>25</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25</vt:i4>
      </vt:variant>
    </vt:vector>
  </HeadingPairs>
  <TitlesOfParts>
    <vt:vector size="29" baseType="lpstr">
      <vt:lpstr>맑은 고딕</vt:lpstr>
      <vt:lpstr>Arial</vt:lpstr>
      <vt:lpstr>Wingdings</vt:lpstr>
      <vt:lpstr>Office 테마</vt:lpstr>
      <vt:lpstr>Wall Street Analysts’ Earnings Predictions</vt:lpstr>
      <vt:lpstr>Wall Street’s Guessing Game</vt:lpstr>
      <vt:lpstr>Methodology</vt:lpstr>
      <vt:lpstr>General Perception </vt:lpstr>
      <vt:lpstr>Accuracy of Earnings Projections</vt:lpstr>
      <vt:lpstr>Scraping CNBC’s Earnings Data</vt:lpstr>
      <vt:lpstr>Structure of the Page</vt:lpstr>
      <vt:lpstr>Raw Data</vt:lpstr>
      <vt:lpstr>Number of Analysts covering the company and Earnings surprises</vt:lpstr>
      <vt:lpstr>Simple Linear Regression</vt:lpstr>
      <vt:lpstr>Result</vt:lpstr>
      <vt:lpstr>Assumption Diagnostics</vt:lpstr>
      <vt:lpstr>Constant Variance of Residuals Assumption</vt:lpstr>
      <vt:lpstr>QQ Plot and test of Normality</vt:lpstr>
      <vt:lpstr>Assessment of Outliers/Cook’s Distance</vt:lpstr>
      <vt:lpstr>Assumption Assessment</vt:lpstr>
      <vt:lpstr>Earning Surprise vs. Stock Performance</vt:lpstr>
      <vt:lpstr>Earning Surprise vs. Stock Performance</vt:lpstr>
      <vt:lpstr>Performance Distribution of Stock for groups beat/missed</vt:lpstr>
      <vt:lpstr>Boxplot of Beat/Missed Group</vt:lpstr>
      <vt:lpstr>2 Sample T-test </vt:lpstr>
      <vt:lpstr>2 Sample T-Test Assumptions</vt:lpstr>
      <vt:lpstr>Conclusion</vt:lpstr>
      <vt:lpstr>Further Studies</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Wall Street Analysts’ Earnings Predictions</dc:title>
  <dc:creator>Daniel Rim</dc:creator>
  <cp:lastModifiedBy>Daniel Rim</cp:lastModifiedBy>
  <cp:revision>23</cp:revision>
  <dcterms:created xsi:type="dcterms:W3CDTF">2017-05-06T19:12:54Z</dcterms:created>
  <dcterms:modified xsi:type="dcterms:W3CDTF">2017-05-07T17:34:22Z</dcterms:modified>
</cp:coreProperties>
</file>