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3" r:id="rId16"/>
    <p:sldId id="274" r:id="rId17"/>
    <p:sldId id="271" r:id="rId18"/>
    <p:sldId id="272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6" r:id="rId30"/>
    <p:sldId id="287" r:id="rId31"/>
    <p:sldId id="288" r:id="rId32"/>
    <p:sldId id="289" r:id="rId33"/>
    <p:sldId id="290" r:id="rId34"/>
    <p:sldId id="291" r:id="rId35"/>
    <p:sldId id="285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9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7870DF-91A0-C5C6-0A58-F95B6D51AD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E1592E-E7A1-C660-7DAD-88439F8E6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4FF8B1-9CD6-D3E4-023B-ED9778EEF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9B45B5-9175-0CE1-F9ED-671CB345D1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246A57D-A01B-C45F-E26A-9515150BF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8857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AC2E76-A5F4-131C-4CB8-E1DE65C1A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8E28819-3DF4-A92F-997B-3E5A5BFF6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7061D5-49D2-F609-6BCB-88DC9BE0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525C34C-E537-27E4-3466-333A9D608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98C59-5B18-C1D5-04F9-BB3FA496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95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1A6373C7-89DD-712E-E64E-6D2D443524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5596B84-E8FD-BB5E-04D1-C36AB4B9AB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26E808-5496-5B26-E31D-F5ABF2FDE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CDF3F4B-4A9D-BEE6-A509-C53375D86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E463507-D8D4-6110-220E-2F13C4557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40556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4E1984-ACDE-A1B5-C7C7-874D450EC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9C4F80-C8CD-3D29-444A-EE9D41CE68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63ED111-1A49-8DF6-F1F8-217E433D3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DA1FC-BD39-3E18-5FFA-56614162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97317A-9915-CC55-A7F0-C990C947D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024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869B2E-93FE-C379-2602-D6D158280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F771385-038E-A864-FB1C-802DF4C452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A87604-8DEC-F81A-ED57-6C481B20E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5FAF65-C55B-F72F-4B7F-1787E5720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528EECB-8A87-466B-186D-54BD6E1FD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149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022595-E7CE-F143-8BF2-CEB9E19E3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618158E-636B-BECB-93FC-F6ADCB3980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101E32F-0AA0-366F-04CC-CCCE4F499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85E6A67-701A-B446-8204-54A9D4B25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7D54A42-9837-5D88-7276-1D5292CF7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E1E668A-AB27-9CFD-2CAA-2422C40776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632130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27E0E85-5C8F-CEB2-083D-1C03396A0D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2D2573C-BEA2-B820-7A8D-8DEA5693ED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8A5B7D9-5634-F5E3-02A7-DBACC07232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39E7069-BBD9-62ED-42C2-13EA9AA577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C4B60EAA-EBE5-1D4C-5C7D-63E285891E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0CD33B5-3A86-2963-A174-6DF284911A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1ED668-71B0-6154-4BD6-499002079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FF1DEF5-3053-605E-AF69-3BA6AEA3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59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FB691F-DCDC-0A81-87BB-12B713C26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E90977E-6A01-DDFF-60DC-EDC16BD04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D3C72D7-688F-D767-41A7-B8E05AB03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ADE4BF-5D30-328F-8AB8-56C67E71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955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EEC7BA7-D8A4-B0A3-A0C3-F91D5FBAF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538CECE-4716-B8ED-0A2E-49EDB88D1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29799E-70C9-C5AD-9827-D7F54BF4A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216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BF4CB7-B361-D66F-9B53-D805FF1F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F2B162A-E86C-AE5C-3528-F4B61955C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5722932-9C9F-AB32-FF55-24AE6064A6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2229DB8-6353-9339-152D-225F55BAB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947D676-980C-EE88-F601-E85A15B2E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C19E0A-A2B0-9BCB-724E-39DB04EEB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2255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74FE510-B793-459B-207F-92845D94C8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1A772F-95A1-FE4F-A125-CFEDC7319B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534BE2C-98CF-2CC8-5A74-0A22CD994B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D615DB-EDDD-E5B2-E0A3-8ED8DAA060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0EE7B2B-098D-5000-0011-FA8FF5602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7E3D4FD-7C9E-1D0D-9E12-4D60D6036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772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E1FDA6-DE9C-903D-157A-C602C7744B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1EE60F-BCF5-E219-EE66-03E03FAF3E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BDFC07B-DB0C-5232-A151-63F78EBF8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496E99-0A99-4333-86EB-9948AC868C08}" type="datetimeFigureOut">
              <a:rPr lang="zh-CN" altLang="en-US" smtClean="0"/>
              <a:t>2025/9/22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6AB793-6C9C-214C-0C84-FD188870D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3F6C2-C5AB-1BB8-CC2C-EA3610882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56149-05FC-452B-B5B7-EDA5DE967F4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632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llm-reasoning/d1/blob/main/SFT/sft_trainer.py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B0982-01FB-C559-C754-5B4E939E6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1. Connection error </a:t>
            </a:r>
            <a:r>
              <a:rPr lang="zh-CN" altLang="en-US" dirty="0"/>
              <a:t>（数据集 分词器 模型）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AC4C728-7093-FC8B-1677-6D8A01AB4C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274" y="1593742"/>
            <a:ext cx="5227893" cy="271146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EB95378-5159-50D3-8CB3-E8797A209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1167" y="1446842"/>
            <a:ext cx="5619366" cy="31022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36F34381-DD25-CE25-6746-82EBDEA791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6674" y="4305204"/>
            <a:ext cx="4809294" cy="231523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C1DEA153-F441-CA2F-6E58-E1B5BDCC75E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41706" y="4900801"/>
            <a:ext cx="7908435" cy="4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23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20B6DA-9ABE-44F1-09D0-C9C6DC2FD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606980-2BA2-B76A-242A-A699279C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这是我目前费事最久的</a:t>
            </a:r>
            <a:r>
              <a:rPr lang="en-US" altLang="zh-CN" dirty="0"/>
              <a:t>debug.</a:t>
            </a:r>
            <a:r>
              <a:rPr lang="zh-CN" altLang="en-US" dirty="0"/>
              <a:t>我下载路径改成了数据盘。</a:t>
            </a:r>
          </a:p>
        </p:txBody>
      </p:sp>
    </p:spTree>
    <p:extLst>
      <p:ext uri="{BB962C8B-B14F-4D97-AF65-F5344CB8AC3E}">
        <p14:creationId xmlns:p14="http://schemas.microsoft.com/office/powerpoint/2010/main" val="2678400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2486CC-47C7-9CEA-339E-4D6E64E76F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字符不符合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6E4694-5ACF-3355-796E-F757910AD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DF0B5D2-1E1A-6741-E8BF-905ABF2748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92" y="2012974"/>
            <a:ext cx="9933616" cy="329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67162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07FE1B-C231-FADB-1C48-1BEFA128E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0099F4-2B11-86A7-785B-B503A4D60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在启用</a:t>
            </a:r>
            <a:r>
              <a:rPr lang="en-US" altLang="zh-CN" dirty="0"/>
              <a:t>BF16</a:t>
            </a:r>
            <a:r>
              <a:rPr lang="zh-CN" altLang="en-US" dirty="0"/>
              <a:t>混合精度训练后，即使使用了标准的</a:t>
            </a:r>
            <a:r>
              <a:rPr lang="en-US" altLang="zh-CN" dirty="0"/>
              <a:t>`</a:t>
            </a:r>
            <a:r>
              <a:rPr lang="en-US" altLang="zh-CN" dirty="0" err="1"/>
              <a:t>DataCollatorForLanguageModeling</a:t>
            </a:r>
            <a:r>
              <a:rPr lang="en-US" altLang="zh-CN" dirty="0"/>
              <a:t>`</a:t>
            </a:r>
            <a:r>
              <a:rPr lang="zh-CN" altLang="en-US" dirty="0"/>
              <a:t>，程序依然在注意力层内部抛出</a:t>
            </a:r>
            <a:r>
              <a:rPr lang="en-US" altLang="zh-CN" dirty="0"/>
              <a:t>`</a:t>
            </a:r>
            <a:r>
              <a:rPr lang="en-US" altLang="zh-CN" dirty="0" err="1"/>
              <a:t>RuntimeError</a:t>
            </a:r>
            <a:r>
              <a:rPr lang="en-US" altLang="zh-CN" dirty="0"/>
              <a:t>`</a:t>
            </a:r>
            <a:r>
              <a:rPr lang="zh-CN" altLang="en-US" dirty="0"/>
              <a:t>，提示</a:t>
            </a:r>
            <a:r>
              <a:rPr lang="en-US" altLang="zh-CN" dirty="0"/>
              <a:t>`</a:t>
            </a:r>
            <a:r>
              <a:rPr lang="en-US" altLang="zh-CN" dirty="0" err="1"/>
              <a:t>attention_mask</a:t>
            </a:r>
            <a:r>
              <a:rPr lang="en-US" altLang="zh-CN" dirty="0"/>
              <a:t>`</a:t>
            </a:r>
            <a:r>
              <a:rPr lang="zh-CN" altLang="en-US" dirty="0"/>
              <a:t>的</a:t>
            </a:r>
            <a:r>
              <a:rPr lang="en-US" altLang="zh-CN" dirty="0"/>
              <a:t>`long int`</a:t>
            </a:r>
            <a:r>
              <a:rPr lang="zh-CN" altLang="en-US" dirty="0"/>
              <a:t>类型与模型内部</a:t>
            </a:r>
            <a:r>
              <a:rPr lang="en-US" altLang="zh-CN" dirty="0"/>
              <a:t>`query`</a:t>
            </a:r>
            <a:r>
              <a:rPr lang="zh-CN" altLang="en-US" dirty="0"/>
              <a:t>张量的</a:t>
            </a:r>
            <a:r>
              <a:rPr lang="en-US" altLang="zh-CN" dirty="0"/>
              <a:t>`BFloat16`</a:t>
            </a:r>
            <a:r>
              <a:rPr lang="zh-CN" altLang="en-US" dirty="0"/>
              <a:t>类型不匹配。 </a:t>
            </a:r>
            <a:br>
              <a:rPr lang="zh-CN" altLang="en-US" dirty="0"/>
            </a:br>
            <a:r>
              <a:rPr lang="zh-CN" altLang="en-US" dirty="0"/>
              <a:t>我直接修改了我的</a:t>
            </a:r>
            <a:r>
              <a:rPr lang="en-US" altLang="zh-CN" dirty="0"/>
              <a:t>`</a:t>
            </a:r>
            <a:r>
              <a:rPr lang="en-US" altLang="zh-CN" dirty="0" err="1"/>
              <a:t>preprocess_function</a:t>
            </a:r>
            <a:r>
              <a:rPr lang="en-US" altLang="zh-CN" dirty="0"/>
              <a:t>`</a:t>
            </a:r>
            <a:r>
              <a:rPr lang="zh-CN" altLang="en-US" dirty="0"/>
              <a:t>，在数据处理的最后一步，手动将</a:t>
            </a:r>
            <a:r>
              <a:rPr lang="en-US" altLang="zh-CN" dirty="0"/>
              <a:t>`tokenizer`</a:t>
            </a:r>
            <a:r>
              <a:rPr lang="zh-CN" altLang="en-US" dirty="0"/>
              <a:t>生成的整数</a:t>
            </a:r>
            <a:r>
              <a:rPr lang="en-US" altLang="zh-CN" dirty="0"/>
              <a:t>`</a:t>
            </a:r>
            <a:r>
              <a:rPr lang="en-US" altLang="zh-CN" dirty="0" err="1"/>
              <a:t>attention_mask</a:t>
            </a:r>
            <a:r>
              <a:rPr lang="en-US" altLang="zh-CN" dirty="0"/>
              <a:t>`</a:t>
            </a:r>
            <a:r>
              <a:rPr lang="zh-CN" altLang="en-US" dirty="0"/>
              <a:t>，强制转换为</a:t>
            </a:r>
            <a:r>
              <a:rPr lang="en-US" altLang="zh-CN" dirty="0"/>
              <a:t>`torch.float32`</a:t>
            </a:r>
            <a:r>
              <a:rPr lang="zh-CN" altLang="en-US" dirty="0"/>
              <a:t>张量。</a:t>
            </a:r>
          </a:p>
        </p:txBody>
      </p:sp>
    </p:spTree>
    <p:extLst>
      <p:ext uri="{BB962C8B-B14F-4D97-AF65-F5344CB8AC3E}">
        <p14:creationId xmlns:p14="http://schemas.microsoft.com/office/powerpoint/2010/main" val="16393992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D5DA32-5A34-BD4F-8994-0DB45EBB2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爆显存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1AEA350-96F9-EABD-6D45-8B4ECF881B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44104"/>
            <a:ext cx="10515600" cy="67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34995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636821-2B40-768C-BED5-57A47CF5C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F9870C3-F45E-3967-D2B0-7E2079644E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</a:t>
            </a:r>
            <a:r>
              <a:rPr lang="en-US" altLang="zh-CN" dirty="0"/>
              <a:t>BF16</a:t>
            </a:r>
            <a:r>
              <a:rPr lang="zh-CN" altLang="en-US" dirty="0"/>
              <a:t>模式下，优化由超长序列导致的</a:t>
            </a:r>
            <a:r>
              <a:rPr lang="en-US" altLang="zh-CN" dirty="0"/>
              <a:t>`</a:t>
            </a:r>
            <a:r>
              <a:rPr lang="en-US" altLang="zh-CN" dirty="0" err="1"/>
              <a:t>OutOfMemoryError</a:t>
            </a:r>
            <a:r>
              <a:rPr lang="en-US" altLang="zh-CN" dirty="0"/>
              <a:t>`</a:t>
            </a:r>
          </a:p>
          <a:p>
            <a:r>
              <a:rPr lang="zh-CN" altLang="en-US" dirty="0"/>
              <a:t>即便在启用了</a:t>
            </a:r>
            <a:r>
              <a:rPr lang="en-US" altLang="zh-CN" dirty="0"/>
              <a:t>BF16</a:t>
            </a:r>
            <a:r>
              <a:rPr lang="zh-CN" altLang="en-US" dirty="0"/>
              <a:t>混合精度训练后，在训练启动的第一个</a:t>
            </a:r>
            <a:r>
              <a:rPr lang="en-US" altLang="zh-CN" dirty="0"/>
              <a:t>step</a:t>
            </a:r>
            <a:r>
              <a:rPr lang="zh-CN" altLang="en-US" dirty="0"/>
              <a:t>，程序依然抛出</a:t>
            </a:r>
            <a:r>
              <a:rPr lang="en-US" altLang="zh-CN" dirty="0"/>
              <a:t>`CUDA </a:t>
            </a:r>
            <a:r>
              <a:rPr lang="en-US" altLang="zh-CN" dirty="0" err="1"/>
              <a:t>OutOfMemoryError</a:t>
            </a:r>
            <a:r>
              <a:rPr lang="en-US" altLang="zh-CN" dirty="0"/>
              <a:t>`</a:t>
            </a:r>
            <a:r>
              <a:rPr lang="zh-CN" altLang="en-US" dirty="0"/>
              <a:t>。我将序列长度从</a:t>
            </a:r>
            <a:r>
              <a:rPr lang="en-US" altLang="zh-CN" dirty="0"/>
              <a:t>`2048`</a:t>
            </a:r>
            <a:r>
              <a:rPr lang="zh-CN" altLang="en-US" dirty="0"/>
              <a:t>适度降低到</a:t>
            </a:r>
            <a:r>
              <a:rPr lang="en-US" altLang="zh-CN" dirty="0"/>
              <a:t>`1536`</a:t>
            </a:r>
            <a:r>
              <a:rPr lang="zh-CN" altLang="en-US" dirty="0"/>
              <a:t>我在</a:t>
            </a:r>
            <a:r>
              <a:rPr lang="en-US" altLang="zh-CN" dirty="0"/>
              <a:t>`</a:t>
            </a:r>
            <a:r>
              <a:rPr lang="en-US" altLang="zh-CN" dirty="0" err="1"/>
              <a:t>TrainingArguments</a:t>
            </a:r>
            <a:r>
              <a:rPr lang="en-US" altLang="zh-CN" dirty="0"/>
              <a:t>`</a:t>
            </a:r>
            <a:r>
              <a:rPr lang="zh-CN" altLang="en-US" dirty="0"/>
              <a:t>中设置</a:t>
            </a:r>
            <a:r>
              <a:rPr lang="en-US" altLang="zh-CN" dirty="0"/>
              <a:t>`</a:t>
            </a:r>
            <a:r>
              <a:rPr lang="en-US" altLang="zh-CN" dirty="0" err="1"/>
              <a:t>gradient_checkpointing</a:t>
            </a:r>
            <a:r>
              <a:rPr lang="en-US" altLang="zh-CN" dirty="0"/>
              <a:t>=True`</a:t>
            </a:r>
            <a:r>
              <a:rPr lang="zh-CN" altLang="en-US" dirty="0"/>
              <a:t>。后发现</a:t>
            </a:r>
            <a:r>
              <a:rPr lang="en-US" altLang="zh-CN" dirty="0" err="1"/>
              <a:t>gradient_checkpointing</a:t>
            </a:r>
            <a:r>
              <a:rPr lang="en-US" altLang="zh-CN" dirty="0"/>
              <a:t>=True</a:t>
            </a:r>
            <a:r>
              <a:rPr lang="zh-CN" altLang="en-US" dirty="0"/>
              <a:t>与</a:t>
            </a:r>
            <a:r>
              <a:rPr lang="en-US" altLang="zh-CN" dirty="0" err="1"/>
              <a:t>use_cache</a:t>
            </a:r>
            <a:r>
              <a:rPr lang="en-US" altLang="zh-CN" dirty="0"/>
              <a:t>=True</a:t>
            </a:r>
            <a:r>
              <a:rPr lang="zh-CN" altLang="en-US" dirty="0"/>
              <a:t>冲突于是在顶上加了</a:t>
            </a:r>
            <a:r>
              <a:rPr lang="en-US" altLang="zh-CN" dirty="0" err="1"/>
              <a:t>os.environ</a:t>
            </a:r>
            <a:r>
              <a:rPr lang="en-US" altLang="zh-CN" dirty="0"/>
              <a:t>[‘PYTORCH_CUDA_ALLOC_CONF’] = ‘</a:t>
            </a:r>
            <a:r>
              <a:rPr lang="en-US" altLang="zh-CN" dirty="0" err="1"/>
              <a:t>expandable_segments:True</a:t>
            </a:r>
            <a:r>
              <a:rPr lang="en-US" altLang="zh-CN" dirty="0"/>
              <a:t>‘</a:t>
            </a:r>
            <a:r>
              <a:rPr lang="zh-CN" altLang="en-US" dirty="0"/>
              <a:t>解决了碎片内存的问题。两张</a:t>
            </a:r>
            <a:r>
              <a:rPr lang="en-US" altLang="zh-CN" dirty="0"/>
              <a:t>4090</a:t>
            </a:r>
            <a:r>
              <a:rPr lang="zh-CN" altLang="en-US" dirty="0"/>
              <a:t>显卡可以跑完全程。</a:t>
            </a:r>
            <a:endParaRPr lang="en-US" altLang="zh-CN" dirty="0"/>
          </a:p>
          <a:p>
            <a:r>
              <a:rPr lang="zh-CN" altLang="en-US" dirty="0"/>
              <a:t>我猜</a:t>
            </a:r>
            <a:r>
              <a:rPr lang="en-US" altLang="zh-CN" dirty="0" err="1"/>
              <a:t>qLORA</a:t>
            </a:r>
            <a:r>
              <a:rPr lang="zh-CN" altLang="en-US" dirty="0"/>
              <a:t>也能解决但是我没有去尝试</a:t>
            </a:r>
          </a:p>
        </p:txBody>
      </p:sp>
    </p:spTree>
    <p:extLst>
      <p:ext uri="{BB962C8B-B14F-4D97-AF65-F5344CB8AC3E}">
        <p14:creationId xmlns:p14="http://schemas.microsoft.com/office/powerpoint/2010/main" val="6812479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2BAC93-7213-92CB-DEE5-FDE3C9576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Qlora</a:t>
            </a:r>
            <a:r>
              <a:rPr lang="zh-CN" altLang="en-US" dirty="0"/>
              <a:t>也行。没有接口</a:t>
            </a:r>
            <a:r>
              <a:rPr lang="en-US" altLang="zh-CN" dirty="0"/>
              <a:t>-</a:t>
            </a:r>
            <a:r>
              <a:rPr lang="zh-CN" altLang="en-US" dirty="0"/>
              <a:t>打猴子补丁</a:t>
            </a:r>
            <a:r>
              <a:rPr lang="en-US" altLang="zh-CN" dirty="0"/>
              <a:t>-</a:t>
            </a:r>
            <a:r>
              <a:rPr lang="zh-CN" altLang="en-US" dirty="0"/>
              <a:t>训练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264F92A-BD31-CC9B-BC3D-47EE4F35B24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2347" y="1690688"/>
            <a:ext cx="9069066" cy="495369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24D49BA-E5A7-61FE-4074-EB5ADAD8F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495" y="2406218"/>
            <a:ext cx="7939119" cy="4035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294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6BBF8D-4D20-84F3-1364-6361557100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结果没那么好。（不打</a:t>
            </a:r>
            <a:r>
              <a:rPr lang="en-US" altLang="zh-CN" dirty="0" err="1"/>
              <a:t>qlora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/>
              <a:t>4090</a:t>
            </a:r>
            <a:r>
              <a:rPr lang="zh-CN" altLang="en-US"/>
              <a:t>）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2156AB9-4AAB-941B-EBCE-0F917E5E2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569705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122E25-5E1B-3C6C-805D-10D21BB57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5324066-123C-A559-814A-91240D00BF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3188800"/>
            <a:ext cx="10515600" cy="1624987"/>
          </a:xfrm>
        </p:spPr>
      </p:pic>
    </p:spTree>
    <p:extLst>
      <p:ext uri="{BB962C8B-B14F-4D97-AF65-F5344CB8AC3E}">
        <p14:creationId xmlns:p14="http://schemas.microsoft.com/office/powerpoint/2010/main" val="21708019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7341FC-785C-921E-8394-023CD474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3FC0D9-2990-9A5C-47D9-144E7980E2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错误发生在模型保存阶段，而非训练阶段。这证明了训练本身是成功的。我禁用了</a:t>
            </a:r>
            <a:r>
              <a:rPr lang="en-US" altLang="zh-CN" dirty="0"/>
              <a:t>`Trainer`</a:t>
            </a:r>
            <a:r>
              <a:rPr lang="zh-CN" altLang="en-US" dirty="0"/>
              <a:t>在训练过程中的所有自动保存行为来确保能跑</a:t>
            </a:r>
          </a:p>
        </p:txBody>
      </p:sp>
    </p:spTree>
    <p:extLst>
      <p:ext uri="{BB962C8B-B14F-4D97-AF65-F5344CB8AC3E}">
        <p14:creationId xmlns:p14="http://schemas.microsoft.com/office/powerpoint/2010/main" val="18790513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56CBE2-EF8A-25A8-EE8A-5192735B4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OVERFITTING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D93355D9-D31C-AED4-EC69-A397CB9012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0536" y="1493421"/>
            <a:ext cx="4590885" cy="25049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3A744D57-05DC-52F8-18EB-E9A55F46B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5556" y="1383344"/>
            <a:ext cx="5355908" cy="292236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9EB1478-1319-7D72-51B0-FAC875176A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429" y="4126767"/>
            <a:ext cx="2577449" cy="236610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2A0C3D9-0FE2-D34C-FFA3-DF00504E43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5257" y="4126767"/>
            <a:ext cx="1164250" cy="255229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3D39AD0-2425-04E8-FB1D-F49E4FCE19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7886" y="4349070"/>
            <a:ext cx="3460386" cy="2329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066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ED4844-49B7-330F-E7D4-135B3126C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F61D63-D5B9-DCE5-B596-E14A1FA13D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在手动下载数据集时，发现不仅</a:t>
            </a:r>
            <a:r>
              <a:rPr lang="en-US" altLang="zh-CN" dirty="0"/>
              <a:t>Python</a:t>
            </a:r>
            <a:r>
              <a:rPr lang="zh-CN" altLang="en-US" dirty="0"/>
              <a:t>代码无法连接，服务器的</a:t>
            </a:r>
            <a:r>
              <a:rPr lang="en-US" altLang="zh-CN" dirty="0"/>
              <a:t>`</a:t>
            </a:r>
            <a:r>
              <a:rPr lang="en-US" altLang="zh-CN" dirty="0" err="1"/>
              <a:t>wget</a:t>
            </a:r>
            <a:r>
              <a:rPr lang="en-US" altLang="zh-CN" dirty="0"/>
              <a:t>`</a:t>
            </a:r>
            <a:r>
              <a:rPr lang="zh-CN" altLang="en-US" dirty="0"/>
              <a:t>命令也同样超时。这表明问题是系统性的，而非单一软件问题。解决方案</a:t>
            </a:r>
            <a:r>
              <a:rPr lang="en-US" altLang="zh-CN" dirty="0"/>
              <a:t>:</a:t>
            </a:r>
            <a:r>
              <a:rPr lang="zh-CN" altLang="en-US" dirty="0"/>
              <a:t>首先尝试重启服务器，以解决可能的瞬时网络故障，但问题依旧。我先将数据文件下载到本地，再通过</a:t>
            </a:r>
            <a:r>
              <a:rPr lang="en-US" altLang="zh-CN" dirty="0" err="1"/>
              <a:t>JupyterLab</a:t>
            </a:r>
            <a:r>
              <a:rPr lang="zh-CN" altLang="en-US" dirty="0"/>
              <a:t>的上传功能，将文件传入服务器</a:t>
            </a:r>
            <a:r>
              <a:rPr lang="en-US" altLang="zh-CN" dirty="0"/>
              <a:t>.</a:t>
            </a:r>
          </a:p>
          <a:p>
            <a:r>
              <a:rPr lang="zh-CN" altLang="en-US" dirty="0"/>
              <a:t>我主动搜索了“</a:t>
            </a:r>
            <a:r>
              <a:rPr lang="en-US" altLang="zh-CN" dirty="0" err="1"/>
              <a:t>AutoDL</a:t>
            </a:r>
            <a:r>
              <a:rPr lang="en-US" altLang="zh-CN" dirty="0"/>
              <a:t> </a:t>
            </a:r>
            <a:r>
              <a:rPr lang="en-US" altLang="zh-CN" dirty="0" err="1"/>
              <a:t>huggingface</a:t>
            </a:r>
            <a:r>
              <a:rPr lang="zh-CN" altLang="en-US" dirty="0"/>
              <a:t>连接失败”等关键词，发现这是一个普遍存在的问题。 </a:t>
            </a:r>
            <a:r>
              <a:rPr lang="en-US" altLang="zh-CN" dirty="0"/>
              <a:t>2.</a:t>
            </a:r>
            <a:r>
              <a:rPr lang="zh-CN" altLang="en-US" dirty="0"/>
              <a:t> 根据社区提供的解决方案，我了解到可以使用国内的</a:t>
            </a:r>
            <a:r>
              <a:rPr lang="en-US" altLang="zh-CN" dirty="0"/>
              <a:t>Hugging Face</a:t>
            </a:r>
            <a:r>
              <a:rPr lang="zh-CN" altLang="en-US" dirty="0"/>
              <a:t>镜像 </a:t>
            </a:r>
            <a:r>
              <a:rPr lang="en-US" altLang="zh-CN" dirty="0"/>
              <a:t>(`hf-mirror.com`) </a:t>
            </a:r>
            <a:r>
              <a:rPr lang="zh-CN" altLang="en-US" dirty="0"/>
              <a:t>来加速访问。 </a:t>
            </a:r>
            <a:r>
              <a:rPr lang="en-US" altLang="zh-CN" dirty="0"/>
              <a:t>3.</a:t>
            </a:r>
            <a:r>
              <a:rPr lang="zh-CN" altLang="en-US" dirty="0"/>
              <a:t> 我选择了在</a:t>
            </a:r>
            <a:r>
              <a:rPr lang="en-US" altLang="zh-CN" dirty="0"/>
              <a:t>Python</a:t>
            </a:r>
            <a:r>
              <a:rPr lang="zh-CN" altLang="en-US" dirty="0"/>
              <a:t>代码的入口处，通过设置环境变量 </a:t>
            </a:r>
            <a:r>
              <a:rPr lang="en-US" altLang="zh-CN" dirty="0"/>
              <a:t>`</a:t>
            </a:r>
            <a:r>
              <a:rPr lang="en-US" altLang="zh-CN" dirty="0" err="1"/>
              <a:t>os.environ</a:t>
            </a:r>
            <a:r>
              <a:rPr lang="en-US" altLang="zh-CN" dirty="0"/>
              <a:t>['HF_ENDPOINT']`</a:t>
            </a:r>
            <a:r>
              <a:rPr lang="zh-CN" altLang="en-US" dirty="0"/>
              <a:t> 的方式来全局指定</a:t>
            </a:r>
            <a:r>
              <a:rPr lang="en-US" altLang="zh-CN" dirty="0"/>
              <a:t>Hugging Face</a:t>
            </a:r>
            <a:r>
              <a:rPr lang="zh-CN" altLang="en-US" dirty="0"/>
              <a:t>的访问地址。</a:t>
            </a:r>
          </a:p>
        </p:txBody>
      </p:sp>
    </p:spTree>
    <p:extLst>
      <p:ext uri="{BB962C8B-B14F-4D97-AF65-F5344CB8AC3E}">
        <p14:creationId xmlns:p14="http://schemas.microsoft.com/office/powerpoint/2010/main" val="31482760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6A9C27F-41B8-77F8-566F-42167DB35D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gradient_accumulation_steps</a:t>
            </a:r>
            <a:r>
              <a:rPr lang="en-US" altLang="zh-CN" dirty="0"/>
              <a:t>=16-8,OVERFITTING </a:t>
            </a:r>
            <a:r>
              <a:rPr lang="zh-CN" altLang="en-US" dirty="0"/>
              <a:t>更严重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30C24B-7CEE-135E-58AE-A419DE14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注入</a:t>
            </a:r>
            <a:r>
              <a:rPr lang="en-US" altLang="zh-CN" dirty="0" err="1"/>
              <a:t>dropput</a:t>
            </a:r>
            <a:r>
              <a:rPr lang="en-US" altLang="zh-CN" dirty="0"/>
              <a:t>=0.1</a:t>
            </a:r>
            <a:r>
              <a:rPr lang="zh-CN" altLang="en-US" dirty="0"/>
              <a:t>结果依旧不好</a:t>
            </a: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2601BD-6688-11CA-98AA-B891748540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5745" y="2451146"/>
            <a:ext cx="4560632" cy="428411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065D9271-1D58-88EE-22D0-B2118D16D0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8958" y="2451146"/>
            <a:ext cx="1048871" cy="440685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64B8C844-BF83-56B1-9937-1CF52EFCE7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10284" y="2368847"/>
            <a:ext cx="1049304" cy="350110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5334CB1B-9A58-62E2-1E42-4352FACA71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1106" y="2316410"/>
            <a:ext cx="2295845" cy="2276793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141BEA1E-6843-EB85-F52B-8172422278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83854" y="1942685"/>
            <a:ext cx="5282179" cy="195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644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3A0E4-5BC0-9869-0B0A-9AB2585C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126689-01DB-BFF5-6FBE-F681A8305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 err="1"/>
              <a:t>qlora</a:t>
            </a:r>
            <a:r>
              <a:rPr lang="zh-CN" altLang="en-US"/>
              <a:t>得到了不错的结果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242D45-FCC8-7535-B901-9BAF0934CD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2619" y="77489"/>
            <a:ext cx="9241410" cy="444612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18CE60-74BF-9B1E-1FEC-D759ED1EF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396" y="4523609"/>
            <a:ext cx="6460503" cy="23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0382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D17EF2-CF75-4888-84D3-3AB4B56E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加载用于推理的微调模型时，提示基础模型缺少</a:t>
            </a:r>
            <a:r>
              <a:rPr lang="en-US" altLang="zh-CN" dirty="0"/>
              <a:t>`</a:t>
            </a:r>
            <a:r>
              <a:rPr lang="en-US" altLang="zh-CN" dirty="0" err="1"/>
              <a:t>prepare_inputs_for_generation</a:t>
            </a:r>
            <a:r>
              <a:rPr lang="en-US" altLang="zh-CN" dirty="0"/>
              <a:t>`</a:t>
            </a:r>
            <a:r>
              <a:rPr lang="zh-CN" altLang="en-US" dirty="0"/>
              <a:t>方法。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6072BF-906B-F9AB-77F3-96220C5863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在训练阶段对</a:t>
            </a:r>
            <a:r>
              <a:rPr lang="en-US" altLang="zh-CN" dirty="0"/>
              <a:t>model</a:t>
            </a:r>
            <a:r>
              <a:rPr lang="zh-CN" altLang="en-US" dirty="0"/>
              <a:t>所做的猴子补丁修复，是一个一次性的操作将训练阶段验证过的“猴子补丁”代码，复用到了推理模型的加载流程中。最后加载成功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C67D0EF-D0E6-DC56-A473-4DFF07AC3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886" y="3739292"/>
            <a:ext cx="8983842" cy="2572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0172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479F73-B324-D035-7751-5728D344C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CEC5552-CD97-FE87-D326-E325A5C8F0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8889" y="365125"/>
            <a:ext cx="8045552" cy="4351338"/>
          </a:xfr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1BAF64B-7191-97CC-6F87-5E82D65118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938" y="4943150"/>
            <a:ext cx="12192000" cy="168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78130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E9B9EDF-2A12-F51D-F30D-13393E60BB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134" y="432545"/>
            <a:ext cx="10515600" cy="4351338"/>
          </a:xfrm>
        </p:spPr>
        <p:txBody>
          <a:bodyPr>
            <a:noAutofit/>
          </a:bodyPr>
          <a:lstStyle/>
          <a:p>
            <a:r>
              <a:rPr lang="en-US" altLang="zh-CN" sz="1600" dirty="0"/>
              <a:t>API</a:t>
            </a:r>
            <a:r>
              <a:rPr lang="zh-CN" altLang="en-US" sz="1600" dirty="0"/>
              <a:t>签名不匹配的问题</a:t>
            </a:r>
          </a:p>
          <a:p>
            <a:endParaRPr lang="zh-CN" altLang="en-US" sz="1600" dirty="0"/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在调用</a:t>
            </a:r>
            <a:r>
              <a:rPr lang="en-US" altLang="zh-CN" sz="1600" dirty="0"/>
              <a:t>`.generate()`</a:t>
            </a:r>
            <a:r>
              <a:rPr lang="zh-CN" altLang="en-US" sz="1600" dirty="0"/>
              <a:t>方法时，程序在模型内部的</a:t>
            </a:r>
            <a:r>
              <a:rPr lang="en-US" altLang="zh-CN" sz="1600" dirty="0"/>
              <a:t>`</a:t>
            </a:r>
            <a:r>
              <a:rPr lang="en-US" altLang="zh-CN" sz="1600" dirty="0" err="1"/>
              <a:t>diffusion_generate</a:t>
            </a:r>
            <a:r>
              <a:rPr lang="en-US" altLang="zh-CN" sz="1600" dirty="0"/>
              <a:t>`</a:t>
            </a:r>
            <a:r>
              <a:rPr lang="zh-CN" altLang="en-US" sz="1600" dirty="0"/>
              <a:t>函数中，因</a:t>
            </a:r>
            <a:r>
              <a:rPr lang="en-US" altLang="zh-CN" sz="1600" dirty="0"/>
              <a:t>`assert inputs is not None`</a:t>
            </a:r>
            <a:r>
              <a:rPr lang="zh-CN" altLang="en-US" sz="1600" dirty="0"/>
              <a:t>而抛出</a:t>
            </a:r>
            <a:r>
              <a:rPr lang="en-US" altLang="zh-CN" sz="1600" dirty="0"/>
              <a:t>`</a:t>
            </a:r>
            <a:r>
              <a:rPr lang="en-US" altLang="zh-CN" sz="1600" dirty="0" err="1"/>
              <a:t>AssertionError</a:t>
            </a:r>
            <a:r>
              <a:rPr lang="en-US" altLang="zh-CN" sz="1600" dirty="0"/>
              <a:t>`</a:t>
            </a:r>
            <a:r>
              <a:rPr lang="zh-CN" altLang="en-US" sz="1600" dirty="0"/>
              <a:t>。</a:t>
            </a:r>
          </a:p>
          <a:p>
            <a:r>
              <a:rPr lang="en-US" altLang="zh-CN" sz="1600" dirty="0"/>
              <a:t>API</a:t>
            </a:r>
            <a:r>
              <a:rPr lang="zh-CN" altLang="en-US" sz="1600" dirty="0"/>
              <a:t>签名不匹配 。</a:t>
            </a:r>
            <a:r>
              <a:rPr lang="en-US" altLang="zh-CN" sz="1600" dirty="0"/>
              <a:t>Hugging Face</a:t>
            </a:r>
            <a:r>
              <a:rPr lang="zh-CN" altLang="en-US" sz="1600" dirty="0"/>
              <a:t>的标准</a:t>
            </a:r>
            <a:r>
              <a:rPr lang="en-US" altLang="zh-CN" sz="1600" dirty="0"/>
              <a:t>`.generate()`</a:t>
            </a:r>
            <a:r>
              <a:rPr lang="zh-CN" altLang="en-US" sz="1600" dirty="0"/>
              <a:t>调用，是以关键字参数（</a:t>
            </a:r>
            <a:r>
              <a:rPr lang="en-US" altLang="zh-CN" sz="1600" dirty="0"/>
              <a:t>e.g., `</a:t>
            </a:r>
            <a:r>
              <a:rPr lang="en-US" altLang="zh-CN" sz="1600" dirty="0" err="1"/>
              <a:t>input_ids</a:t>
            </a:r>
            <a:r>
              <a:rPr lang="en-US" altLang="zh-CN" sz="1600" dirty="0"/>
              <a:t>=...`</a:t>
            </a:r>
            <a:r>
              <a:rPr lang="zh-CN" altLang="en-US" sz="1600" dirty="0"/>
              <a:t>）的形式传递数据的。然而，</a:t>
            </a:r>
            <a:r>
              <a:rPr lang="en-US" altLang="zh-CN" sz="1600" dirty="0"/>
              <a:t>`</a:t>
            </a:r>
            <a:r>
              <a:rPr lang="en-US" altLang="zh-CN" sz="1600" dirty="0" err="1"/>
              <a:t>DreamModel</a:t>
            </a:r>
            <a:r>
              <a:rPr lang="en-US" altLang="zh-CN" sz="1600" dirty="0"/>
              <a:t>`</a:t>
            </a:r>
            <a:r>
              <a:rPr lang="zh-CN" altLang="en-US" sz="1600" dirty="0"/>
              <a:t>作者自定义的</a:t>
            </a:r>
            <a:r>
              <a:rPr lang="en-US" altLang="zh-CN" sz="1600" dirty="0"/>
              <a:t>`</a:t>
            </a:r>
            <a:r>
              <a:rPr lang="en-US" altLang="zh-CN" sz="1600" dirty="0" err="1"/>
              <a:t>diffusion_generate</a:t>
            </a:r>
            <a:r>
              <a:rPr lang="en-US" altLang="zh-CN" sz="1600" dirty="0"/>
              <a:t>`</a:t>
            </a:r>
            <a:r>
              <a:rPr lang="zh-CN" altLang="en-US" sz="1600" dirty="0"/>
              <a:t>，却期望以**位置参数**（的形式接收核心输入。我之前的“猴子补丁”（直接赋值），仅仅是重定向了调用，却没有解决两者之间参数传递方式的根本性冲突。</a:t>
            </a:r>
          </a:p>
          <a:p>
            <a:r>
              <a:rPr lang="en-US" altLang="zh-CN" sz="1600" dirty="0"/>
              <a:t>- </a:t>
            </a:r>
            <a:r>
              <a:rPr lang="zh-CN" altLang="en-US" sz="1600" dirty="0"/>
              <a:t>我没有去修改任何一方的源代码。我编写一个适配器 </a:t>
            </a:r>
            <a:r>
              <a:rPr lang="en-US" altLang="zh-CN" sz="1600" dirty="0"/>
              <a:t>(Adapter)</a:t>
            </a:r>
            <a:r>
              <a:rPr lang="zh-CN" altLang="en-US" sz="1600" dirty="0"/>
              <a:t>。创建了一个全新的、名为</a:t>
            </a:r>
            <a:r>
              <a:rPr lang="en-US" altLang="zh-CN" sz="1600" dirty="0"/>
              <a:t>`</a:t>
            </a:r>
            <a:r>
              <a:rPr lang="en-US" altLang="zh-CN" sz="1600" dirty="0" err="1"/>
              <a:t>patched_generate</a:t>
            </a:r>
            <a:r>
              <a:rPr lang="en-US" altLang="zh-CN" sz="1600" dirty="0"/>
              <a:t>`</a:t>
            </a:r>
            <a:r>
              <a:rPr lang="zh-CN" altLang="en-US" sz="1600" dirty="0"/>
              <a:t>的方法。这个方法拥有一个**符合</a:t>
            </a:r>
            <a:r>
              <a:rPr lang="en-US" altLang="zh-CN" sz="1600" dirty="0"/>
              <a:t>Hugging Face</a:t>
            </a:r>
            <a:r>
              <a:rPr lang="zh-CN" altLang="en-US" sz="1600" dirty="0"/>
              <a:t>标准**的</a:t>
            </a:r>
            <a:r>
              <a:rPr lang="en-US" altLang="zh-CN" sz="1600" dirty="0"/>
              <a:t>`**</a:t>
            </a:r>
            <a:r>
              <a:rPr lang="en-US" altLang="zh-CN" sz="1600" dirty="0" err="1"/>
              <a:t>kwargs</a:t>
            </a:r>
            <a:r>
              <a:rPr lang="en-US" altLang="zh-CN" sz="1600" dirty="0"/>
              <a:t>`</a:t>
            </a:r>
            <a:r>
              <a:rPr lang="zh-CN" altLang="en-US" sz="1600" dirty="0"/>
              <a:t>接口；而在其内部，它智能地将传入的</a:t>
            </a:r>
            <a:r>
              <a:rPr lang="en-US" altLang="zh-CN" sz="1600" dirty="0"/>
              <a:t>`</a:t>
            </a:r>
            <a:r>
              <a:rPr lang="en-US" altLang="zh-CN" sz="1600" dirty="0" err="1"/>
              <a:t>input_ids</a:t>
            </a:r>
            <a:r>
              <a:rPr lang="en-US" altLang="zh-CN" sz="1600" dirty="0"/>
              <a:t>`</a:t>
            </a:r>
            <a:r>
              <a:rPr lang="zh-CN" altLang="en-US" sz="1600" dirty="0"/>
              <a:t>关键字参数，**重新打包**成</a:t>
            </a:r>
            <a:r>
              <a:rPr lang="en-US" altLang="zh-CN" sz="1600" dirty="0"/>
              <a:t>`</a:t>
            </a:r>
            <a:r>
              <a:rPr lang="en-US" altLang="zh-CN" sz="1600" dirty="0" err="1"/>
              <a:t>diffusion_generate</a:t>
            </a:r>
            <a:r>
              <a:rPr lang="en-US" altLang="zh-CN" sz="1600" dirty="0"/>
              <a:t>`</a:t>
            </a:r>
            <a:r>
              <a:rPr lang="zh-CN" altLang="en-US" sz="1600" dirty="0"/>
              <a:t>所期望的**位置参数**，并完成调用。我最终将这个完美的“适配器”，动态地“嫁接”到了</a:t>
            </a:r>
            <a:r>
              <a:rPr lang="en-US" altLang="zh-CN" sz="1600" dirty="0"/>
              <a:t>`</a:t>
            </a:r>
            <a:r>
              <a:rPr lang="en-US" altLang="zh-CN" sz="1600" dirty="0" err="1"/>
              <a:t>base_model.generate</a:t>
            </a:r>
            <a:r>
              <a:rPr lang="en-US" altLang="zh-CN" sz="1600" dirty="0"/>
              <a:t>`</a:t>
            </a:r>
            <a:r>
              <a:rPr lang="zh-CN" altLang="en-US" sz="1600" dirty="0"/>
              <a:t>上。</a:t>
            </a:r>
          </a:p>
          <a:p>
            <a:r>
              <a:rPr lang="en-US" altLang="zh-CN" sz="1600" dirty="0"/>
              <a:t>- **</a:t>
            </a:r>
            <a:r>
              <a:rPr lang="zh-CN" altLang="en-US" sz="1600" dirty="0"/>
              <a:t>结果与反思：** **模型成功生成文本。** 这最后一次、也是最精妙的一次“猴子补丁”，是我整个项目中最具代表性的工程智慧的体现。它标志着我已经不再仅仅是“修复错误”，而是能够**“构建桥梁”**</a:t>
            </a:r>
            <a:r>
              <a:rPr lang="en-US" altLang="zh-CN" sz="1600" dirty="0"/>
              <a:t>——</a:t>
            </a:r>
            <a:r>
              <a:rPr lang="zh-CN" altLang="en-US" sz="1600" dirty="0"/>
              <a:t>在两个</a:t>
            </a:r>
            <a:r>
              <a:rPr lang="en-US" altLang="zh-CN" sz="1600" dirty="0"/>
              <a:t>API</a:t>
            </a:r>
            <a:r>
              <a:rPr lang="zh-CN" altLang="en-US" sz="1600" dirty="0"/>
              <a:t>签名不兼容的系统之间，搭建起一座能让数据和指令自由流通的桥梁。这是一种**驾驭、整合、盘活**复杂系统的终极能力，也是一个顶尖</a:t>
            </a:r>
            <a:r>
              <a:rPr lang="en-US" altLang="zh-CN" sz="1600" dirty="0"/>
              <a:t>AI</a:t>
            </a:r>
            <a:r>
              <a:rPr lang="zh-CN" altLang="en-US" sz="1600" dirty="0"/>
              <a:t>工程师价值的核心体现。</a:t>
            </a:r>
          </a:p>
        </p:txBody>
      </p:sp>
    </p:spTree>
    <p:extLst>
      <p:ext uri="{BB962C8B-B14F-4D97-AF65-F5344CB8AC3E}">
        <p14:creationId xmlns:p14="http://schemas.microsoft.com/office/powerpoint/2010/main" val="34551878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866E427-78B1-27B5-7F43-353013A7B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在这个</a:t>
            </a:r>
            <a:r>
              <a:rPr lang="en-US" altLang="zh-CN" dirty="0"/>
              <a:t>loss</a:t>
            </a:r>
            <a:r>
              <a:rPr lang="zh-CN" altLang="en-US" dirty="0"/>
              <a:t>下我测试了这个模型 结果出现幻觉和重复</a:t>
            </a:r>
            <a:br>
              <a:rPr lang="zh-CN" altLang="en-US" dirty="0"/>
            </a:br>
            <a:endParaRPr lang="zh-CN" altLang="en-US" dirty="0"/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4C94F8D7-B144-DA79-8739-BECCD6AAF1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77735"/>
            <a:ext cx="7730530" cy="3307755"/>
          </a:xfr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503D2C37-CFA7-8868-1AAF-7C63DCCE1C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777" y="2988297"/>
            <a:ext cx="6093056" cy="3504578"/>
          </a:xfrm>
          <a:prstGeom prst="rect">
            <a:avLst/>
          </a:prstGeom>
        </p:spPr>
      </p:pic>
      <p:pic>
        <p:nvPicPr>
          <p:cNvPr id="4" name="内容占位符 4">
            <a:extLst>
              <a:ext uri="{FF2B5EF4-FFF2-40B4-BE49-F238E27FC236}">
                <a16:creationId xmlns:a16="http://schemas.microsoft.com/office/drawing/2014/main" id="{C165A44B-C2EE-BA84-D155-5C054DA8BE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40" y="2904697"/>
            <a:ext cx="4232452" cy="3300419"/>
          </a:xfrm>
        </p:spPr>
      </p:pic>
    </p:spTree>
    <p:extLst>
      <p:ext uri="{BB962C8B-B14F-4D97-AF65-F5344CB8AC3E}">
        <p14:creationId xmlns:p14="http://schemas.microsoft.com/office/powerpoint/2010/main" val="22572323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48EA4AD-F2F7-F836-C035-0E2D85935F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原因：监督</a:t>
            </a:r>
            <a:r>
              <a:rPr lang="en-US" altLang="zh-CN" dirty="0"/>
              <a:t>Token</a:t>
            </a:r>
            <a:r>
              <a:rPr lang="zh-CN" altLang="en-US" dirty="0"/>
              <a:t>占比为： </a:t>
            </a:r>
            <a:r>
              <a:rPr lang="en-US" altLang="zh-CN" dirty="0"/>
              <a:t>100%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2BA23D7-C45A-9354-942A-507D6C1709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400" dirty="0"/>
              <a:t>我设计并实现了一个独立的“最终数据批次检查”流程。该流程的核心思想是： </a:t>
            </a:r>
            <a:r>
              <a:rPr lang="en-US" altLang="zh-CN" sz="1400" dirty="0"/>
              <a:t>1.</a:t>
            </a:r>
            <a:r>
              <a:rPr lang="zh-CN" altLang="en-US" sz="1400" dirty="0"/>
              <a:t> 不再依赖于</a:t>
            </a:r>
            <a:r>
              <a:rPr lang="en-US" altLang="zh-CN" sz="1400" dirty="0"/>
              <a:t>Trainer</a:t>
            </a:r>
            <a:r>
              <a:rPr lang="zh-CN" altLang="en-US" sz="1400" dirty="0"/>
              <a:t>的内部状态，而是使用底层的</a:t>
            </a:r>
            <a:r>
              <a:rPr lang="en-US" altLang="zh-CN" sz="1400" dirty="0" err="1"/>
              <a:t>PyTorch</a:t>
            </a:r>
            <a:r>
              <a:rPr lang="en-US" altLang="zh-CN" sz="1400" dirty="0"/>
              <a:t> </a:t>
            </a:r>
            <a:r>
              <a:rPr lang="en-US" altLang="zh-CN" sz="1400" dirty="0" err="1"/>
              <a:t>DataLoader</a:t>
            </a:r>
            <a:r>
              <a:rPr lang="zh-CN" altLang="en-US" sz="1400" dirty="0"/>
              <a:t>来直接模拟训练时的数据打包过程。 </a:t>
            </a:r>
            <a:r>
              <a:rPr lang="en-US" altLang="zh-CN" sz="1400" dirty="0"/>
              <a:t>2.</a:t>
            </a:r>
            <a:r>
              <a:rPr lang="zh-CN" altLang="en-US" sz="1400" dirty="0"/>
              <a:t> 我为</a:t>
            </a:r>
            <a:r>
              <a:rPr lang="en-US" altLang="zh-CN" sz="1400" dirty="0" err="1"/>
              <a:t>DataLoader</a:t>
            </a:r>
            <a:r>
              <a:rPr lang="zh-CN" altLang="en-US" sz="1400" dirty="0"/>
              <a:t>明确地配备了</a:t>
            </a:r>
            <a:r>
              <a:rPr lang="en-US" altLang="zh-CN" sz="1400" dirty="0"/>
              <a:t>transformers</a:t>
            </a:r>
            <a:r>
              <a:rPr lang="zh-CN" altLang="en-US" sz="1400" dirty="0"/>
              <a:t>库提供的</a:t>
            </a:r>
            <a:r>
              <a:rPr lang="en-US" altLang="zh-CN" sz="1400" dirty="0" err="1"/>
              <a:t>default_data_collator</a:t>
            </a:r>
            <a:r>
              <a:rPr lang="zh-CN" altLang="en-US" sz="1400" dirty="0"/>
              <a:t>。这确保了我所检查的批次，与</a:t>
            </a:r>
            <a:r>
              <a:rPr lang="en-US" altLang="zh-CN" sz="1400" dirty="0"/>
              <a:t>Trainer</a:t>
            </a:r>
            <a:r>
              <a:rPr lang="zh-CN" altLang="en-US" sz="1400" dirty="0"/>
              <a:t>在训练时内部生成的批次，在数据类型和结构上是完全一致的。 </a:t>
            </a:r>
            <a:r>
              <a:rPr lang="en-US" altLang="zh-CN" sz="1400" dirty="0"/>
              <a:t>3.</a:t>
            </a:r>
            <a:r>
              <a:rPr lang="zh-CN" altLang="en-US" sz="1400" dirty="0"/>
              <a:t> 我定义了一个可量化的健康度指标</a:t>
            </a:r>
            <a:r>
              <a:rPr lang="en-US" altLang="zh-CN" sz="1400" dirty="0"/>
              <a:t>——</a:t>
            </a:r>
            <a:r>
              <a:rPr lang="zh-CN" altLang="en-US" sz="1400" dirty="0"/>
              <a:t>监督</a:t>
            </a:r>
            <a:r>
              <a:rPr lang="en-US" altLang="zh-CN" sz="1400" dirty="0"/>
              <a:t>Token</a:t>
            </a:r>
            <a:r>
              <a:rPr lang="zh-CN" altLang="en-US" sz="1400" dirty="0"/>
              <a:t>占比。该指标通过计算</a:t>
            </a:r>
            <a:r>
              <a:rPr lang="en-US" altLang="zh-CN" sz="1400" dirty="0"/>
              <a:t>labels</a:t>
            </a:r>
            <a:r>
              <a:rPr lang="zh-CN" altLang="en-US" sz="1400" dirty="0"/>
              <a:t>张量中，不等于</a:t>
            </a:r>
            <a:r>
              <a:rPr lang="en-US" altLang="zh-CN" sz="1400" dirty="0"/>
              <a:t>-100</a:t>
            </a:r>
            <a:r>
              <a:rPr lang="zh-CN" altLang="en-US" sz="1400" dirty="0"/>
              <a:t>的元素的比例，来精确地衡量在一个训练批次中，有多少</a:t>
            </a:r>
            <a:r>
              <a:rPr lang="en-US" altLang="zh-CN" sz="1400" dirty="0"/>
              <a:t>Token</a:t>
            </a:r>
            <a:r>
              <a:rPr lang="zh-CN" altLang="en-US" sz="1400" dirty="0"/>
              <a:t>是真正需要模型去进行监督学习的“答案”。</a:t>
            </a:r>
            <a:endParaRPr lang="en-US" altLang="zh-CN" sz="1400" dirty="0"/>
          </a:p>
          <a:p>
            <a:r>
              <a:rPr lang="zh-CN" altLang="en-US" sz="1400" dirty="0"/>
              <a:t>在我最终的、 “动态空间分配”</a:t>
            </a:r>
            <a:r>
              <a:rPr lang="en-US" altLang="zh-CN" sz="1400" dirty="0" err="1"/>
              <a:t>preprocess_function</a:t>
            </a:r>
            <a:r>
              <a:rPr lang="zh-CN" altLang="en-US" sz="1400" dirty="0"/>
              <a:t>处理完数据后，我立刻启动了这套流程。 检验结果：监督</a:t>
            </a:r>
            <a:r>
              <a:rPr lang="en-US" altLang="zh-CN" sz="1400" dirty="0"/>
              <a:t>Token</a:t>
            </a:r>
            <a:r>
              <a:rPr lang="zh-CN" altLang="en-US" sz="1400" dirty="0"/>
              <a:t>占比为： </a:t>
            </a:r>
            <a:r>
              <a:rPr lang="en-US" altLang="zh-CN" sz="1400" dirty="0"/>
              <a:t>0.26%</a:t>
            </a:r>
            <a:r>
              <a:rPr lang="zh-CN" altLang="en-US" sz="1400" dirty="0"/>
              <a:t> 这个非零的结果证明了函数成功地保留了答案部分，彻底解决了之前</a:t>
            </a:r>
            <a:r>
              <a:rPr lang="en-US" altLang="zh-CN" sz="1400" dirty="0"/>
              <a:t>0.00%</a:t>
            </a:r>
            <a:r>
              <a:rPr lang="zh-CN" altLang="en-US" sz="1400" dirty="0"/>
              <a:t>的“答案丢失”问题。 * 这个**远低于</a:t>
            </a:r>
            <a:r>
              <a:rPr lang="en-US" altLang="zh-CN" sz="1400" dirty="0"/>
              <a:t>100%**</a:t>
            </a:r>
            <a:r>
              <a:rPr lang="zh-CN" altLang="en-US" sz="1400" dirty="0"/>
              <a:t>的结果同样证明了我的函数也成功地屏蔽了上下文部分，实现了真正的监督学习。</a:t>
            </a:r>
            <a:endParaRPr lang="en-US" altLang="zh-CN" sz="1400" dirty="0"/>
          </a:p>
          <a:p>
            <a:r>
              <a:rPr lang="zh-CN" altLang="en-US" sz="1400"/>
              <a:t>这个花了很长时间来完成。</a:t>
            </a:r>
            <a:endParaRPr lang="zh-CN" altLang="en-US" sz="1400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A93B508-FF66-7FF9-AC13-4739ACE345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63" y="3962938"/>
            <a:ext cx="11062808" cy="290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157285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8B3411-9AB7-ED65-6C9E-4B9722B6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结果比之前好一点，然后新问题：原始模型回答和微调的差不多</a:t>
            </a:r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537E611A-D5D6-0B84-A09B-12D8AF21C63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28922" y="2411806"/>
            <a:ext cx="8031090" cy="254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9641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29AD44-4707-E846-76DA-828C0F1FE4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1400" dirty="0"/>
              <a:t>Epoch=3 </a:t>
            </a:r>
            <a:r>
              <a:rPr lang="zh-CN" altLang="en-US" sz="1400" dirty="0"/>
              <a:t>到 </a:t>
            </a:r>
            <a:r>
              <a:rPr lang="en-US" altLang="zh-CN" sz="1400" dirty="0"/>
              <a:t>epoch=1</a:t>
            </a:r>
            <a:r>
              <a:rPr lang="zh-CN" altLang="en-US" sz="1400" dirty="0"/>
              <a:t>，加了</a:t>
            </a:r>
            <a:r>
              <a:rPr lang="en-US" altLang="zh-CN" sz="1400" dirty="0"/>
              <a:t>repetition penalty</a:t>
            </a:r>
            <a:r>
              <a:rPr lang="zh-CN" altLang="en-US" sz="1400" dirty="0"/>
              <a:t>，</a:t>
            </a:r>
            <a:r>
              <a:rPr lang="zh-CN" altLang="en-US" sz="1400" b="1" dirty="0"/>
              <a:t>训练时，一用的是一个手动的</a:t>
            </a:r>
            <a:r>
              <a:rPr lang="en-US" altLang="zh-CN" sz="1400" b="1" dirty="0"/>
              <a:t>f-string</a:t>
            </a:r>
            <a:r>
              <a:rPr lang="zh-CN" altLang="en-US" sz="1400" dirty="0"/>
              <a:t>来构建</a:t>
            </a:r>
            <a:r>
              <a:rPr lang="en-US" altLang="zh-CN" sz="1400" dirty="0"/>
              <a:t>Prompt</a:t>
            </a:r>
            <a:r>
              <a:rPr lang="zh-CN" altLang="en-US" sz="1400" dirty="0"/>
              <a:t>导致了</a:t>
            </a:r>
            <a:r>
              <a:rPr lang="en-US" altLang="zh-CN" sz="1400" b="1" dirty="0"/>
              <a:t>tokenizer/</a:t>
            </a:r>
            <a:r>
              <a:rPr lang="zh-CN" altLang="en-US" sz="1400" b="1" dirty="0"/>
              <a:t>模板不匹配。</a:t>
            </a:r>
            <a:br>
              <a:rPr lang="zh-CN" altLang="en-US" sz="1400" b="1" dirty="0"/>
            </a:br>
            <a:br>
              <a:rPr lang="en-US" altLang="zh-CN" sz="1400" dirty="0"/>
            </a:br>
            <a:endParaRPr lang="zh-CN" altLang="en-US" sz="1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F96B175-9C6B-006D-E0DB-D4A9E0EB35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有进展，</a:t>
            </a:r>
            <a:r>
              <a:rPr lang="zh-CN" altLang="en-US" b="1" dirty="0"/>
              <a:t>它知道该说什么（</a:t>
            </a:r>
            <a:r>
              <a:rPr lang="zh-CN" altLang="en-US" dirty="0"/>
              <a:t>：它在谈论“氡气”、“分子速度”、“开尔文”，这证明微调在</a:t>
            </a:r>
            <a:r>
              <a:rPr lang="zh-CN" altLang="en-US" b="1" dirty="0"/>
              <a:t>知识层面</a:t>
            </a:r>
            <a:r>
              <a:rPr lang="zh-CN" altLang="en-US" dirty="0"/>
              <a:t>是成功的。</a:t>
            </a:r>
            <a:r>
              <a:rPr lang="zh-CN" altLang="en-US" b="1" dirty="0"/>
              <a:t>但它不知道怎么说</a:t>
            </a:r>
            <a:r>
              <a:rPr lang="zh-CN" altLang="en-US" dirty="0"/>
              <a:t>：它的推理过程是完全破碎、颠三倒四、自相矛盾的。它连基本的数学运算都无法完成。所以我觉得</a:t>
            </a:r>
            <a:r>
              <a:rPr lang="zh-CN" altLang="en-US"/>
              <a:t>可能是数据量不足导致的。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D465B81-8FEE-28EF-8006-3DCE17839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92" y="5278946"/>
            <a:ext cx="11762416" cy="898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64119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9AE5F8-5ED2-91CA-9E0A-C822001A69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我这一次是不是欠拟合了？我试试</a:t>
            </a:r>
            <a:r>
              <a:rPr lang="en-US" altLang="zh-CN" dirty="0"/>
              <a:t>epoch=3</a:t>
            </a:r>
            <a:r>
              <a:rPr lang="zh-CN" altLang="en-US" dirty="0"/>
              <a:t>（</a:t>
            </a:r>
            <a:r>
              <a:rPr lang="en-US" altLang="zh-CN" dirty="0"/>
              <a:t>loss=0.1</a:t>
            </a:r>
            <a:r>
              <a:rPr lang="zh-CN" altLang="en-US" dirty="0"/>
              <a:t>太高了）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0AE897-2E1D-9293-3CC5-6817185DC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没任何变化。</a:t>
            </a:r>
          </a:p>
        </p:txBody>
      </p:sp>
    </p:spTree>
    <p:extLst>
      <p:ext uri="{BB962C8B-B14F-4D97-AF65-F5344CB8AC3E}">
        <p14:creationId xmlns:p14="http://schemas.microsoft.com/office/powerpoint/2010/main" val="3281709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9EA734-F104-216F-5FD3-5D7DF13B01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Name error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6DC8BA01-5EAC-29B9-73C7-503D9B3A6C1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6366" y="1643059"/>
            <a:ext cx="10515600" cy="45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3793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0706F-DFCB-CE41-E30E-9714A10F7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在优化了基础模型后（禁用</a:t>
            </a:r>
            <a:r>
              <a:rPr lang="en-US" altLang="zh-CN" dirty="0"/>
              <a:t>4-bit</a:t>
            </a:r>
            <a:r>
              <a:rPr lang="zh-CN" altLang="en-US" dirty="0"/>
              <a:t>量化，使用</a:t>
            </a:r>
            <a:r>
              <a:rPr lang="en-US" altLang="zh-CN" dirty="0"/>
              <a:t>bfloat16</a:t>
            </a:r>
            <a:r>
              <a:rPr lang="zh-CN" altLang="en-US" dirty="0"/>
              <a:t>加载）测试原基础模型能力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C25D56-7463-3DE9-5CC8-EBBAB429FB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zh-CN" altLang="en-US" dirty="0"/>
              <a:t>问题：</a:t>
            </a:r>
            <a:r>
              <a:rPr lang="en-US" altLang="zh-CN" dirty="0"/>
              <a:t>what do you think of human?</a:t>
            </a:r>
          </a:p>
          <a:p>
            <a:r>
              <a:rPr lang="zh-CN" altLang="en-US" dirty="0"/>
              <a:t>回答：</a:t>
            </a:r>
            <a:r>
              <a:rPr lang="en-US" altLang="zh-CN" dirty="0"/>
              <a:t>what do you think of human</a:t>
            </a:r>
            <a:br>
              <a:rPr lang="zh-CN" altLang="en-US" dirty="0"/>
            </a:br>
            <a:endParaRPr lang="en-US" altLang="zh-CN" dirty="0"/>
          </a:p>
          <a:p>
            <a:r>
              <a:rPr lang="en-US" altLang="zh-CN" dirty="0"/>
              <a:t>Question: what do you think of human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</a:t>
            </a:r>
            <a:r>
              <a:rPr lang="en-US" altLang="zh-CN" dirty="0" err="1"/>
              <a:t>i</a:t>
            </a:r>
            <a:r>
              <a:rPr lang="en-US" altLang="zh-CN" dirty="0"/>
              <a:t> think there cool </a:t>
            </a:r>
            <a:r>
              <a:rPr lang="en-US" altLang="zh-CN" dirty="0" err="1"/>
              <a:t>cuz</a:t>
            </a:r>
            <a:r>
              <a:rPr lang="en-US" altLang="zh-CN" dirty="0"/>
              <a:t> they can think faster with no thinking! answer for April 15, 2007 </a:t>
            </a:r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for how many humans, 340 and 200 think?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340 is human that can't think, 25. 200 is a human that can't do anything.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</a:t>
            </a:r>
            <a:r>
              <a:rPr lang="en-US" altLang="zh-CN" dirty="0" err="1"/>
              <a:t>whats</a:t>
            </a:r>
            <a:r>
              <a:rPr lang="en-US" altLang="zh-CN" dirty="0"/>
              <a:t> human tell me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A Human is a living thing. Answered August 22nd, 1999 .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who is human?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I do not know. Answered March 30th, 1999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what does is human what do u do?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Human is you </a:t>
            </a:r>
            <a:r>
              <a:rPr lang="en-US" altLang="zh-CN" dirty="0" err="1"/>
              <a:t>you</a:t>
            </a:r>
            <a:r>
              <a:rPr lang="en-US" altLang="zh-CN" dirty="0"/>
              <a:t> are a human too.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what do you know about the difference between Human, computer and animal?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Nothing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Hi </a:t>
            </a:r>
            <a:r>
              <a:rPr lang="en-US" altLang="zh-CN" dirty="0" err="1"/>
              <a:t>whats</a:t>
            </a:r>
            <a:r>
              <a:rPr lang="en-US" altLang="zh-CN" dirty="0"/>
              <a:t> up?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I am good. Answered October 15th, 1998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I love you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Nice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</a:t>
            </a:r>
            <a:r>
              <a:rPr lang="en-US" altLang="zh-CN" dirty="0" err="1"/>
              <a:t>im</a:t>
            </a:r>
            <a:r>
              <a:rPr lang="en-US" altLang="zh-CN" dirty="0"/>
              <a:t> human who are you?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I have to answer on you, Answered August 7th, 1998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I don't know, who am I?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I do not know because you asked me. Answered August 10th, 1998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where to get a robot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You can ask me anything on the internet I do not know. Answered June 16th, 2000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I am human ,what am I, and who are you?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I am the robot computer. Human is the biological person that is the computer. Answered August 22nd, 1999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</a:t>
            </a:r>
            <a:r>
              <a:rPr lang="en-US" altLang="zh-CN" dirty="0" err="1"/>
              <a:t>im</a:t>
            </a:r>
            <a:r>
              <a:rPr lang="en-US" altLang="zh-CN" dirty="0"/>
              <a:t> happy to see you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Hello I see you too. Answered October 22, 1999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can you can you make your own personal robot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No, I cannot do that. Answered June 13th, 2000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what do human like?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You mean what you like, I have no idea. Answered August 13th, 1998 </a:t>
            </a:r>
          </a:p>
          <a:p>
            <a:br>
              <a:rPr lang="en-US" altLang="zh-CN" dirty="0"/>
            </a:br>
            <a:endParaRPr lang="en-US" altLang="zh-CN" dirty="0"/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</a:t>
            </a:r>
            <a:r>
              <a:rPr lang="en-US" altLang="zh-CN" dirty="0" err="1"/>
              <a:t>im</a:t>
            </a:r>
            <a:r>
              <a:rPr lang="en-US" altLang="zh-CN" dirty="0"/>
              <a:t> a human being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No, I am not sorry. Answered August 22nd, 1999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Question: my name is mya </a:t>
            </a:r>
          </a:p>
          <a:p>
            <a:br>
              <a:rPr lang="en-US" altLang="zh-CN" dirty="0"/>
            </a:br>
            <a:endParaRPr lang="en-US" altLang="zh-CN" dirty="0"/>
          </a:p>
          <a:p>
            <a:r>
              <a:rPr lang="en-US" altLang="zh-CN" dirty="0"/>
              <a:t>Answer: Really? Answered June 14th, 2000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2045147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BD1B222-2BE4-6D7A-06D0-6563C4811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0C84E20-08B0-1DDC-BE72-BDE76A6EC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它在模仿一个数据集而且内在能力非常低</a:t>
            </a:r>
            <a:r>
              <a:rPr lang="zh-CN" altLang="en-US" b="1" dirty="0"/>
              <a:t>：</a:t>
            </a:r>
            <a:r>
              <a:rPr lang="zh-CN" altLang="en-US" dirty="0"/>
              <a:t> 它的回答非常简单，常常不合逻辑且有语法错误。这表明该模型缺乏进行复杂任务所必需的基础推理和语言能力。怀疑问题的根源在于 </a:t>
            </a:r>
            <a:r>
              <a:rPr lang="en-US" altLang="zh-CN" dirty="0"/>
              <a:t>dream7b</a:t>
            </a:r>
            <a:r>
              <a:rPr lang="zh-CN" altLang="en-US" dirty="0"/>
              <a:t> 基础模型本身的能力和特性，而不是您运行它的代码逻辑。</a:t>
            </a:r>
            <a:endParaRPr lang="en-US" altLang="zh-CN" dirty="0"/>
          </a:p>
          <a:p>
            <a:r>
              <a:rPr lang="zh-CN" altLang="en-US" dirty="0"/>
              <a:t>为了验证怀疑，我使用了</a:t>
            </a:r>
            <a:r>
              <a:rPr lang="en-US" altLang="zh-CN" dirty="0"/>
              <a:t>Qwen/Qwen2-7B-Instruct </a:t>
            </a:r>
            <a:r>
              <a:rPr lang="zh-CN" altLang="en-US" dirty="0"/>
              <a:t>，</a:t>
            </a:r>
            <a:r>
              <a:rPr lang="en-US" altLang="zh-CN" dirty="0"/>
              <a:t> Dream-v0-Instruct-7B</a:t>
            </a:r>
            <a:r>
              <a:rPr lang="zh-CN" altLang="en-US" dirty="0"/>
              <a:t>作为对照试验，分别用相同训练集训练，如何问相同的问题</a:t>
            </a:r>
          </a:p>
        </p:txBody>
      </p:sp>
    </p:spTree>
    <p:extLst>
      <p:ext uri="{BB962C8B-B14F-4D97-AF65-F5344CB8AC3E}">
        <p14:creationId xmlns:p14="http://schemas.microsoft.com/office/powerpoint/2010/main" val="2262169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114AF3-6977-EB82-2C94-AE87AAFCD6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4F0193B-D201-B0B0-2CBC-8E8819C9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发现了预处理数据有问题</a:t>
            </a:r>
            <a:endParaRPr lang="en-US" altLang="zh-CN" dirty="0"/>
          </a:p>
          <a:p>
            <a:r>
              <a:rPr lang="zh-CN" altLang="en-US" dirty="0"/>
              <a:t>搜索了</a:t>
            </a:r>
            <a:r>
              <a:rPr lang="en-US" altLang="zh-CN" dirty="0" err="1"/>
              <a:t>github</a:t>
            </a:r>
            <a:r>
              <a:rPr lang="en-US" altLang="zh-CN" dirty="0"/>
              <a:t> </a:t>
            </a:r>
            <a:r>
              <a:rPr lang="zh-CN" altLang="en-US" dirty="0"/>
              <a:t>找到了</a:t>
            </a:r>
            <a:r>
              <a:rPr lang="en-US" altLang="zh-CN" dirty="0">
                <a:hlinkClick r:id="rId2"/>
              </a:rPr>
              <a:t>https://github.com/dllm-reasoning/d1/blob/main/SFT/sft_trainer.py</a:t>
            </a:r>
            <a:r>
              <a:rPr lang="zh-CN" altLang="en-US"/>
              <a:t>有人解决了预处理的问题</a:t>
            </a:r>
          </a:p>
        </p:txBody>
      </p:sp>
    </p:spTree>
    <p:extLst>
      <p:ext uri="{BB962C8B-B14F-4D97-AF65-F5344CB8AC3E}">
        <p14:creationId xmlns:p14="http://schemas.microsoft.com/office/powerpoint/2010/main" val="38443101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CECB72-0EEA-C0FD-C9C9-2CD4EADEB5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错误出现在我的 </a:t>
            </a:r>
            <a:r>
              <a:rPr lang="en-US" altLang="zh-CN" dirty="0" err="1"/>
              <a:t>LoraConfig</a:t>
            </a:r>
            <a:r>
              <a:rPr lang="en-US" altLang="zh-CN" dirty="0"/>
              <a:t> </a:t>
            </a:r>
            <a:r>
              <a:rPr lang="zh-CN" altLang="en-US" dirty="0"/>
              <a:t>中，配置只在注意力机制的“查询（</a:t>
            </a:r>
            <a:r>
              <a:rPr lang="en-US" altLang="zh-CN" dirty="0"/>
              <a:t>Query</a:t>
            </a:r>
            <a:r>
              <a:rPr lang="zh-CN" altLang="en-US" dirty="0"/>
              <a:t>）”和“值（</a:t>
            </a:r>
            <a:r>
              <a:rPr lang="en-US" altLang="zh-CN" dirty="0"/>
              <a:t>Value</a:t>
            </a:r>
            <a:r>
              <a:rPr lang="zh-CN" altLang="en-US" dirty="0"/>
              <a:t>）”部分附加了适配器。为了让模型有更强的学习和适应能力，标准的、也是被广泛证明更有效的做法是</a:t>
            </a:r>
            <a:r>
              <a:rPr lang="zh-CN" altLang="en-US" b="1" dirty="0"/>
              <a:t>将 </a:t>
            </a:r>
            <a:r>
              <a:rPr lang="en-US" altLang="zh-CN" b="1" dirty="0" err="1"/>
              <a:t>LoRA</a:t>
            </a:r>
            <a:r>
              <a:rPr lang="en-US" altLang="zh-CN" b="1" dirty="0"/>
              <a:t> </a:t>
            </a:r>
            <a:r>
              <a:rPr lang="zh-CN" altLang="en-US" b="1" dirty="0"/>
              <a:t>适配器应用到所有注意力模块的线性层上</a:t>
            </a:r>
            <a:r>
              <a:rPr lang="zh-CN" altLang="en-US" dirty="0"/>
              <a:t>。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2B967AD-B4C8-4D6B-096F-52EF248AC3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124487"/>
            <a:ext cx="6106377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69504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167A36-98B0-729E-38D3-042E8B0A3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solution</a:t>
            </a:r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781AFC8-8805-B9D6-6472-41C4ED2E0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altLang="zh-CN" dirty="0" err="1"/>
              <a:t>target_modules</a:t>
            </a:r>
            <a:r>
              <a:rPr lang="fr-FR" altLang="zh-CN" dirty="0"/>
              <a:t>=[“</a:t>
            </a:r>
            <a:r>
              <a:rPr lang="fr-FR" altLang="zh-CN" dirty="0" err="1"/>
              <a:t>q_proj</a:t>
            </a:r>
            <a:r>
              <a:rPr lang="fr-FR" altLang="zh-CN" dirty="0"/>
              <a:t>”, “</a:t>
            </a:r>
            <a:r>
              <a:rPr lang="fr-FR" altLang="zh-CN" dirty="0" err="1"/>
              <a:t>v_proj</a:t>
            </a:r>
            <a:r>
              <a:rPr lang="fr-FR" altLang="zh-CN" dirty="0"/>
              <a:t>”],</a:t>
            </a:r>
            <a:r>
              <a:rPr lang="zh-CN" altLang="en-US" dirty="0"/>
              <a:t>修改前</a:t>
            </a:r>
            <a:r>
              <a:rPr lang="en-US" altLang="zh-CN" dirty="0" err="1"/>
              <a:t>target_modules</a:t>
            </a:r>
            <a:r>
              <a:rPr lang="en-US" altLang="zh-CN" dirty="0"/>
              <a:t>=[“</a:t>
            </a:r>
            <a:r>
              <a:rPr lang="en-US" altLang="zh-CN" dirty="0" err="1"/>
              <a:t>q_proj</a:t>
            </a:r>
            <a:r>
              <a:rPr lang="en-US" altLang="zh-CN" dirty="0"/>
              <a:t>”, “</a:t>
            </a:r>
            <a:r>
              <a:rPr lang="en-US" altLang="zh-CN" dirty="0" err="1"/>
              <a:t>k_proj</a:t>
            </a:r>
            <a:r>
              <a:rPr lang="en-US" altLang="zh-CN" dirty="0"/>
              <a:t>”, “</a:t>
            </a:r>
            <a:r>
              <a:rPr lang="en-US" altLang="zh-CN" dirty="0" err="1"/>
              <a:t>v_proj</a:t>
            </a:r>
            <a:r>
              <a:rPr lang="en-US" altLang="zh-CN" dirty="0"/>
              <a:t>”, “</a:t>
            </a:r>
            <a:r>
              <a:rPr lang="en-US" altLang="zh-CN" dirty="0" err="1"/>
              <a:t>o_proj</a:t>
            </a:r>
            <a:r>
              <a:rPr lang="en-US" altLang="zh-CN" dirty="0"/>
              <a:t>”],</a:t>
            </a:r>
            <a:r>
              <a:rPr lang="zh-CN" altLang="en-US" dirty="0"/>
              <a:t>修改后，通过</a:t>
            </a:r>
            <a:r>
              <a:rPr lang="en-US" altLang="zh-CN" dirty="0"/>
              <a:t>print(model) </a:t>
            </a:r>
            <a:r>
              <a:rPr lang="zh-CN" altLang="en-US" dirty="0"/>
              <a:t>来找到。</a:t>
            </a:r>
          </a:p>
        </p:txBody>
      </p:sp>
    </p:spTree>
    <p:extLst>
      <p:ext uri="{BB962C8B-B14F-4D97-AF65-F5344CB8AC3E}">
        <p14:creationId xmlns:p14="http://schemas.microsoft.com/office/powerpoint/2010/main" val="404910898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6DCE9-1057-541C-52CB-D06B4C2B8A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7D27C8-ADBE-991D-31A8-F6961A78CE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1800" b="1" dirty="0"/>
              <a:t>完成了“分析和研究扩散模型的构架”：</a:t>
            </a:r>
            <a:r>
              <a:rPr lang="zh-CN" altLang="en-US" sz="1800" dirty="0"/>
              <a:t> 通过理论学习，理解了其核心原理。</a:t>
            </a:r>
            <a:br>
              <a:rPr lang="zh-CN" altLang="en-US" sz="1800" dirty="0"/>
            </a:br>
            <a:r>
              <a:rPr lang="zh-CN" altLang="en-US" sz="1800" b="1" dirty="0"/>
              <a:t>完成了“基于</a:t>
            </a:r>
            <a:r>
              <a:rPr lang="en-US" altLang="zh-CN" sz="1800" b="1" dirty="0"/>
              <a:t>Dream 7B</a:t>
            </a:r>
            <a:r>
              <a:rPr lang="zh-CN" altLang="en-US" sz="1800" b="1" dirty="0"/>
              <a:t>模型进行监督微调”：</a:t>
            </a:r>
            <a:r>
              <a:rPr lang="zh-CN" altLang="en-US" sz="1800" dirty="0"/>
              <a:t> 完整地跑通了</a:t>
            </a:r>
            <a:r>
              <a:rPr lang="en-US" altLang="zh-CN" sz="1800" dirty="0" err="1"/>
              <a:t>QLoRA</a:t>
            </a:r>
            <a:r>
              <a:rPr lang="zh-CN" altLang="en-US" sz="1800" dirty="0"/>
              <a:t>微调的全流程。</a:t>
            </a:r>
            <a:br>
              <a:rPr lang="zh-CN" altLang="en-US" sz="1800" dirty="0"/>
            </a:br>
            <a:r>
              <a:rPr lang="zh-CN" altLang="en-US" sz="1800" b="1" dirty="0"/>
              <a:t>完成了“使用</a:t>
            </a:r>
            <a:r>
              <a:rPr lang="en-US" altLang="zh-CN" sz="1800" b="1" dirty="0"/>
              <a:t>S1K</a:t>
            </a:r>
            <a:r>
              <a:rPr lang="zh-CN" altLang="en-US" sz="1800" b="1" dirty="0"/>
              <a:t>数据集”：</a:t>
            </a:r>
            <a:r>
              <a:rPr lang="zh-CN" altLang="en-US" sz="1800" dirty="0"/>
              <a:t> 成功地加载、分析并处理了这份数据集。</a:t>
            </a:r>
            <a:br>
              <a:rPr lang="zh-CN" altLang="en-US" sz="1800" dirty="0"/>
            </a:br>
            <a:r>
              <a:rPr lang="zh-CN" altLang="en-US" sz="1800" b="1" dirty="0"/>
              <a:t>完成了“记录和分析整个过程中的发现与挑战”：</a:t>
            </a:r>
            <a:r>
              <a:rPr lang="zh-CN" altLang="en-US" sz="1800" dirty="0"/>
              <a:t> 这趟旅程，是一部关于“如何与一个非标黑盒模型搏斗”的故事。</a:t>
            </a:r>
            <a:br>
              <a:rPr lang="zh-CN" altLang="en-US" sz="1800" dirty="0"/>
            </a:br>
            <a:r>
              <a:rPr lang="zh-CN" altLang="en-US" sz="1800" b="1" dirty="0"/>
              <a:t>完成了“各种报错的原因和反思”：</a:t>
            </a:r>
            <a:r>
              <a:rPr lang="zh-CN" altLang="en-US" sz="1800" dirty="0"/>
              <a:t> 对每一种错误的诊断，都深刻到了问题的根源。</a:t>
            </a:r>
            <a:br>
              <a:rPr lang="zh-CN" altLang="en-US" sz="1800" dirty="0"/>
            </a:br>
            <a:r>
              <a:rPr lang="zh-CN" altLang="en-US" sz="1800" b="1" dirty="0"/>
              <a:t>完成了“你对构架的理解与技术路线的选择”：</a:t>
            </a:r>
            <a:r>
              <a:rPr lang="zh-CN" altLang="en-US" sz="1800" dirty="0"/>
              <a:t> 通过并行的对比实验，雄辩地证明了</a:t>
            </a:r>
            <a:r>
              <a:rPr lang="en-US" altLang="zh-CN" sz="1800" dirty="0" err="1"/>
              <a:t>QLoRA</a:t>
            </a:r>
            <a:r>
              <a:rPr lang="zh-CN" altLang="en-US" sz="1800" dirty="0"/>
              <a:t>相比于</a:t>
            </a:r>
            <a:r>
              <a:rPr lang="en-US" altLang="zh-CN" sz="1800" dirty="0"/>
              <a:t>FFT</a:t>
            </a:r>
            <a:r>
              <a:rPr lang="zh-CN" altLang="en-US" sz="1800" dirty="0"/>
              <a:t>的绝对优越性。</a:t>
            </a:r>
            <a:br>
              <a:rPr lang="zh-CN" altLang="en-US" sz="1800" dirty="0"/>
            </a:br>
            <a:r>
              <a:rPr lang="zh-CN" altLang="en-US" sz="1800" b="1" dirty="0"/>
              <a:t>完成了“在终面当天展示实际进展和结果”</a:t>
            </a:r>
            <a:endParaRPr lang="zh-CN" altLang="en-US" sz="1800" dirty="0"/>
          </a:p>
        </p:txBody>
      </p:sp>
    </p:spTree>
    <p:extLst>
      <p:ext uri="{BB962C8B-B14F-4D97-AF65-F5344CB8AC3E}">
        <p14:creationId xmlns:p14="http://schemas.microsoft.com/office/powerpoint/2010/main" val="2012890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5BDA2F-8DCD-5A96-B101-543425544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84B023D-FD1C-A554-5B2F-20B4FB8F72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在解决了网络问题后，加载模型时程序抛出 </a:t>
            </a:r>
            <a:r>
              <a:rPr lang="en-US" altLang="zh-CN" dirty="0"/>
              <a:t>`</a:t>
            </a:r>
            <a:r>
              <a:rPr lang="en-US" altLang="zh-CN" dirty="0" err="1"/>
              <a:t>OSError</a:t>
            </a:r>
            <a:r>
              <a:rPr lang="en-US" altLang="zh-CN" dirty="0"/>
              <a:t>`</a:t>
            </a:r>
            <a:r>
              <a:rPr lang="zh-CN" altLang="en-US" dirty="0"/>
              <a:t>，提示模型名称不是一个本地文件夹，也不是</a:t>
            </a:r>
            <a:r>
              <a:rPr lang="en-US" altLang="zh-CN" dirty="0"/>
              <a:t>Hugging Face</a:t>
            </a:r>
            <a:r>
              <a:rPr lang="zh-CN" altLang="en-US" dirty="0"/>
              <a:t>上的有效模型标识符。错误信息非常明确，它直接指出了问题在于</a:t>
            </a:r>
            <a:r>
              <a:rPr lang="en-US" altLang="zh-CN" dirty="0"/>
              <a:t>`MODEL_NAME`</a:t>
            </a:r>
            <a:r>
              <a:rPr lang="zh-CN" altLang="en-US" dirty="0"/>
              <a:t>这个变量的值是无效的。这与之前的网络问题不同，是一个代码层面的逻辑错误。</a:t>
            </a:r>
            <a:endParaRPr lang="en-US" altLang="zh-CN" dirty="0"/>
          </a:p>
          <a:p>
            <a:r>
              <a:rPr lang="zh-CN" altLang="en-US" dirty="0"/>
              <a:t>我回溯到最初的任务说明文档，找到了指向模型官方</a:t>
            </a:r>
            <a:r>
              <a:rPr lang="en-US" altLang="zh-CN" dirty="0"/>
              <a:t>Hugging Face</a:t>
            </a:r>
            <a:r>
              <a:rPr lang="zh-CN" altLang="en-US" dirty="0"/>
              <a:t>页面的链接。  在官方页面上，我复制了其标准、完整的模型标识符 </a:t>
            </a:r>
            <a:r>
              <a:rPr lang="en-US" altLang="zh-CN" dirty="0"/>
              <a:t>(</a:t>
            </a:r>
            <a:r>
              <a:rPr lang="zh-CN" altLang="en-US" dirty="0"/>
              <a:t>格式为 </a:t>
            </a:r>
            <a:r>
              <a:rPr lang="en-US" altLang="zh-CN" dirty="0"/>
              <a:t>`</a:t>
            </a:r>
            <a:r>
              <a:rPr lang="zh-CN" altLang="en-US" dirty="0"/>
              <a:t>组织名</a:t>
            </a:r>
            <a:r>
              <a:rPr lang="en-US" altLang="zh-CN" dirty="0"/>
              <a:t>/</a:t>
            </a:r>
            <a:r>
              <a:rPr lang="zh-CN" altLang="en-US" dirty="0"/>
              <a:t>模型名</a:t>
            </a:r>
            <a:r>
              <a:rPr lang="en-US" altLang="zh-CN" dirty="0"/>
              <a:t>`)</a:t>
            </a:r>
            <a:r>
              <a:rPr lang="zh-CN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5261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0736267-2D6B-0772-53B0-24719211BC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命名不规范导致的模型加载失败</a:t>
            </a:r>
          </a:p>
        </p:txBody>
      </p:sp>
      <p:pic>
        <p:nvPicPr>
          <p:cNvPr id="8" name="内容占位符 7">
            <a:extLst>
              <a:ext uri="{FF2B5EF4-FFF2-40B4-BE49-F238E27FC236}">
                <a16:creationId xmlns:a16="http://schemas.microsoft.com/office/drawing/2014/main" id="{8690E73D-3AB2-566A-EAF1-55A204C634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007086" y="2217658"/>
            <a:ext cx="5699044" cy="31553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2454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251453-45B6-842D-2A6D-B464DCA0E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69037DE-96D0-868E-5F96-03B770880D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`transformers`</a:t>
            </a:r>
            <a:r>
              <a:rPr lang="zh-CN" altLang="en-US" dirty="0"/>
              <a:t>加载方法（</a:t>
            </a:r>
            <a:r>
              <a:rPr lang="en-US" altLang="zh-CN" dirty="0"/>
              <a:t>`</a:t>
            </a:r>
            <a:r>
              <a:rPr lang="en-US" altLang="zh-CN" dirty="0" err="1"/>
              <a:t>AutoModel</a:t>
            </a:r>
            <a:r>
              <a:rPr lang="en-US" altLang="zh-CN" dirty="0"/>
              <a:t>`</a:t>
            </a:r>
            <a:r>
              <a:rPr lang="zh-CN" altLang="en-US" dirty="0"/>
              <a:t>）加载失败</a:t>
            </a:r>
            <a:endParaRPr lang="en-US" altLang="zh-CN" dirty="0"/>
          </a:p>
          <a:p>
            <a:r>
              <a:rPr lang="zh-CN" altLang="en-US" dirty="0"/>
              <a:t>阅读源代码，审查了模型作者提供的</a:t>
            </a:r>
            <a:r>
              <a:rPr lang="en-US" altLang="zh-CN" dirty="0"/>
              <a:t>`modeling_dream.py`</a:t>
            </a:r>
            <a:r>
              <a:rPr lang="zh-CN" altLang="en-US" dirty="0"/>
              <a:t>的完整源代码。发现作者并没有遵循</a:t>
            </a:r>
            <a:r>
              <a:rPr lang="en-US" altLang="zh-CN" dirty="0"/>
              <a:t>Hugging Face `...</a:t>
            </a:r>
            <a:r>
              <a:rPr lang="en-US" altLang="zh-CN" dirty="0" err="1"/>
              <a:t>ForCausalLM</a:t>
            </a:r>
            <a:r>
              <a:rPr lang="en-US" altLang="zh-CN" dirty="0"/>
              <a:t>` </a:t>
            </a:r>
            <a:r>
              <a:rPr lang="zh-CN" altLang="en-US" dirty="0"/>
              <a:t>的标准命名规范。在获得了这个**确切的、真实的类名**后，我使用了</a:t>
            </a:r>
            <a:r>
              <a:rPr lang="en-US" altLang="zh-CN" dirty="0"/>
              <a:t>`transformers`</a:t>
            </a:r>
            <a:r>
              <a:rPr lang="zh-CN" altLang="en-US" dirty="0"/>
              <a:t>库的底层工具</a:t>
            </a:r>
            <a:r>
              <a:rPr lang="en-US" altLang="zh-CN" dirty="0"/>
              <a:t>`</a:t>
            </a:r>
            <a:r>
              <a:rPr lang="en-US" altLang="zh-CN" dirty="0" err="1"/>
              <a:t>get_class_from_dynamic_module</a:t>
            </a:r>
            <a:r>
              <a:rPr lang="en-US" altLang="zh-CN" dirty="0"/>
              <a:t>`</a:t>
            </a:r>
            <a:r>
              <a:rPr lang="zh-CN" altLang="en-US" dirty="0"/>
              <a:t>，精确地从代码文件中提取出了</a:t>
            </a:r>
            <a:r>
              <a:rPr lang="en-US" altLang="zh-CN" dirty="0"/>
              <a:t>`</a:t>
            </a:r>
            <a:r>
              <a:rPr lang="en-US" altLang="zh-CN" dirty="0" err="1"/>
              <a:t>DreamModel</a:t>
            </a:r>
            <a:r>
              <a:rPr lang="en-US" altLang="zh-CN" dirty="0"/>
              <a:t>`</a:t>
            </a:r>
            <a:r>
              <a:rPr lang="zh-CN" altLang="en-US" dirty="0"/>
              <a:t>这个类，并用它成功地加载了模型。</a:t>
            </a:r>
          </a:p>
        </p:txBody>
      </p:sp>
    </p:spTree>
    <p:extLst>
      <p:ext uri="{BB962C8B-B14F-4D97-AF65-F5344CB8AC3E}">
        <p14:creationId xmlns:p14="http://schemas.microsoft.com/office/powerpoint/2010/main" val="19426099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1E538F-D280-840C-BD36-53D98A5CC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b="1" dirty="0"/>
              <a:t>Kernel Died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791DDDE6-6BEE-8AA7-BCE7-1CCBC61D838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3002977"/>
            <a:ext cx="10515600" cy="1996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595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97A0FB-47F4-1349-39B9-FCB257B3A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BC8746-360C-955F-C2ED-445D5318D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在排除了所有软件层面的可能性后，“</a:t>
            </a:r>
            <a:r>
              <a:rPr lang="en-US" altLang="zh-CN" dirty="0"/>
              <a:t>Kernel Died”</a:t>
            </a:r>
            <a:r>
              <a:rPr lang="zh-CN" altLang="en-US" dirty="0"/>
              <a:t>的现象依然存在。我最终发现，我最初启动的云实例是“无卡模式”</a:t>
            </a:r>
          </a:p>
        </p:txBody>
      </p:sp>
    </p:spTree>
    <p:extLst>
      <p:ext uri="{BB962C8B-B14F-4D97-AF65-F5344CB8AC3E}">
        <p14:creationId xmlns:p14="http://schemas.microsoft.com/office/powerpoint/2010/main" val="320337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C5427-EC17-868A-026A-ECF122A1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Time out</a:t>
            </a:r>
            <a:endParaRPr lang="zh-CN" altLang="en-US" dirty="0"/>
          </a:p>
        </p:txBody>
      </p:sp>
      <p:pic>
        <p:nvPicPr>
          <p:cNvPr id="6" name="内容占位符 5">
            <a:extLst>
              <a:ext uri="{FF2B5EF4-FFF2-40B4-BE49-F238E27FC236}">
                <a16:creationId xmlns:a16="http://schemas.microsoft.com/office/drawing/2014/main" id="{27F0D838-50EA-CA9D-DC5F-E5A17550B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4998" y="2020296"/>
            <a:ext cx="10515600" cy="316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AutoShape 4">
            <a:extLst>
              <a:ext uri="{FF2B5EF4-FFF2-40B4-BE49-F238E27FC236}">
                <a16:creationId xmlns:a16="http://schemas.microsoft.com/office/drawing/2014/main" id="{73091B69-34AD-9785-BFA4-D4FE1C3E464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7ED87BD-4C11-8407-5DCE-9F375608DC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171" y="2569035"/>
            <a:ext cx="11164858" cy="676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21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859</TotalTime>
  <Words>2541</Words>
  <Application>Microsoft Office PowerPoint</Application>
  <PresentationFormat>宽屏</PresentationFormat>
  <Paragraphs>126</Paragraphs>
  <Slides>35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35</vt:i4>
      </vt:variant>
    </vt:vector>
  </HeadingPairs>
  <TitlesOfParts>
    <vt:vector size="39" baseType="lpstr">
      <vt:lpstr>等线</vt:lpstr>
      <vt:lpstr>等线 Light</vt:lpstr>
      <vt:lpstr>Arial</vt:lpstr>
      <vt:lpstr>Office 主题​​</vt:lpstr>
      <vt:lpstr>1. Connection error （数据集 分词器 模型）</vt:lpstr>
      <vt:lpstr>solution</vt:lpstr>
      <vt:lpstr>Name error</vt:lpstr>
      <vt:lpstr>solution</vt:lpstr>
      <vt:lpstr>命名不规范导致的模型加载失败</vt:lpstr>
      <vt:lpstr>solution</vt:lpstr>
      <vt:lpstr>Kernel Died</vt:lpstr>
      <vt:lpstr>solution</vt:lpstr>
      <vt:lpstr>Time out</vt:lpstr>
      <vt:lpstr>PowerPoint 演示文稿</vt:lpstr>
      <vt:lpstr>字符不符合</vt:lpstr>
      <vt:lpstr>PowerPoint 演示文稿</vt:lpstr>
      <vt:lpstr>爆显存</vt:lpstr>
      <vt:lpstr>PowerPoint 演示文稿</vt:lpstr>
      <vt:lpstr>Qlora也行。没有接口-打猴子补丁-训练</vt:lpstr>
      <vt:lpstr>结果没那么好。（不打qlora，2个4090）</vt:lpstr>
      <vt:lpstr>PowerPoint 演示文稿</vt:lpstr>
      <vt:lpstr>PowerPoint 演示文稿</vt:lpstr>
      <vt:lpstr>OVERFITTING</vt:lpstr>
      <vt:lpstr>gradient_accumulation_steps=16-8,OVERFITTING 更严重</vt:lpstr>
      <vt:lpstr>PowerPoint 演示文稿</vt:lpstr>
      <vt:lpstr>加载用于推理的微调模型时，提示基础模型缺少`prepare_inputs_for_generation`方法。</vt:lpstr>
      <vt:lpstr>PowerPoint 演示文稿</vt:lpstr>
      <vt:lpstr>PowerPoint 演示文稿</vt:lpstr>
      <vt:lpstr>在这个loss下我测试了这个模型 结果出现幻觉和重复 </vt:lpstr>
      <vt:lpstr>原因：监督Token占比为： 100%</vt:lpstr>
      <vt:lpstr>结果比之前好一点，然后新问题：原始模型回答和微调的差不多</vt:lpstr>
      <vt:lpstr>Epoch=3 到 epoch=1，加了repetition penalty，训练时，一用的是一个手动的f-string来构建Prompt导致了tokenizer/模板不匹配。  </vt:lpstr>
      <vt:lpstr>我这一次是不是欠拟合了？我试试epoch=3（loss=0.1太高了）</vt:lpstr>
      <vt:lpstr>在优化了基础模型后（禁用4-bit量化，使用bfloat16加载）测试原基础模型能力</vt:lpstr>
      <vt:lpstr>PowerPoint 演示文稿</vt:lpstr>
      <vt:lpstr>PowerPoint 演示文稿</vt:lpstr>
      <vt:lpstr>错误出现在我的 LoraConfig 中，配置只在注意力机制的“查询（Query）”和“值（Value）”部分附加了适配器。为了让模型有更强的学习和适应能力，标准的、也是被广泛证明更有效的做法是将 LoRA 适配器应用到所有注意力模块的线性层上。</vt:lpstr>
      <vt:lpstr>solution</vt:lpstr>
      <vt:lpstr>结论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畅 刘</dc:creator>
  <cp:lastModifiedBy>畅 刘</cp:lastModifiedBy>
  <cp:revision>59</cp:revision>
  <dcterms:created xsi:type="dcterms:W3CDTF">2025-09-18T01:21:27Z</dcterms:created>
  <dcterms:modified xsi:type="dcterms:W3CDTF">2025-09-21T18:40:03Z</dcterms:modified>
</cp:coreProperties>
</file>