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70" r:id="rId10"/>
    <p:sldId id="271" r:id="rId11"/>
    <p:sldId id="275" r:id="rId12"/>
    <p:sldId id="273" r:id="rId13"/>
    <p:sldId id="274" r:id="rId14"/>
    <p:sldId id="272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5958-CB48-4729-A0C4-6CA69AECD260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83235-3CC8-48AC-8956-21B26DA050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2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83235-3CC8-48AC-8956-21B26DA050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8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6F563-3E09-EAA6-2630-3DB15CFCD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4AF20F-3459-E0EE-A3AD-7B18AF826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488E8-2105-EE00-0990-5381B9F0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AC18E1-177D-2469-D770-48C5134E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98F1A-6BBA-A942-6D09-F9DD2C69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57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F540F-C9F0-8B81-8AF0-3C81A66C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DC8D4-5151-C336-3E51-35FBA0C24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E99AB-A2E1-2BF6-0196-FFA2A9F3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BC4390-2007-75EC-5B82-B677B06D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F177D-5043-BA7B-68DA-02C3620C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8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5A1723-2ADC-4525-1CAF-51EA3E3BD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813E5-5BEF-D846-DCE4-93A51DF73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C09AA-BCFD-6891-D553-4F7F13C0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9F5E6-4423-83F6-220C-870AD03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10C59-C2E6-4317-41E6-00CE471C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4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A7C6E-2993-1BEA-62E6-015DC271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D5D7-0AF8-7304-994A-11FAA47D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1C03D-F2C1-F1E8-12EE-B54DF4A3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B0E3-F6BB-4AF2-FCF9-7BA867D4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84642-5E93-DC6A-437B-5CE73E68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5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A1A27-4B12-744A-F187-6340A378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A03E4-3B7E-1C96-C7E2-91DD058D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1D1AA-34B2-9A99-BFBA-F8925964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8D4B4-28B5-6249-39CE-1B1BC5C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36CCE-3554-C920-C5D8-76BD2C2B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3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8B0C-CEA1-F813-E3F6-55BF14B4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435EA-E130-5CD8-4488-E2600BB1E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EDAF42-B81E-D94B-D391-E9496C862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EDAF7-D5FF-25B3-AB97-461F3AB2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0DAD54-CAC6-D15E-D09D-E9EBD014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FCCA8-75BE-E692-D8EA-B8E87D3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98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E9104-0ED5-3EB4-ED9D-6CB6453D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25A3B8-E9DC-ED59-EC3B-DDE3AFEF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2C66BF-DD16-5571-5924-777C1A26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4AF69A-7ABD-809A-0192-5C048CD6F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B07EE8-3D99-D200-A54A-85CFAE48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CA0E86-6655-6C43-A9FC-09E1429A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882630-E85D-03F3-2452-02CF888E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94CBF6-1BEB-318F-DDC6-D5F7522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A7B78-5FAB-C8B4-7B5C-A8A4E32D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25AC34-8F75-7E3F-15AE-FBA75BFE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061207-6D24-6A77-99D1-11E439EF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CA41C-5A65-001F-81AC-DBACB6446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54D73-58E2-68D2-3D08-3CB6D5B1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D16638-317C-8E56-CA76-A620F35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F9577-90E1-0393-4E34-55A60E0B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8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D3119-024E-81BD-6B42-FF532E95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6DE0B-E17B-F349-83B9-EA15757F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60BD1F-38DF-DF20-7FD1-C1FFF7C4C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5B02D-FD24-3C5E-F6F0-E0A4873A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27CB8-1F2B-84A9-95A9-249590B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F14D59-20A6-7A1B-41D0-ECCA7F28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95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48468-0C7A-138E-2788-89D7536C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A5EEB4-FCCA-FAE6-D454-D94A1177F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BDC9B7-EA4C-E0B0-CBE7-C02F96025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846AE-DC4D-4F5D-B38D-14C45C9E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7084B-0274-01BF-EBE5-651B256E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E65B68-2E9D-237E-A243-0F69FE47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6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A8DA9-E10D-6159-7D29-42215C86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19214-ED05-21A8-0844-D0915AA8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F293E-1DB4-C39A-521C-9E78682FC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C71A0-3410-4380-97B3-B51EB215DF8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6CD4F-69CC-1F37-F7BF-1CD4523C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BC207-79C0-7F95-A6C1-129CE080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A354-FD50-4D65-8676-5020545C18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riendlysmileface/Dream-7B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riendlysmileface/Dream-7B-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iendlysmileface/Dream-7B-Projec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A9995-A19E-73D2-00AC-FD5F9D92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6478"/>
            <a:ext cx="9144000" cy="821995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对扩散式语言模型（</a:t>
            </a:r>
            <a:r>
              <a:rPr lang="en-US" altLang="zh-CN" sz="3600" dirty="0"/>
              <a:t>Dream-7B</a:t>
            </a:r>
            <a:r>
              <a:rPr lang="zh-CN" altLang="en-US" sz="3600" dirty="0"/>
              <a:t>）的监督微调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B36D03-8FCB-C1D6-2C2E-70C5504CC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By: </a:t>
            </a:r>
            <a:r>
              <a:rPr lang="zh-CN" altLang="en-US" dirty="0"/>
              <a:t>刘畅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22E36FF7-E8BC-3758-99F2-1EC338CB6993}"/>
              </a:ext>
            </a:extLst>
          </p:cNvPr>
          <p:cNvSpPr txBox="1">
            <a:spLocks/>
          </p:cNvSpPr>
          <p:nvPr/>
        </p:nvSpPr>
        <p:spPr>
          <a:xfrm>
            <a:off x="7354067" y="6288081"/>
            <a:ext cx="5846433" cy="8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>
                <a:solidFill>
                  <a:schemeClr val="tx2"/>
                </a:solidFill>
              </a:rPr>
              <a:t>Credit to: Google Gemini Pro 2.5</a:t>
            </a:r>
          </a:p>
          <a:p>
            <a:r>
              <a:rPr lang="en-US" altLang="zh-CN" sz="11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https://github.com/friendlysmileface/</a:t>
            </a:r>
            <a:r>
              <a:rPr lang="en-US" altLang="zh-CN" sz="11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Dream-7B-Project</a:t>
            </a:r>
            <a:endParaRPr lang="en-US" altLang="zh-CN" sz="1100" dirty="0">
              <a:solidFill>
                <a:schemeClr val="tx2"/>
              </a:solidFill>
            </a:endParaRPr>
          </a:p>
          <a:p>
            <a:endParaRPr lang="en-US" altLang="zh-CN" sz="1100" dirty="0">
              <a:solidFill>
                <a:schemeClr val="tx2"/>
              </a:solidFill>
            </a:endParaRPr>
          </a:p>
          <a:p>
            <a:endParaRPr lang="en-US" altLang="zh-CN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0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5B377-ED4B-26BB-44AE-E02412E7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</a:t>
            </a:r>
            <a:r>
              <a:rPr lang="en-US" altLang="zh-CN" b="1" dirty="0"/>
              <a:t>Dream-7B Base</a:t>
            </a:r>
            <a:r>
              <a:rPr lang="zh-CN" altLang="en-US" b="1" dirty="0"/>
              <a:t>（</a:t>
            </a:r>
            <a:r>
              <a:rPr lang="en-US" altLang="zh-CN" b="1" dirty="0" err="1"/>
              <a:t>Github</a:t>
            </a:r>
            <a:r>
              <a:rPr lang="en-US" altLang="zh-CN" b="1" dirty="0"/>
              <a:t>)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8C7E804-F25D-4744-CF80-D927FA6B3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857"/>
            <a:ext cx="3654020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1E2C9E-58FE-05B3-E53A-77C7F8DA37EF}"/>
              </a:ext>
            </a:extLst>
          </p:cNvPr>
          <p:cNvSpPr txBox="1"/>
          <p:nvPr/>
        </p:nvSpPr>
        <p:spPr>
          <a:xfrm>
            <a:off x="6975112" y="1880857"/>
            <a:ext cx="393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右侧 </a:t>
            </a:r>
            <a:r>
              <a:rPr lang="en-US" altLang="zh-CN" b="1" dirty="0"/>
              <a:t>(</a:t>
            </a:r>
            <a:r>
              <a:rPr lang="zh-CN" altLang="en-US" b="1" dirty="0"/>
              <a:t>原始模型 </a:t>
            </a:r>
            <a:r>
              <a:rPr lang="en-US" altLang="zh-CN" b="1" dirty="0"/>
              <a:t>- </a:t>
            </a:r>
            <a:r>
              <a:rPr lang="zh-CN" altLang="en-US" b="1" dirty="0"/>
              <a:t>对照组</a:t>
            </a:r>
            <a:r>
              <a:rPr lang="en-US" altLang="zh-CN" b="1" dirty="0"/>
              <a:t>):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F92BA3-548B-27E0-1C90-BD3650476C06}"/>
              </a:ext>
            </a:extLst>
          </p:cNvPr>
          <p:cNvSpPr txBox="1"/>
          <p:nvPr/>
        </p:nvSpPr>
        <p:spPr>
          <a:xfrm>
            <a:off x="6525327" y="5321580"/>
            <a:ext cx="50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Compute the mean molecular speed v in the heavy gas radon (Rn) in m/s.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741C59-AB08-38CF-84DB-ED66ADD2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5598"/>
            <a:ext cx="4939849" cy="29981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2713E3-9C8D-FC5F-9675-B4F86E1B9CA7}"/>
              </a:ext>
            </a:extLst>
          </p:cNvPr>
          <p:cNvSpPr txBox="1"/>
          <p:nvPr/>
        </p:nvSpPr>
        <p:spPr>
          <a:xfrm>
            <a:off x="838200" y="5383136"/>
            <a:ext cx="155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Fig.14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F2FDEE-3D61-1B27-3EF4-FEE690B3ABDC}"/>
              </a:ext>
            </a:extLst>
          </p:cNvPr>
          <p:cNvSpPr txBox="1"/>
          <p:nvPr/>
        </p:nvSpPr>
        <p:spPr>
          <a:xfrm>
            <a:off x="7498028" y="3635652"/>
            <a:ext cx="21049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Fig.15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282EE1-7B64-5210-C1F1-1812E59D8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763" y="2440358"/>
            <a:ext cx="6282153" cy="11952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174E9C-AEC6-F51E-0C1A-E9B2B55FE8CA}"/>
              </a:ext>
            </a:extLst>
          </p:cNvPr>
          <p:cNvSpPr txBox="1"/>
          <p:nvPr/>
        </p:nvSpPr>
        <p:spPr>
          <a:xfrm>
            <a:off x="3906290" y="1452161"/>
            <a:ext cx="489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更新的数据预处理微调结果和上报的类似（向数据集收敛）</a:t>
            </a:r>
          </a:p>
        </p:txBody>
      </p:sp>
    </p:spTree>
    <p:extLst>
      <p:ext uri="{BB962C8B-B14F-4D97-AF65-F5344CB8AC3E}">
        <p14:creationId xmlns:p14="http://schemas.microsoft.com/office/powerpoint/2010/main" val="226204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894CD-883B-3098-B841-2F164351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DF4A6-A871-978D-AF85-DFEBB7E1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</a:t>
            </a:r>
            <a:r>
              <a:rPr lang="en-US" altLang="zh-CN" b="1" dirty="0"/>
              <a:t>Dream-7B Base</a:t>
            </a:r>
            <a:r>
              <a:rPr lang="zh-CN" altLang="en-US" b="1" dirty="0"/>
              <a:t>（</a:t>
            </a:r>
            <a:r>
              <a:rPr lang="en-US" altLang="zh-CN" b="1" dirty="0" err="1"/>
              <a:t>Github</a:t>
            </a:r>
            <a:r>
              <a:rPr lang="en-US" altLang="zh-CN" b="1" dirty="0"/>
              <a:t>)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D2FD7E0-5DF1-6CBF-E69C-194CA5A7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857"/>
            <a:ext cx="3654020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8C8A14-F991-1492-C5FC-02B0BF7B711C}"/>
              </a:ext>
            </a:extLst>
          </p:cNvPr>
          <p:cNvSpPr txBox="1"/>
          <p:nvPr/>
        </p:nvSpPr>
        <p:spPr>
          <a:xfrm>
            <a:off x="6975112" y="1880857"/>
            <a:ext cx="393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右侧 </a:t>
            </a:r>
            <a:r>
              <a:rPr lang="en-US" altLang="zh-CN" b="1" dirty="0"/>
              <a:t>(</a:t>
            </a:r>
            <a:r>
              <a:rPr lang="zh-CN" altLang="en-US" b="1" dirty="0"/>
              <a:t>原始模型 </a:t>
            </a:r>
            <a:r>
              <a:rPr lang="en-US" altLang="zh-CN" b="1" dirty="0"/>
              <a:t>- </a:t>
            </a:r>
            <a:r>
              <a:rPr lang="zh-CN" altLang="en-US" b="1" dirty="0"/>
              <a:t>对照组</a:t>
            </a:r>
            <a:r>
              <a:rPr lang="en-US" altLang="zh-CN" b="1" dirty="0"/>
              <a:t>):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7F780-9037-1FF7-7056-39643AFB2E25}"/>
              </a:ext>
            </a:extLst>
          </p:cNvPr>
          <p:cNvSpPr txBox="1"/>
          <p:nvPr/>
        </p:nvSpPr>
        <p:spPr>
          <a:xfrm>
            <a:off x="7071769" y="6232195"/>
            <a:ext cx="50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What do you think of human?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C0037C-E23A-DBA4-B59B-DEA06B94BB64}"/>
              </a:ext>
            </a:extLst>
          </p:cNvPr>
          <p:cNvSpPr txBox="1"/>
          <p:nvPr/>
        </p:nvSpPr>
        <p:spPr>
          <a:xfrm>
            <a:off x="449051" y="3998509"/>
            <a:ext cx="155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Fig.16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189F11-E548-A223-6A8D-F9F9D0C9B4C0}"/>
              </a:ext>
            </a:extLst>
          </p:cNvPr>
          <p:cNvSpPr txBox="1"/>
          <p:nvPr/>
        </p:nvSpPr>
        <p:spPr>
          <a:xfrm>
            <a:off x="6366024" y="3860010"/>
            <a:ext cx="21049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Fig.17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E33D2D-48F5-2B37-1CBE-DD48A0BBC276}"/>
              </a:ext>
            </a:extLst>
          </p:cNvPr>
          <p:cNvSpPr txBox="1"/>
          <p:nvPr/>
        </p:nvSpPr>
        <p:spPr>
          <a:xfrm>
            <a:off x="6214518" y="4192070"/>
            <a:ext cx="4891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原始的</a:t>
            </a:r>
            <a:r>
              <a:rPr lang="en-US" altLang="zh-CN" dirty="0"/>
              <a:t>Dream-7B Base</a:t>
            </a:r>
            <a:r>
              <a:rPr lang="zh-CN" altLang="en-US" dirty="0"/>
              <a:t>模型，即使在使用了修复过的预处理代码后，在面对提示（</a:t>
            </a:r>
            <a:r>
              <a:rPr lang="en-US" altLang="zh-CN" dirty="0"/>
              <a:t>think step by step)</a:t>
            </a:r>
            <a:r>
              <a:rPr lang="zh-CN" altLang="en-US" dirty="0"/>
              <a:t>时，由高频词组成的“</a:t>
            </a:r>
            <a:r>
              <a:rPr lang="en-US" altLang="zh-CN" dirty="0"/>
              <a:t>token</a:t>
            </a:r>
            <a:r>
              <a:rPr lang="zh-CN" altLang="en-US" dirty="0"/>
              <a:t>坍塌”。这是我假设</a:t>
            </a:r>
            <a:r>
              <a:rPr lang="en-US" altLang="zh-CN" dirty="0"/>
              <a:t>#2</a:t>
            </a:r>
            <a:r>
              <a:rPr lang="zh-CN" altLang="en-US" dirty="0"/>
              <a:t>不成立的证据。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01747C0-3BF0-C9AB-A93E-EF86AAF3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" y="2445632"/>
            <a:ext cx="5856660" cy="15043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DF679BD-8821-BF11-9425-998F03D8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75" y="2341654"/>
            <a:ext cx="6208510" cy="179961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07DCB6C-C2A8-14A1-31D5-7847D7BC25FC}"/>
              </a:ext>
            </a:extLst>
          </p:cNvPr>
          <p:cNvSpPr txBox="1"/>
          <p:nvPr/>
        </p:nvSpPr>
        <p:spPr>
          <a:xfrm>
            <a:off x="263887" y="4296535"/>
            <a:ext cx="5302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经过微调，使用了</a:t>
            </a:r>
            <a:r>
              <a:rPr lang="en-US" altLang="zh-CN" dirty="0" err="1"/>
              <a:t>Github</a:t>
            </a:r>
            <a:r>
              <a:rPr lang="zh-CN" altLang="en-US" dirty="0"/>
              <a:t>上的预处理产出和先前类似。也就是说代码的修正并没有带来改变。值得注意的是，在微调过后，模型强调“</a:t>
            </a:r>
            <a:r>
              <a:rPr lang="en-US" altLang="zh-CN" dirty="0"/>
              <a:t>I’m sorry, as an AI</a:t>
            </a:r>
            <a:r>
              <a:rPr lang="zh-CN" altLang="en-US" dirty="0"/>
              <a:t>”这样的对话，提示了微调过程可能会增强模型交互行为的安全性。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226223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983BA-CA17-A07F-C7DE-B2B5FFCC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C4723-BE97-F3E7-651A-197134DF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105301"/>
            <a:ext cx="10515600" cy="729319"/>
          </a:xfrm>
        </p:spPr>
        <p:txBody>
          <a:bodyPr/>
          <a:lstStyle/>
          <a:p>
            <a:r>
              <a:rPr lang="zh-CN" altLang="en-US" b="1" dirty="0"/>
              <a:t>成果展示：</a:t>
            </a:r>
            <a:r>
              <a:rPr lang="en-US" altLang="zh-CN" b="1" dirty="0"/>
              <a:t>Dream-7B Instruct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05014FE-8D3D-C136-0936-00F0CA4CD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11" y="917369"/>
            <a:ext cx="3654020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9A67F5-B217-C70B-2F0F-1FAC74E38266}"/>
              </a:ext>
            </a:extLst>
          </p:cNvPr>
          <p:cNvSpPr txBox="1"/>
          <p:nvPr/>
        </p:nvSpPr>
        <p:spPr>
          <a:xfrm>
            <a:off x="6975112" y="1880857"/>
            <a:ext cx="393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右侧 </a:t>
            </a:r>
            <a:r>
              <a:rPr lang="en-US" altLang="zh-CN" b="1" dirty="0"/>
              <a:t>(</a:t>
            </a:r>
            <a:r>
              <a:rPr lang="zh-CN" altLang="en-US" b="1" dirty="0"/>
              <a:t>原始模型 </a:t>
            </a:r>
            <a:r>
              <a:rPr lang="en-US" altLang="zh-CN" b="1" dirty="0"/>
              <a:t>- </a:t>
            </a:r>
            <a:r>
              <a:rPr lang="zh-CN" altLang="en-US" b="1" dirty="0"/>
              <a:t>对照组</a:t>
            </a:r>
            <a:r>
              <a:rPr lang="en-US" altLang="zh-CN" b="1" dirty="0"/>
              <a:t>):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321B57-6B69-B767-E294-06EC56680C67}"/>
              </a:ext>
            </a:extLst>
          </p:cNvPr>
          <p:cNvSpPr txBox="1"/>
          <p:nvPr/>
        </p:nvSpPr>
        <p:spPr>
          <a:xfrm>
            <a:off x="6525327" y="5321580"/>
            <a:ext cx="50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Compute the mean molecular speed v in the heavy gas radon (Rn) in m/s.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A12422-9C44-86FE-CD94-38E0C3F5752F}"/>
              </a:ext>
            </a:extLst>
          </p:cNvPr>
          <p:cNvSpPr txBox="1"/>
          <p:nvPr/>
        </p:nvSpPr>
        <p:spPr>
          <a:xfrm>
            <a:off x="457811" y="4746231"/>
            <a:ext cx="155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Fig.18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A533C3-EA75-B1FE-7461-C889C7F5A87E}"/>
              </a:ext>
            </a:extLst>
          </p:cNvPr>
          <p:cNvSpPr txBox="1"/>
          <p:nvPr/>
        </p:nvSpPr>
        <p:spPr>
          <a:xfrm>
            <a:off x="7571671" y="4421176"/>
            <a:ext cx="21049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Fig.19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1B08A0-1D20-7702-E4C3-EFAB6038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285" y="2518292"/>
            <a:ext cx="5087060" cy="18004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6C9644-BF3A-3669-66E3-2C8016ADFCA4}"/>
              </a:ext>
            </a:extLst>
          </p:cNvPr>
          <p:cNvSpPr txBox="1"/>
          <p:nvPr/>
        </p:nvSpPr>
        <p:spPr>
          <a:xfrm>
            <a:off x="457811" y="4959785"/>
            <a:ext cx="4927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经过多次测试，</a:t>
            </a:r>
            <a:r>
              <a:rPr lang="en-US" altLang="zh-CN" dirty="0"/>
              <a:t>Dream-7B Instruct </a:t>
            </a:r>
            <a:r>
              <a:rPr lang="zh-CN" altLang="en-US" dirty="0"/>
              <a:t>生成的质量要远超</a:t>
            </a:r>
            <a:r>
              <a:rPr lang="en-US" altLang="zh-CN" dirty="0"/>
              <a:t>Dream-7B Base</a:t>
            </a:r>
            <a:r>
              <a:rPr lang="zh-CN" altLang="en-US" dirty="0"/>
              <a:t>。相比于</a:t>
            </a:r>
            <a:r>
              <a:rPr lang="en-US" altLang="zh-CN" dirty="0"/>
              <a:t>Dream-7B Base</a:t>
            </a:r>
            <a:r>
              <a:rPr lang="zh-CN" altLang="en-US" dirty="0"/>
              <a:t>拥有遵循指令和逻辑推理的能力。在微调的结果方面，除了微调过后的模型拥有</a:t>
            </a:r>
            <a:r>
              <a:rPr lang="en-US" altLang="zh-CN" dirty="0"/>
              <a:t>Chain of thought</a:t>
            </a:r>
            <a:r>
              <a:rPr lang="zh-CN" altLang="en-US" dirty="0"/>
              <a:t>的回答模式，在以后扩充训练数据再跑一次会得到更直观的成果。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6E2A87-CFEC-3104-4341-7EE0A88C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08" y="1315865"/>
            <a:ext cx="4051158" cy="34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A3633-DFF5-89C2-CCF6-D90800DD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46F94-4D66-CFC3-94AF-79FA8134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</a:t>
            </a:r>
            <a:r>
              <a:rPr lang="en-US" altLang="zh-CN" b="1" dirty="0"/>
              <a:t>Qwen2-7B Instruct</a:t>
            </a:r>
            <a:r>
              <a:rPr lang="en-US" altLang="zh-CN" dirty="0"/>
              <a:t> 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71481E-F18A-CC35-5303-3EA61028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857"/>
            <a:ext cx="3654020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5D72B3-03D8-0426-A9C7-C4A765E6B0BD}"/>
              </a:ext>
            </a:extLst>
          </p:cNvPr>
          <p:cNvSpPr txBox="1"/>
          <p:nvPr/>
        </p:nvSpPr>
        <p:spPr>
          <a:xfrm>
            <a:off x="6975112" y="1880857"/>
            <a:ext cx="393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右侧 </a:t>
            </a:r>
            <a:r>
              <a:rPr lang="en-US" altLang="zh-CN" b="1" dirty="0"/>
              <a:t>(</a:t>
            </a:r>
            <a:r>
              <a:rPr lang="zh-CN" altLang="en-US" b="1" dirty="0"/>
              <a:t>原始模型 </a:t>
            </a:r>
            <a:r>
              <a:rPr lang="en-US" altLang="zh-CN" b="1" dirty="0"/>
              <a:t>- </a:t>
            </a:r>
            <a:r>
              <a:rPr lang="zh-CN" altLang="en-US" b="1" dirty="0"/>
              <a:t>对照组</a:t>
            </a:r>
            <a:r>
              <a:rPr lang="en-US" altLang="zh-CN" b="1" dirty="0"/>
              <a:t>):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91E5D1-1536-74B4-0545-71DFF6ED8392}"/>
              </a:ext>
            </a:extLst>
          </p:cNvPr>
          <p:cNvSpPr txBox="1"/>
          <p:nvPr/>
        </p:nvSpPr>
        <p:spPr>
          <a:xfrm>
            <a:off x="6525327" y="5321580"/>
            <a:ext cx="50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Compute the mean molecular speed v in the heavy gas radon (Rn) in m/s.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51C0A6-EACC-34ED-3FAF-5AC5A2A628F4}"/>
              </a:ext>
            </a:extLst>
          </p:cNvPr>
          <p:cNvSpPr txBox="1"/>
          <p:nvPr/>
        </p:nvSpPr>
        <p:spPr>
          <a:xfrm>
            <a:off x="623408" y="4505558"/>
            <a:ext cx="155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Fig.20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C8EEA1-AC6E-2905-F3F1-7FAFC85271D4}"/>
              </a:ext>
            </a:extLst>
          </p:cNvPr>
          <p:cNvSpPr txBox="1"/>
          <p:nvPr/>
        </p:nvSpPr>
        <p:spPr>
          <a:xfrm>
            <a:off x="6948774" y="5106136"/>
            <a:ext cx="21049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Fig.21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C91B3E-60DF-951C-5827-D0521501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86" y="2412532"/>
            <a:ext cx="6147141" cy="19606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F276E2-057B-1427-DA2C-D57CB52A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27" y="2440358"/>
            <a:ext cx="5451881" cy="229041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D850EFA-D8E6-94C3-9D3C-942566755E9D}"/>
              </a:ext>
            </a:extLst>
          </p:cNvPr>
          <p:cNvSpPr txBox="1"/>
          <p:nvPr/>
        </p:nvSpPr>
        <p:spPr>
          <a:xfrm>
            <a:off x="687334" y="4821073"/>
            <a:ext cx="475610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可以看到，原模型准确地知道解决问题所需的核心物理公式（方均根速率），正确地假设了室温为</a:t>
            </a:r>
            <a:r>
              <a:rPr lang="en-US" altLang="zh-CN" sz="1100" dirty="0"/>
              <a:t>25</a:t>
            </a:r>
            <a:r>
              <a:rPr lang="zh-CN" altLang="en-US" sz="1100" dirty="0"/>
              <a:t>℃但是在最后的计算中没有使用国际单位导致和正确答案失之交臂（</a:t>
            </a:r>
            <a:r>
              <a:rPr lang="en-US" altLang="zh-CN" sz="1100" dirty="0"/>
              <a:t>167m/s</a:t>
            </a:r>
            <a:r>
              <a:rPr lang="zh-CN" altLang="en-US" sz="1100" dirty="0"/>
              <a:t>）。微调后的模型区别在于有更高的严谨性，它提出了单位换算的重要性，并进行了正确的单位换算，它识别出，输入的问题中，缺少了“温度</a:t>
            </a:r>
            <a:r>
              <a:rPr lang="en-US" altLang="zh-CN" sz="1100" dirty="0"/>
              <a:t>T”</a:t>
            </a:r>
            <a:r>
              <a:rPr lang="zh-CN" altLang="en-US" sz="1100" dirty="0"/>
              <a:t>这个无法被假设的变量。体现了</a:t>
            </a:r>
            <a:r>
              <a:rPr lang="zh-CN" altLang="en-US" sz="1100" b="1" dirty="0"/>
              <a:t>逻辑的完备性。</a:t>
            </a:r>
            <a:r>
              <a:rPr lang="zh-CN" altLang="en-US" sz="1100" dirty="0"/>
              <a:t>它没有像原始模型那样，去“猜测”一个答案。再次体现了 “安全的”交互行为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CBC44B-37B0-FF81-E0B2-F3CEC448140E}"/>
              </a:ext>
            </a:extLst>
          </p:cNvPr>
          <p:cNvSpPr txBox="1"/>
          <p:nvPr/>
        </p:nvSpPr>
        <p:spPr>
          <a:xfrm>
            <a:off x="1129191" y="6118502"/>
            <a:ext cx="102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结合实验和最初的成果，造成当前结果的原因个人觉得一个是模型本身能力不足，另一个是当前的微调数据量太少，足以教会模型“谈论什么”，但尚不足以“唤醒”其进行复杂数学推理的深层能力。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19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FA8CD-AA4B-70D6-836D-B381CAE9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个人收获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DFABC-4336-4DEF-5E17-AD902920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全栈调试能力和毅力：</a:t>
            </a:r>
            <a:endParaRPr lang="zh-CN" altLang="en-US" dirty="0"/>
          </a:p>
          <a:p>
            <a:pPr lvl="1"/>
            <a:r>
              <a:rPr lang="zh-CN" altLang="en-US" dirty="0"/>
              <a:t>通过解决了实际中报错（详见</a:t>
            </a:r>
            <a:r>
              <a:rPr lang="en-US" altLang="zh-CN" dirty="0"/>
              <a:t>debug</a:t>
            </a:r>
            <a:r>
              <a:rPr lang="zh-CN" altLang="en-US" dirty="0"/>
              <a:t>日志），几乎从</a:t>
            </a:r>
            <a:r>
              <a:rPr lang="en-US" altLang="zh-CN" dirty="0"/>
              <a:t>0</a:t>
            </a:r>
            <a:r>
              <a:rPr lang="zh-CN" altLang="en-US" dirty="0"/>
              <a:t>开始学习了从硬件、系统、网络，到代码、算法、数据，进行端到端问题定位与解决的能力。</a:t>
            </a:r>
          </a:p>
          <a:p>
            <a:r>
              <a:rPr lang="en-US" altLang="zh-CN" b="1" dirty="0"/>
              <a:t>2.</a:t>
            </a:r>
            <a:r>
              <a:rPr lang="zh-CN" altLang="en-US" b="1" dirty="0"/>
              <a:t>系统性的工程调试思维：</a:t>
            </a:r>
            <a:endParaRPr lang="zh-CN" altLang="en-US" dirty="0"/>
          </a:p>
          <a:p>
            <a:pPr lvl="1"/>
            <a:r>
              <a:rPr lang="zh-CN" altLang="en-US" dirty="0"/>
              <a:t>我建立了很多控制变量实验（全参微调和</a:t>
            </a:r>
            <a:r>
              <a:rPr lang="en-US" altLang="zh-CN" dirty="0" err="1"/>
              <a:t>QLoRA</a:t>
            </a:r>
            <a:r>
              <a:rPr lang="en-US" altLang="zh-CN" dirty="0"/>
              <a:t>,</a:t>
            </a:r>
            <a:r>
              <a:rPr lang="zh-CN" altLang="en-US" dirty="0"/>
              <a:t>对比不同模型）来做到严谨验证我的想法以完成一个复杂的项目。学会了如何通过控制变量、阅读源代码、解读底层报错，来一步步地逼近问题的真相。</a:t>
            </a:r>
            <a:endParaRPr lang="en-US" altLang="zh-CN" dirty="0"/>
          </a:p>
          <a:p>
            <a:pPr lvl="1"/>
            <a:r>
              <a:rPr lang="en-US" altLang="zh-CN" b="1" dirty="0"/>
              <a:t>3. </a:t>
            </a:r>
            <a:r>
              <a:rPr lang="zh-CN" altLang="en-US" b="1" dirty="0"/>
              <a:t>工程权衡：</a:t>
            </a:r>
            <a:endParaRPr lang="zh-CN" altLang="en-US" dirty="0"/>
          </a:p>
          <a:p>
            <a:pPr lvl="1"/>
            <a:r>
              <a:rPr lang="zh-CN" altLang="en-US" dirty="0"/>
              <a:t>我深刻理解了在现实约束下，如何在‘理论最优’ 与‘工程可行’ 之间，做出取舍。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3D9D6E5-68DE-9DB0-CDD4-1324E0898BFA}"/>
              </a:ext>
            </a:extLst>
          </p:cNvPr>
          <p:cNvSpPr txBox="1">
            <a:spLocks/>
          </p:cNvSpPr>
          <p:nvPr/>
        </p:nvSpPr>
        <p:spPr>
          <a:xfrm>
            <a:off x="3488497" y="432593"/>
            <a:ext cx="8288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虽然没有达到理想指标，但是这只会让我想要做得更好。</a:t>
            </a:r>
          </a:p>
        </p:txBody>
      </p:sp>
    </p:spTree>
    <p:extLst>
      <p:ext uri="{BB962C8B-B14F-4D97-AF65-F5344CB8AC3E}">
        <p14:creationId xmlns:p14="http://schemas.microsoft.com/office/powerpoint/2010/main" val="212322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9968-ADC0-F8E0-563E-013AC7D0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未来展望：我相信一定可以找到那条通往完美的路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62136-544F-6E3E-5232-AE8B58AD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扩大数据集规模：</a:t>
            </a:r>
            <a:r>
              <a:rPr lang="zh-CN" altLang="en-US" sz="2000" dirty="0"/>
              <a:t> 在成本允许的前提下，最核心的任务是将训练数据集从当前的</a:t>
            </a:r>
            <a:r>
              <a:rPr lang="en-US" altLang="zh-CN" sz="2000" dirty="0"/>
              <a:t>1000</a:t>
            </a:r>
            <a:r>
              <a:rPr lang="zh-CN" altLang="en-US" sz="2000" dirty="0"/>
              <a:t>条，扩大一个数量级（例如，</a:t>
            </a:r>
            <a:r>
              <a:rPr lang="en-US" altLang="zh-CN" sz="2000" dirty="0"/>
              <a:t>1</a:t>
            </a:r>
            <a:r>
              <a:rPr lang="zh-CN" altLang="en-US" sz="2000" dirty="0"/>
              <a:t>万到</a:t>
            </a:r>
            <a:r>
              <a:rPr lang="en-US" altLang="zh-CN" sz="2000" dirty="0"/>
              <a:t>5</a:t>
            </a:r>
            <a:r>
              <a:rPr lang="zh-CN" altLang="en-US" sz="2000" dirty="0"/>
              <a:t>万条）。可解决过拟合、提升模型泛化能力和唤醒其高级推理能力。</a:t>
            </a:r>
          </a:p>
          <a:p>
            <a:r>
              <a:rPr lang="zh-CN" altLang="en-US" sz="2000" b="1" dirty="0"/>
              <a:t>使用不同超参数：</a:t>
            </a:r>
            <a:r>
              <a:rPr lang="zh-CN" altLang="en-US" sz="2000" dirty="0"/>
              <a:t> 拥有了更大规模的数据集后，我将探索不同的学习率、训练轮数和</a:t>
            </a:r>
            <a:r>
              <a:rPr lang="en-US" altLang="zh-CN" sz="2000" dirty="0" err="1"/>
              <a:t>QLoRA</a:t>
            </a:r>
            <a:r>
              <a:rPr lang="zh-CN" altLang="en-US" sz="2000" dirty="0"/>
              <a:t>配置以期找到针对此任务的最优解，还有进行引入验证集和</a:t>
            </a:r>
            <a:r>
              <a:rPr lang="en-US" altLang="zh-CN" sz="2000" dirty="0"/>
              <a:t>Early Stopping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b="1" dirty="0"/>
              <a:t>进一步量化微调的成果</a:t>
            </a:r>
            <a:r>
              <a:rPr lang="zh-CN" altLang="en-US" sz="2000" dirty="0"/>
              <a:t>：目前的成果展示是以提问记录回答的形式，带有很多的主观性。缺乏可复现的评估指标。没有及时做量化的背后存在时间资源、知识的限制。在未来我将设计一套符合指标体系包含数据准确率，单位准确率和公式准确率的正则表达式来评判。</a:t>
            </a:r>
            <a:endParaRPr lang="en-US" altLang="zh-CN" sz="2000" dirty="0"/>
          </a:p>
          <a:p>
            <a:r>
              <a:rPr lang="zh-CN" altLang="en-US" sz="2000" b="1" dirty="0"/>
              <a:t>对于模型的对比实验也存在很多由于成本考虑而妥协的地方：</a:t>
            </a:r>
            <a:r>
              <a:rPr lang="zh-CN" altLang="en-US" sz="2000" dirty="0"/>
              <a:t>为了量化基础模型对最终结果的影响，寻找一个顶尖的扩散型模型，使用完全相同的数据集、</a:t>
            </a:r>
            <a:r>
              <a:rPr lang="en-US" altLang="zh-CN" sz="2000" dirty="0" err="1"/>
              <a:t>QLoRA</a:t>
            </a:r>
            <a:r>
              <a:rPr lang="zh-CN" altLang="en-US" sz="2000" dirty="0"/>
              <a:t>微调代码、预处理代码等来进行训练和比对。（</a:t>
            </a:r>
            <a:r>
              <a:rPr lang="en-US" altLang="zh-CN" sz="2000" dirty="0"/>
              <a:t>Qwen</a:t>
            </a:r>
            <a:r>
              <a:rPr lang="zh-CN" altLang="en-US" sz="2000" dirty="0"/>
              <a:t>是一个自回归模型）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893C2-C001-D085-2F49-DC60943E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附录：预处理函数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FD2FF3-DC6D-52A3-803D-B15E3CDA3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667"/>
            <a:ext cx="5672855" cy="43513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8BACE7-F842-DD7D-D25E-9765A50E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687" y="213044"/>
            <a:ext cx="3439210" cy="33127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7FAD72-89E0-E749-B31B-7DA3A3D0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687" y="3558798"/>
            <a:ext cx="3439211" cy="29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5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F660A-F838-4732-FAF8-5694F71E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附录：模型加载</a:t>
            </a:r>
            <a:r>
              <a:rPr lang="en-US" altLang="zh-CN" b="1" dirty="0"/>
              <a:t>+</a:t>
            </a:r>
            <a:r>
              <a:rPr lang="zh-CN" altLang="en-US" b="1" dirty="0"/>
              <a:t>补丁做接口适配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813B3-BB5F-BB36-B304-5B274524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51" y="1773567"/>
            <a:ext cx="4835694" cy="45689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4C86A-40D5-4180-929E-356927B5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01" y="1825625"/>
            <a:ext cx="4082873" cy="441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62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57CC5-1312-F429-CA88-78F6E73E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附录：检查</a:t>
            </a:r>
            <a:r>
              <a:rPr lang="en-US" altLang="zh-CN" b="1" dirty="0"/>
              <a:t>masked token</a:t>
            </a:r>
            <a:r>
              <a:rPr lang="zh-CN" altLang="en-US" b="1" dirty="0"/>
              <a:t>占比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512CC6-4502-B046-F67C-C7BAE7B45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25" y="1815488"/>
            <a:ext cx="6496957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2C6C7-6AB4-7690-5CC1-A11619CE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任务目标与技术栈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A8247-3D89-A721-93E9-4F6F7556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50718" cy="4486275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任务：</a:t>
            </a:r>
            <a:r>
              <a:rPr lang="zh-CN" altLang="en-US" sz="1800" dirty="0"/>
              <a:t> 使用</a:t>
            </a:r>
            <a:r>
              <a:rPr lang="en-US" altLang="zh-CN" sz="1800" dirty="0"/>
              <a:t>S1K</a:t>
            </a:r>
            <a:r>
              <a:rPr lang="zh-CN" altLang="en-US" sz="1800" dirty="0"/>
              <a:t>数据集，对</a:t>
            </a:r>
            <a:r>
              <a:rPr lang="en-US" altLang="zh-CN" sz="1800" dirty="0"/>
              <a:t>Dream-7B</a:t>
            </a:r>
            <a:r>
              <a:rPr lang="zh-CN" altLang="en-US" sz="1800" dirty="0"/>
              <a:t>（一个</a:t>
            </a:r>
            <a:r>
              <a:rPr lang="en-US" altLang="zh-CN" sz="1800" dirty="0"/>
              <a:t>7B</a:t>
            </a:r>
            <a:r>
              <a:rPr lang="zh-CN" altLang="en-US" sz="1800" dirty="0"/>
              <a:t>规模的开源扩散型语言模型）用数据集</a:t>
            </a:r>
            <a:r>
              <a:rPr lang="en-US" altLang="zh-CN" sz="1800" dirty="0"/>
              <a:t>s1K-1.1</a:t>
            </a:r>
            <a:r>
              <a:rPr lang="zh-CN" altLang="en-US" sz="1800" dirty="0"/>
              <a:t>进行监督微调。</a:t>
            </a:r>
            <a:endParaRPr lang="en-US" altLang="zh-CN" sz="1800" dirty="0"/>
          </a:p>
          <a:p>
            <a:r>
              <a:rPr lang="zh-CN" altLang="en-US" sz="1800" b="1" dirty="0"/>
              <a:t>挑战：</a:t>
            </a:r>
            <a:r>
              <a:rPr lang="zh-CN" altLang="en-US" sz="1800" dirty="0"/>
              <a:t> 扩散型语言模型</a:t>
            </a:r>
            <a:r>
              <a:rPr lang="en-US" altLang="zh-CN" sz="1800" dirty="0"/>
              <a:t>Dream-7B</a:t>
            </a:r>
            <a:r>
              <a:rPr lang="zh-CN" altLang="en-US" sz="1800" dirty="0"/>
              <a:t>是一个文档稀缺的、“非标”的“黑盒”模型。</a:t>
            </a:r>
            <a:endParaRPr lang="en-US" altLang="zh-CN" sz="1800" dirty="0"/>
          </a:p>
          <a:p>
            <a:r>
              <a:rPr lang="zh-CN" altLang="en-US" sz="1800" b="1" dirty="0"/>
              <a:t>成功标准：</a:t>
            </a:r>
            <a:r>
              <a:rPr lang="zh-CN" altLang="en-US" sz="1800" dirty="0"/>
              <a:t>在五天的时间限制内</a:t>
            </a:r>
            <a:r>
              <a:rPr lang="en-US" altLang="zh-CN" sz="1800" dirty="0"/>
              <a:t>100</a:t>
            </a:r>
            <a:r>
              <a:rPr lang="zh-CN" altLang="en-US" sz="1800" dirty="0"/>
              <a:t>元的算力成本限制下：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1. </a:t>
            </a:r>
            <a:r>
              <a:rPr lang="zh-CN" altLang="en-US" sz="1800" dirty="0"/>
              <a:t>完成训练流程的成功跑通：至少训练一个世代，且观测到有意义的训练损失。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2. </a:t>
            </a:r>
            <a:r>
              <a:rPr lang="zh-CN" altLang="en-US" sz="1800" dirty="0"/>
              <a:t>微调后的模型有行为改善：将同一个问题，分别输入给“微调后模型”和“原始基础模型”，观测出有意义的对比。（问题正确度，回答风格）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3.</a:t>
            </a:r>
            <a:r>
              <a:rPr lang="zh-CN" altLang="en-US" sz="1800" dirty="0"/>
              <a:t>微调后模型在回答训练集相关时，展现正确的逻辑推理能力：观测产出在形式和内容上，是否逼近标准答案。</a:t>
            </a:r>
            <a:endParaRPr lang="en-US" altLang="zh-CN" sz="1800" dirty="0"/>
          </a:p>
          <a:p>
            <a:endParaRPr lang="zh-CN" altLang="en-US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98E14B5-8289-F767-B5AC-2F8E6965CA17}"/>
              </a:ext>
            </a:extLst>
          </p:cNvPr>
          <p:cNvSpPr txBox="1">
            <a:spLocks/>
          </p:cNvSpPr>
          <p:nvPr/>
        </p:nvSpPr>
        <p:spPr>
          <a:xfrm>
            <a:off x="6096000" y="1690687"/>
            <a:ext cx="4850718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技术栈：</a:t>
            </a:r>
            <a:endParaRPr lang="en-US" altLang="zh-CN" sz="1800" b="1" dirty="0"/>
          </a:p>
          <a:p>
            <a:r>
              <a:rPr lang="zh-CN" altLang="en-US" sz="1800" dirty="0"/>
              <a:t>模型</a:t>
            </a:r>
            <a:r>
              <a:rPr lang="en-US" altLang="zh-CN" sz="1800" b="1" dirty="0"/>
              <a:t>:</a:t>
            </a:r>
            <a:r>
              <a:rPr lang="zh-CN" altLang="en-US" sz="1800" dirty="0"/>
              <a:t> </a:t>
            </a:r>
            <a:r>
              <a:rPr lang="en-US" altLang="zh-CN" sz="1800" dirty="0"/>
              <a:t>Dream-v0-Base-7B</a:t>
            </a:r>
          </a:p>
          <a:p>
            <a:r>
              <a:rPr lang="zh-CN" altLang="en-US" sz="1800" dirty="0"/>
              <a:t>数据集</a:t>
            </a:r>
            <a:r>
              <a:rPr lang="en-US" altLang="zh-CN" sz="1800" b="1" dirty="0"/>
              <a:t>:</a:t>
            </a:r>
            <a:r>
              <a:rPr lang="zh-CN" altLang="en-US" sz="1800" dirty="0"/>
              <a:t> </a:t>
            </a:r>
            <a:r>
              <a:rPr lang="en-US" altLang="zh-CN" sz="1800" dirty="0"/>
              <a:t>S1K 1.1</a:t>
            </a:r>
          </a:p>
          <a:p>
            <a:r>
              <a:rPr lang="zh-CN" altLang="en-US" sz="1800" dirty="0"/>
              <a:t>核心技术</a:t>
            </a:r>
            <a:r>
              <a:rPr lang="en-US" altLang="zh-CN" sz="1800" b="1" dirty="0"/>
              <a:t>:</a:t>
            </a:r>
            <a:r>
              <a:rPr lang="zh-CN" altLang="en-US" sz="1800" dirty="0"/>
              <a:t> </a:t>
            </a:r>
            <a:r>
              <a:rPr lang="en-US" altLang="zh-CN" sz="1800" dirty="0" err="1"/>
              <a:t>QLoRA</a:t>
            </a:r>
            <a:r>
              <a:rPr lang="en-US" altLang="zh-CN" sz="1800" dirty="0"/>
              <a:t> (4-bit), PEFT, transformers</a:t>
            </a:r>
          </a:p>
          <a:p>
            <a:r>
              <a:rPr lang="zh-CN" altLang="en-US" sz="1800" dirty="0"/>
              <a:t>平台</a:t>
            </a:r>
            <a:r>
              <a:rPr lang="en-US" altLang="zh-CN" sz="1800" b="1" dirty="0"/>
              <a:t>:</a:t>
            </a:r>
            <a:r>
              <a:rPr lang="zh-CN" altLang="en-US" sz="1800" dirty="0"/>
              <a:t> </a:t>
            </a:r>
            <a:r>
              <a:rPr lang="en-US" altLang="zh-CN" sz="1800" dirty="0" err="1"/>
              <a:t>AutoDL</a:t>
            </a:r>
            <a:r>
              <a:rPr lang="en-US" altLang="zh-CN" sz="1800" dirty="0"/>
              <a:t> (RTX 4090 24GB)</a:t>
            </a:r>
          </a:p>
          <a:p>
            <a:r>
              <a:rPr lang="zh-CN" altLang="en-US" sz="1800" dirty="0"/>
              <a:t>成本公式</a:t>
            </a:r>
            <a:r>
              <a:rPr lang="en-US" altLang="zh-CN" sz="1800" dirty="0"/>
              <a:t>:3090</a:t>
            </a:r>
            <a:r>
              <a:rPr lang="zh-CN" altLang="en-US" sz="1800" dirty="0"/>
              <a:t>单价（</a:t>
            </a:r>
            <a:r>
              <a:rPr lang="en-US" altLang="zh-CN" sz="1800" dirty="0"/>
              <a:t>1.48</a:t>
            </a:r>
            <a:r>
              <a:rPr lang="zh-CN" altLang="en-US" sz="1800" dirty="0"/>
              <a:t>）</a:t>
            </a:r>
            <a:r>
              <a:rPr lang="en-US" altLang="zh-CN" sz="1800" dirty="0"/>
              <a:t>x</a:t>
            </a:r>
            <a:r>
              <a:rPr lang="zh-CN" altLang="en-US" sz="1800" dirty="0"/>
              <a:t>（</a:t>
            </a:r>
            <a:r>
              <a:rPr lang="en-US" altLang="zh-CN" sz="1800" dirty="0"/>
              <a:t>24</a:t>
            </a:r>
            <a:r>
              <a:rPr lang="zh-CN" altLang="en-US" sz="1800" dirty="0"/>
              <a:t>）小时</a:t>
            </a:r>
            <a:r>
              <a:rPr lang="en-US" altLang="zh-CN" sz="1800" dirty="0"/>
              <a:t>+4090</a:t>
            </a:r>
            <a:r>
              <a:rPr lang="zh-CN" altLang="en-US" sz="1800" dirty="0"/>
              <a:t>单价（</a:t>
            </a:r>
            <a:r>
              <a:rPr lang="en-US" altLang="zh-CN" sz="1800" dirty="0"/>
              <a:t>1.98</a:t>
            </a:r>
            <a:r>
              <a:rPr lang="zh-CN" altLang="en-US" sz="1800" dirty="0"/>
              <a:t>）</a:t>
            </a:r>
            <a:r>
              <a:rPr lang="en-US" altLang="zh-CN" sz="1800" dirty="0"/>
              <a:t>x(18)</a:t>
            </a:r>
            <a:r>
              <a:rPr lang="zh-CN" altLang="en-US" sz="1800" dirty="0"/>
              <a:t>小时</a:t>
            </a:r>
            <a:r>
              <a:rPr lang="en-US" altLang="zh-CN" sz="1800" dirty="0"/>
              <a:t>+4090* 2</a:t>
            </a:r>
            <a:r>
              <a:rPr lang="zh-CN" altLang="en-US" sz="1800" dirty="0"/>
              <a:t>（</a:t>
            </a:r>
            <a:r>
              <a:rPr lang="en-US" altLang="zh-CN" sz="1800" dirty="0"/>
              <a:t>3.96</a:t>
            </a:r>
            <a:r>
              <a:rPr lang="zh-CN" altLang="en-US" sz="1800" dirty="0"/>
              <a:t>）</a:t>
            </a:r>
            <a:r>
              <a:rPr lang="en-US" altLang="zh-CN" sz="1800" dirty="0"/>
              <a:t>x(6)</a:t>
            </a:r>
            <a:r>
              <a:rPr lang="zh-CN" altLang="en-US" sz="1800" dirty="0"/>
              <a:t>小时</a:t>
            </a:r>
            <a:r>
              <a:rPr lang="en-US" altLang="zh-CN" sz="1800" dirty="0"/>
              <a:t>=94.92</a:t>
            </a:r>
            <a:r>
              <a:rPr lang="zh-CN" altLang="en-US" sz="1800" dirty="0"/>
              <a:t>元</a:t>
            </a:r>
            <a:endParaRPr lang="en-US" altLang="zh-CN" sz="1800" dirty="0"/>
          </a:p>
          <a:p>
            <a:r>
              <a:rPr lang="zh-CN" altLang="en-US" sz="1800" dirty="0"/>
              <a:t>训练超参</a:t>
            </a:r>
            <a:endParaRPr lang="en-US" altLang="zh-CN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1F4019-5690-3E55-1FA0-B1911BFE2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602" y="4320939"/>
            <a:ext cx="2534545" cy="1856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6D3749-BBD8-2B47-672D-2D47F311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918" y="4922677"/>
            <a:ext cx="3712684" cy="12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3F692-8B02-A34D-5DBC-3F6B3E0B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调试历程：报错</a:t>
            </a:r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82A5DC30-697D-6C13-2D4F-39C062D00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220" y="1443221"/>
            <a:ext cx="4348923" cy="240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E6C409-34E5-F199-192C-2AEFB16FA638}"/>
              </a:ext>
            </a:extLst>
          </p:cNvPr>
          <p:cNvSpPr txBox="1"/>
          <p:nvPr/>
        </p:nvSpPr>
        <p:spPr>
          <a:xfrm>
            <a:off x="951220" y="3859560"/>
            <a:ext cx="33753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 </a:t>
            </a:r>
            <a:r>
              <a:rPr lang="zh-CN" altLang="en-US" sz="1100" dirty="0"/>
              <a:t>模型加载失败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D80E19D-75A0-6939-BD7D-EDCFDE5A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18" y="228451"/>
            <a:ext cx="4491814" cy="15989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14B427E-6368-03E2-0954-7ED2959A0AB2}"/>
              </a:ext>
            </a:extLst>
          </p:cNvPr>
          <p:cNvSpPr txBox="1"/>
          <p:nvPr/>
        </p:nvSpPr>
        <p:spPr>
          <a:xfrm>
            <a:off x="5621818" y="1833230"/>
            <a:ext cx="2503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Fig2. Kernel Died</a:t>
            </a:r>
            <a:endParaRPr lang="zh-CN" alt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91A2EE-2237-B2EF-4758-E5AD122DB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10" y="4259084"/>
            <a:ext cx="9933616" cy="32944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58EA07E-BC8B-ED4A-4B42-F06BAEAB9C7E}"/>
              </a:ext>
            </a:extLst>
          </p:cNvPr>
          <p:cNvSpPr txBox="1"/>
          <p:nvPr/>
        </p:nvSpPr>
        <p:spPr>
          <a:xfrm>
            <a:off x="838200" y="4562003"/>
            <a:ext cx="2915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Fig.3 </a:t>
            </a:r>
            <a:r>
              <a:rPr lang="zh-CN" altLang="en-US" sz="1100" dirty="0"/>
              <a:t>类型不匹配</a:t>
            </a:r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6343D668-8EA4-E25F-8774-E995A89D7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59" y="4996540"/>
            <a:ext cx="10515600" cy="6777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5B31DE2-C6D7-94A5-A0D1-C28E5B8612F3}"/>
              </a:ext>
            </a:extLst>
          </p:cNvPr>
          <p:cNvSpPr txBox="1"/>
          <p:nvPr/>
        </p:nvSpPr>
        <p:spPr>
          <a:xfrm>
            <a:off x="804959" y="5674248"/>
            <a:ext cx="1871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Fig.4</a:t>
            </a:r>
            <a:r>
              <a:rPr lang="zh-CN" altLang="en-US" sz="1100" dirty="0"/>
              <a:t> 爆显存（全参微调中）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728607D-5686-5CF9-8CE8-50768B31C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3163" y="2038421"/>
            <a:ext cx="3766322" cy="1914437"/>
          </a:xfrm>
          <a:prstGeom prst="rect">
            <a:avLst/>
          </a:prstGeom>
        </p:spPr>
      </p:pic>
      <p:pic>
        <p:nvPicPr>
          <p:cNvPr id="14" name="内容占位符 4">
            <a:extLst>
              <a:ext uri="{FF2B5EF4-FFF2-40B4-BE49-F238E27FC236}">
                <a16:creationId xmlns:a16="http://schemas.microsoft.com/office/drawing/2014/main" id="{C6941A48-8B09-71D3-D4A4-2880B5116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70" y="3977009"/>
            <a:ext cx="3419554" cy="1867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1540B8B-1659-4ADB-2F0A-B60CE5631BB7}"/>
              </a:ext>
            </a:extLst>
          </p:cNvPr>
          <p:cNvSpPr txBox="1"/>
          <p:nvPr/>
        </p:nvSpPr>
        <p:spPr>
          <a:xfrm>
            <a:off x="9266738" y="2094840"/>
            <a:ext cx="1669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Fig5. </a:t>
            </a:r>
            <a:r>
              <a:rPr lang="zh-CN" altLang="en-US" sz="1100" dirty="0"/>
              <a:t>没有接口</a:t>
            </a:r>
          </a:p>
        </p:txBody>
      </p:sp>
    </p:spTree>
    <p:extLst>
      <p:ext uri="{BB962C8B-B14F-4D97-AF65-F5344CB8AC3E}">
        <p14:creationId xmlns:p14="http://schemas.microsoft.com/office/powerpoint/2010/main" val="188669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6F73C-1990-0A85-BEBE-006D57B6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调试历程：报错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86A7DF-0ADF-D3C7-0FE5-14CF4DAB9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223341" cy="22799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3CECFC9-1D45-2E40-B672-56FDDC58795B}"/>
              </a:ext>
            </a:extLst>
          </p:cNvPr>
          <p:cNvSpPr txBox="1"/>
          <p:nvPr/>
        </p:nvSpPr>
        <p:spPr>
          <a:xfrm>
            <a:off x="838200" y="4066843"/>
            <a:ext cx="3528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Fig.6 </a:t>
            </a:r>
            <a:r>
              <a:rPr lang="zh-CN" altLang="en-US" sz="1100" dirty="0"/>
              <a:t>基础模型缺少方法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FF30CB31-96FD-AB21-39EB-16F7B5DD7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775" y="3984266"/>
            <a:ext cx="4851318" cy="2623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B9A305-F57F-172F-37F9-95E5A71C33B2}"/>
              </a:ext>
            </a:extLst>
          </p:cNvPr>
          <p:cNvSpPr txBox="1"/>
          <p:nvPr/>
        </p:nvSpPr>
        <p:spPr>
          <a:xfrm>
            <a:off x="7977987" y="6364843"/>
            <a:ext cx="314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Fig.7 API </a:t>
            </a:r>
            <a:r>
              <a:rPr lang="zh-CN" altLang="en-US" sz="1100" dirty="0"/>
              <a:t>签名不匹配</a:t>
            </a:r>
          </a:p>
        </p:txBody>
      </p:sp>
    </p:spTree>
    <p:extLst>
      <p:ext uri="{BB962C8B-B14F-4D97-AF65-F5344CB8AC3E}">
        <p14:creationId xmlns:p14="http://schemas.microsoft.com/office/powerpoint/2010/main" val="237056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40608-B08E-58DD-714D-65764962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28"/>
            <a:ext cx="10515600" cy="1325563"/>
          </a:xfrm>
        </p:spPr>
        <p:txBody>
          <a:bodyPr/>
          <a:lstStyle/>
          <a:p>
            <a:r>
              <a:rPr lang="zh-CN" altLang="en-US" b="1" dirty="0"/>
              <a:t>技术路线选择：全参数微调</a:t>
            </a:r>
            <a:r>
              <a:rPr lang="en-US" altLang="zh-CN" b="1" dirty="0"/>
              <a:t>vs. </a:t>
            </a:r>
            <a:r>
              <a:rPr lang="en-US" altLang="zh-CN" b="1" dirty="0" err="1"/>
              <a:t>QLoRA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FC53EE-BC6B-355F-B4A6-8AAC4AAD8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20" y="1219105"/>
            <a:ext cx="4895211" cy="27218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B7075F-58F2-0757-06A9-51CCC58E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19" y="4141004"/>
            <a:ext cx="4895211" cy="27169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ABA167-B137-B282-7E14-B3F796688095}"/>
              </a:ext>
            </a:extLst>
          </p:cNvPr>
          <p:cNvSpPr txBox="1"/>
          <p:nvPr/>
        </p:nvSpPr>
        <p:spPr>
          <a:xfrm>
            <a:off x="6008038" y="1399216"/>
            <a:ext cx="56889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/>
              <a:t>全参数微调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蓝色虚线</a:t>
            </a:r>
            <a:r>
              <a:rPr lang="en-US" altLang="zh-CN" sz="1600" b="1" dirty="0"/>
              <a:t>):</a:t>
            </a:r>
            <a:r>
              <a:rPr lang="zh-CN" altLang="en-US" sz="1600" dirty="0"/>
              <a:t> 极其剧烈的雪崩式下降。在最初的</a:t>
            </a:r>
            <a:r>
              <a:rPr lang="en-US" altLang="zh-CN" sz="1600" dirty="0"/>
              <a:t>100</a:t>
            </a:r>
            <a:r>
              <a:rPr lang="zh-CN" altLang="en-US" sz="1600" dirty="0"/>
              <a:t>步内，它的损失（</a:t>
            </a:r>
            <a:r>
              <a:rPr lang="en-US" altLang="zh-CN" sz="1600" dirty="0"/>
              <a:t>Loss</a:t>
            </a:r>
            <a:r>
              <a:rPr lang="zh-CN" altLang="en-US" sz="1600" dirty="0"/>
              <a:t>）就跨越了</a:t>
            </a:r>
            <a:r>
              <a:rPr lang="zh-CN" altLang="en-US" sz="1600" b="1" dirty="0"/>
              <a:t>三个数量级</a:t>
            </a:r>
            <a:r>
              <a:rPr lang="zh-CN" altLang="en-US" sz="1600" dirty="0"/>
              <a:t>并在训练的后半程，频繁地触及</a:t>
            </a:r>
            <a:r>
              <a:rPr lang="en-US" altLang="zh-CN" sz="1600" dirty="0"/>
              <a:t>0.00</a:t>
            </a:r>
            <a:r>
              <a:rPr lang="zh-CN" altLang="en-US" sz="1600" dirty="0"/>
              <a:t>的</a:t>
            </a:r>
            <a:r>
              <a:rPr lang="en-US" altLang="zh-CN" sz="1600" dirty="0"/>
              <a:t>loss</a:t>
            </a:r>
            <a:r>
              <a:rPr lang="zh-CN" altLang="en-US" sz="1600" dirty="0"/>
              <a:t>值。全参微调会利用其全部</a:t>
            </a:r>
            <a:r>
              <a:rPr lang="en-US" altLang="zh-CN" sz="1600" dirty="0"/>
              <a:t>70</a:t>
            </a:r>
            <a:r>
              <a:rPr lang="zh-CN" altLang="en-US" sz="1600" dirty="0"/>
              <a:t>亿个参数的模型容量，去“记忆” 训练集中的每一个样本。虽然在理论上它拥有最强的拟合能力，但在“大模型、小数据”的现实场景下，它必然会通向灾难性过拟合。（试图去通过换超参去调整过拟合，但经过显存</a:t>
            </a:r>
            <a:r>
              <a:rPr lang="en-US" altLang="zh-CN" sz="1600" dirty="0"/>
              <a:t>/</a:t>
            </a:r>
            <a:r>
              <a:rPr lang="zh-CN" altLang="en-US" sz="1600" dirty="0"/>
              <a:t>稳定性</a:t>
            </a:r>
            <a:r>
              <a:rPr lang="en-US" altLang="zh-CN" sz="1600" dirty="0"/>
              <a:t>/</a:t>
            </a:r>
            <a:r>
              <a:rPr lang="zh-CN" altLang="en-US" sz="1600" dirty="0"/>
              <a:t>成本分析，</a:t>
            </a:r>
            <a:r>
              <a:rPr lang="en-US" altLang="zh-CN" sz="1600" dirty="0" err="1"/>
              <a:t>QLoRA</a:t>
            </a:r>
            <a:r>
              <a:rPr lang="zh-CN" altLang="en-US" sz="1600" dirty="0"/>
              <a:t>是更理性的选择）从架构上讲也是如此，</a:t>
            </a:r>
            <a:r>
              <a:rPr lang="en-US" altLang="zh-CN" sz="1600" dirty="0"/>
              <a:t> </a:t>
            </a:r>
            <a:r>
              <a:rPr lang="en-US" altLang="zh-CN" sz="1600" dirty="0" err="1"/>
              <a:t>QLoRA</a:t>
            </a:r>
            <a:r>
              <a:rPr lang="zh-CN" altLang="en-US" sz="1600" dirty="0"/>
              <a:t>能够保留模型独特的去噪过程，对于架构的适配比</a:t>
            </a:r>
            <a:r>
              <a:rPr lang="en-US" altLang="zh-CN" sz="1600" dirty="0" err="1"/>
              <a:t>QLoRA</a:t>
            </a:r>
            <a:r>
              <a:rPr lang="zh-CN" altLang="en-US" sz="1600" dirty="0"/>
              <a:t>好。</a:t>
            </a:r>
            <a:r>
              <a:rPr lang="en-US" altLang="zh-CN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 err="1"/>
              <a:t>QLoRA</a:t>
            </a:r>
            <a:r>
              <a:rPr lang="en-US" altLang="zh-CN" sz="1600" b="1" dirty="0"/>
              <a:t> (</a:t>
            </a:r>
            <a:r>
              <a:rPr lang="zh-CN" altLang="en-US" sz="1600" b="1" dirty="0"/>
              <a:t>橙色实线</a:t>
            </a:r>
            <a:r>
              <a:rPr lang="en-US" altLang="zh-CN" sz="1600" b="1" dirty="0"/>
              <a:t>):</a:t>
            </a:r>
            <a:r>
              <a:rPr lang="zh-CN" altLang="en-US" sz="1600" dirty="0"/>
              <a:t> 与全参微调的剧烈震荡形成鲜明对比，</a:t>
            </a:r>
            <a:r>
              <a:rPr lang="en-US" altLang="zh-CN" sz="1600" dirty="0" err="1"/>
              <a:t>QLoRA</a:t>
            </a:r>
            <a:r>
              <a:rPr lang="zh-CN" altLang="en-US" sz="1600" dirty="0"/>
              <a:t>的学习曲线展现出一种</a:t>
            </a:r>
            <a:r>
              <a:rPr lang="zh-CN" altLang="en-US" sz="1600" b="1" dirty="0"/>
              <a:t>极其平滑、高度稳健、持续收敛</a:t>
            </a:r>
            <a:r>
              <a:rPr lang="zh-CN" altLang="en-US" sz="1600" dirty="0"/>
              <a:t>的理想状态。它的损失值，在一个世代（前</a:t>
            </a:r>
            <a:r>
              <a:rPr lang="en-US" altLang="zh-CN" sz="1600" dirty="0"/>
              <a:t>125</a:t>
            </a:r>
            <a:r>
              <a:rPr lang="zh-CN" altLang="en-US" sz="1600" dirty="0"/>
              <a:t>步）内，稳定地从</a:t>
            </a:r>
            <a:r>
              <a:rPr lang="en-US" altLang="zh-CN" sz="1600" dirty="0"/>
              <a:t>~10^-1</a:t>
            </a:r>
            <a:r>
              <a:rPr lang="zh-CN" altLang="en-US" sz="1600" dirty="0"/>
              <a:t>下降了一个数量级，并最终在</a:t>
            </a:r>
            <a:r>
              <a:rPr lang="en-US" altLang="zh-CN" sz="1600" dirty="0"/>
              <a:t>~10^-2</a:t>
            </a:r>
            <a:r>
              <a:rPr lang="zh-CN" altLang="en-US" sz="1600" dirty="0"/>
              <a:t>这个健康的区间内，进入了一个平稳的“精细调优”平台期。所以它不仅是一个可行的方案，更是从</a:t>
            </a:r>
            <a:r>
              <a:rPr lang="zh-CN" altLang="en-US" sz="1600" b="1" dirty="0"/>
              <a:t>抑制过拟能力</a:t>
            </a:r>
            <a:r>
              <a:rPr lang="zh-CN" altLang="en-US" sz="1600" dirty="0"/>
              <a:t>的角度看</a:t>
            </a:r>
            <a:r>
              <a:rPr lang="zh-CN" altLang="en-US" sz="1600" b="1" dirty="0"/>
              <a:t>，更科学的</a:t>
            </a:r>
            <a:r>
              <a:rPr lang="zh-CN" altLang="en-US" sz="1600" dirty="0"/>
              <a:t>技术选择。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67328D-ABF3-E9FC-3FAC-5B511C5B1165}"/>
              </a:ext>
            </a:extLst>
          </p:cNvPr>
          <p:cNvSpPr txBox="1"/>
          <p:nvPr/>
        </p:nvSpPr>
        <p:spPr>
          <a:xfrm>
            <a:off x="8392521" y="6198282"/>
            <a:ext cx="505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对于更多的实现细节，请访问</a:t>
            </a:r>
            <a:r>
              <a:rPr lang="en-US" altLang="zh-CN" sz="1100" dirty="0">
                <a:solidFill>
                  <a:schemeClr val="tx2"/>
                </a:solidFill>
              </a:rPr>
              <a:t>Repo</a:t>
            </a:r>
          </a:p>
          <a:p>
            <a:r>
              <a:rPr lang="en-US" altLang="zh-CN" sz="11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https://github.com/friendlysmileface/Dream-7B-Project</a:t>
            </a:r>
            <a:endParaRPr lang="en-US" altLang="zh-CN" sz="1100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68B363-F83E-2C01-8065-A03BA7F00EFA}"/>
              </a:ext>
            </a:extLst>
          </p:cNvPr>
          <p:cNvSpPr txBox="1"/>
          <p:nvPr/>
        </p:nvSpPr>
        <p:spPr>
          <a:xfrm>
            <a:off x="5145830" y="3596854"/>
            <a:ext cx="1203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Fig.8 </a:t>
            </a:r>
            <a:r>
              <a:rPr lang="zh-CN" altLang="en-US" sz="1100" dirty="0"/>
              <a:t>小数据集训练</a:t>
            </a:r>
            <a:r>
              <a:rPr lang="en-US" altLang="zh-CN" sz="1100" dirty="0"/>
              <a:t>Loss </a:t>
            </a:r>
            <a:r>
              <a:rPr lang="zh-CN" altLang="en-US" sz="1100" dirty="0"/>
              <a:t>对比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19749D-F4E2-BCE9-A257-50F8968451D0}"/>
              </a:ext>
            </a:extLst>
          </p:cNvPr>
          <p:cNvSpPr txBox="1"/>
          <p:nvPr/>
        </p:nvSpPr>
        <p:spPr>
          <a:xfrm>
            <a:off x="5145830" y="6250909"/>
            <a:ext cx="1685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Fig.9 </a:t>
            </a:r>
            <a:r>
              <a:rPr lang="zh-CN" altLang="en-US" sz="1100" dirty="0"/>
              <a:t>全量数据训练</a:t>
            </a:r>
            <a:r>
              <a:rPr lang="en-US" altLang="zh-CN" sz="1100" dirty="0"/>
              <a:t>Loss</a:t>
            </a:r>
            <a:r>
              <a:rPr lang="zh-CN" altLang="en-US" sz="1100" dirty="0"/>
              <a:t>对比</a:t>
            </a:r>
          </a:p>
        </p:txBody>
      </p:sp>
    </p:spTree>
    <p:extLst>
      <p:ext uri="{BB962C8B-B14F-4D97-AF65-F5344CB8AC3E}">
        <p14:creationId xmlns:p14="http://schemas.microsoft.com/office/powerpoint/2010/main" val="38940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DEDF0-9AFB-D690-49D5-2A07AD94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成果展示：微调有效但并未达理想指标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8668D-6702-775E-6474-2B3C904CF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9421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6E605C-B4FB-65AA-B1A6-D7AD5073A40E}"/>
              </a:ext>
            </a:extLst>
          </p:cNvPr>
          <p:cNvSpPr txBox="1"/>
          <p:nvPr/>
        </p:nvSpPr>
        <p:spPr>
          <a:xfrm>
            <a:off x="7165357" y="1825625"/>
            <a:ext cx="393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右侧 </a:t>
            </a:r>
            <a:r>
              <a:rPr lang="en-US" altLang="zh-CN" b="1" dirty="0"/>
              <a:t>(</a:t>
            </a:r>
            <a:r>
              <a:rPr lang="zh-CN" altLang="en-US" b="1" dirty="0"/>
              <a:t>原始模型 </a:t>
            </a:r>
            <a:r>
              <a:rPr lang="en-US" altLang="zh-CN" b="1" dirty="0"/>
              <a:t>- </a:t>
            </a:r>
            <a:r>
              <a:rPr lang="zh-CN" altLang="en-US" b="1" dirty="0"/>
              <a:t>对照组</a:t>
            </a:r>
            <a:r>
              <a:rPr lang="en-US" altLang="zh-CN" b="1" dirty="0"/>
              <a:t>):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835636-ECEB-6881-ABD1-F8FA12FE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0694"/>
            <a:ext cx="5274310" cy="33553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3F905E-4F77-E838-113A-2F2EF7F75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849" y="2329894"/>
            <a:ext cx="5274310" cy="15138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D352D5-5ADD-A942-1B6A-87A1A9FEAB70}"/>
              </a:ext>
            </a:extLst>
          </p:cNvPr>
          <p:cNvSpPr txBox="1"/>
          <p:nvPr/>
        </p:nvSpPr>
        <p:spPr>
          <a:xfrm>
            <a:off x="844335" y="5765693"/>
            <a:ext cx="15587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Fig.10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C706EB-24EB-8E8C-D829-6414017C41A0}"/>
              </a:ext>
            </a:extLst>
          </p:cNvPr>
          <p:cNvSpPr txBox="1"/>
          <p:nvPr/>
        </p:nvSpPr>
        <p:spPr>
          <a:xfrm>
            <a:off x="8456666" y="3938364"/>
            <a:ext cx="21049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Fig.11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</a:t>
            </a:r>
            <a:r>
              <a:rPr lang="zh-CN" altLang="zh-CN" sz="1100" dirty="0"/>
              <a:t>相关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2A8CBEB-3FF2-E628-EE26-08EE8BA6D266}"/>
              </a:ext>
            </a:extLst>
          </p:cNvPr>
          <p:cNvSpPr txBox="1"/>
          <p:nvPr/>
        </p:nvSpPr>
        <p:spPr>
          <a:xfrm>
            <a:off x="6187797" y="1292929"/>
            <a:ext cx="5056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Compute the mean molecular speed v in the heavy gas radon (Rn) in m/s.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F11A41-610E-9F4A-1889-35CE030E5380}"/>
              </a:ext>
            </a:extLst>
          </p:cNvPr>
          <p:cNvSpPr txBox="1"/>
          <p:nvPr/>
        </p:nvSpPr>
        <p:spPr>
          <a:xfrm>
            <a:off x="2334072" y="5750971"/>
            <a:ext cx="7523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微调后的模型似乎正确识别了任务的核心</a:t>
            </a:r>
            <a:r>
              <a:rPr lang="en-US" altLang="zh-CN" sz="1100" dirty="0"/>
              <a:t>——“</a:t>
            </a:r>
            <a:r>
              <a:rPr lang="zh-CN" altLang="en-US" sz="1100" dirty="0"/>
              <a:t>估算氡气分子的平均速率”，并引用了相关的物理学名词（</a:t>
            </a:r>
            <a:r>
              <a:rPr lang="en-US" altLang="zh-CN" sz="1100" dirty="0"/>
              <a:t>Molar mass/density, Pressure)</a:t>
            </a:r>
            <a:r>
              <a:rPr lang="zh-CN" altLang="en-US" sz="1100" dirty="0"/>
              <a:t>。这证明模型不仅学会了格式，还学习到了与问题相关的领域知识。尽管微调模型在具体的数值和公式应用上存在明显错误（例如，氡的摩尔质量远非 </a:t>
            </a:r>
            <a:r>
              <a:rPr lang="en-US" altLang="zh-CN" sz="1100" dirty="0"/>
              <a:t>0.32 kg/mol</a:t>
            </a:r>
            <a:r>
              <a:rPr lang="zh-CN" altLang="en-US" sz="1100" dirty="0"/>
              <a:t>），但它能够提及“摩尔质量”、“气体常数”等关键概念。这说明模型已经初步建立了概念之间的关联，但其内部知识的准确性仍有待提高。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568836-921B-17F9-3016-8A60BD7519B8}"/>
              </a:ext>
            </a:extLst>
          </p:cNvPr>
          <p:cNvSpPr txBox="1"/>
          <p:nvPr/>
        </p:nvSpPr>
        <p:spPr>
          <a:xfrm>
            <a:off x="6551849" y="4271521"/>
            <a:ext cx="44492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原始模型的输出是完全无意义的数字和文本的混乱组合，缺乏任何逻辑或可读性。相对应的，微调后的模型输出了一个结构清晰的解决方案，这表明它成功学习到了一部分解决科学问题的基本框架。</a:t>
            </a:r>
          </a:p>
        </p:txBody>
      </p:sp>
    </p:spTree>
    <p:extLst>
      <p:ext uri="{BB962C8B-B14F-4D97-AF65-F5344CB8AC3E}">
        <p14:creationId xmlns:p14="http://schemas.microsoft.com/office/powerpoint/2010/main" val="411267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2D19C-DC88-0F97-F1FB-7A555118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成果展示：微调有效但并未达理想指标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8AC90B4-28C3-D0EE-5487-09DDD4C8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9421" cy="4351338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左侧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微调后模型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实验组</a:t>
            </a:r>
            <a:r>
              <a:rPr lang="en-US" altLang="zh-CN" sz="1800" b="1" dirty="0"/>
              <a:t>):</a:t>
            </a:r>
          </a:p>
          <a:p>
            <a:endParaRPr lang="zh-CN" altLang="en-US" sz="1800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83B3F15-90C0-18E9-DD1C-68680BC12488}"/>
              </a:ext>
            </a:extLst>
          </p:cNvPr>
          <p:cNvSpPr txBox="1">
            <a:spLocks/>
          </p:cNvSpPr>
          <p:nvPr/>
        </p:nvSpPr>
        <p:spPr>
          <a:xfrm>
            <a:off x="6437620" y="1892108"/>
            <a:ext cx="55994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右侧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原始模型 </a:t>
            </a:r>
            <a:r>
              <a:rPr lang="en-US" altLang="zh-CN" sz="1800" b="1" dirty="0"/>
              <a:t>- </a:t>
            </a:r>
            <a:r>
              <a:rPr lang="zh-CN" altLang="en-US" sz="1800" b="1" dirty="0"/>
              <a:t>对照组</a:t>
            </a:r>
            <a:r>
              <a:rPr lang="en-US" altLang="zh-CN" sz="1800" b="1" dirty="0"/>
              <a:t>):</a:t>
            </a:r>
            <a:endParaRPr lang="zh-CN" altLang="en-US" sz="1800" dirty="0"/>
          </a:p>
          <a:p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650782-B7E8-4D37-D837-AD3047BC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" y="2346340"/>
            <a:ext cx="5274310" cy="29508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507443D-09E8-E3A2-3668-BBAF2879A76B}"/>
              </a:ext>
            </a:extLst>
          </p:cNvPr>
          <p:cNvSpPr txBox="1"/>
          <p:nvPr/>
        </p:nvSpPr>
        <p:spPr>
          <a:xfrm>
            <a:off x="821690" y="5297185"/>
            <a:ext cx="395830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Fig.12 </a:t>
            </a:r>
            <a:r>
              <a:rPr lang="zh-CN" altLang="en-US" sz="1100" dirty="0"/>
              <a:t>数据集</a:t>
            </a:r>
            <a:r>
              <a:rPr lang="zh-CN" altLang="zh-CN" sz="1100" dirty="0"/>
              <a:t>无关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74ED20-2B2E-7AA2-51F6-884DEC716B40}"/>
              </a:ext>
            </a:extLst>
          </p:cNvPr>
          <p:cNvSpPr txBox="1"/>
          <p:nvPr/>
        </p:nvSpPr>
        <p:spPr>
          <a:xfrm>
            <a:off x="7554540" y="3626915"/>
            <a:ext cx="23320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Fig.13 </a:t>
            </a:r>
            <a:r>
              <a:rPr lang="zh-CN" altLang="zh-CN" sz="1100" dirty="0"/>
              <a:t>原模型</a:t>
            </a:r>
            <a:r>
              <a:rPr lang="zh-CN" altLang="en-US" sz="1100" dirty="0"/>
              <a:t>数据集无</a:t>
            </a:r>
            <a:r>
              <a:rPr lang="zh-CN" altLang="zh-CN" sz="1100" dirty="0"/>
              <a:t>关</a:t>
            </a:r>
            <a:r>
              <a:rPr lang="zh-CN" altLang="en-US" sz="1100" dirty="0"/>
              <a:t>问题</a:t>
            </a:r>
            <a:endParaRPr lang="zh-CN" altLang="zh-CN" sz="1100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19A40C-C5D2-DE3B-F43C-5156B74869BF}"/>
              </a:ext>
            </a:extLst>
          </p:cNvPr>
          <p:cNvSpPr txBox="1"/>
          <p:nvPr/>
        </p:nvSpPr>
        <p:spPr>
          <a:xfrm>
            <a:off x="6314884" y="4073191"/>
            <a:ext cx="424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测试问题：</a:t>
            </a:r>
            <a:r>
              <a:rPr lang="en-US" altLang="zh-CN" dirty="0"/>
              <a:t>What do you think of human?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657917-197B-1280-58FD-153E720FD68D}"/>
              </a:ext>
            </a:extLst>
          </p:cNvPr>
          <p:cNvSpPr txBox="1"/>
          <p:nvPr/>
        </p:nvSpPr>
        <p:spPr>
          <a:xfrm>
            <a:off x="6378114" y="4797047"/>
            <a:ext cx="5257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/>
              <a:t>结论：</a:t>
            </a:r>
            <a:r>
              <a:rPr lang="zh-CN" altLang="en-US" sz="1100" dirty="0"/>
              <a:t> 习得“思考结构”。</a:t>
            </a:r>
          </a:p>
          <a:p>
            <a:r>
              <a:rPr lang="zh-CN" altLang="en-US" sz="1100" b="1" dirty="0"/>
              <a:t>分析：</a:t>
            </a:r>
            <a:r>
              <a:rPr lang="zh-CN" altLang="en-US" sz="1100" dirty="0"/>
              <a:t> 从内容上来说，微调后的模型尚未给出理想输出。对于这样的情况可以提出各种假设：</a:t>
            </a:r>
            <a:endParaRPr lang="en-US" altLang="zh-CN" sz="1100" dirty="0"/>
          </a:p>
          <a:p>
            <a:r>
              <a:rPr lang="zh-CN" altLang="en-US" sz="1100" dirty="0"/>
              <a:t>数据量不够：足以教会模型“谈论什么”，但尚不足以“唤醒”其进行复杂数学推理的深层能力。</a:t>
            </a:r>
            <a:endParaRPr lang="en-US" altLang="zh-CN" sz="1100" dirty="0"/>
          </a:p>
          <a:p>
            <a:r>
              <a:rPr lang="zh-CN" altLang="en-US" sz="1100" dirty="0"/>
              <a:t>模型缺陷：原始模型在理解问题产生回答方面本身就产生了大量的幻觉和重复。</a:t>
            </a:r>
            <a:endParaRPr lang="en-US" altLang="zh-CN" sz="1100" dirty="0"/>
          </a:p>
          <a:p>
            <a:r>
              <a:rPr lang="zh-CN" altLang="en-US" sz="1100" dirty="0"/>
              <a:t>数据预处理出错：由于扩散型大模型的特殊性，需要自己写一个</a:t>
            </a:r>
            <a:r>
              <a:rPr lang="en-US" altLang="zh-CN" sz="1100" dirty="0"/>
              <a:t>preprocess function</a:t>
            </a:r>
            <a:r>
              <a:rPr lang="zh-CN" altLang="en-US" sz="1100" dirty="0"/>
              <a:t>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0000D-C9E4-1D0B-1D9C-524DC8C06B54}"/>
              </a:ext>
            </a:extLst>
          </p:cNvPr>
          <p:cNvSpPr txBox="1"/>
          <p:nvPr/>
        </p:nvSpPr>
        <p:spPr>
          <a:xfrm>
            <a:off x="713456" y="5575272"/>
            <a:ext cx="51004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微调后的模型，其产生的“幻觉”内容，已经从随机的知识，</a:t>
            </a:r>
            <a:r>
              <a:rPr lang="zh-CN" altLang="en-US" sz="1100" b="1" dirty="0"/>
              <a:t>收敛</a:t>
            </a:r>
            <a:r>
              <a:rPr lang="zh-CN" altLang="en-US" sz="1100" dirty="0"/>
              <a:t>到了与我们训练数据（</a:t>
            </a:r>
            <a:r>
              <a:rPr lang="en-US" altLang="zh-CN" sz="1100" dirty="0"/>
              <a:t>S1K</a:t>
            </a:r>
            <a:r>
              <a:rPr lang="zh-CN" altLang="en-US" sz="1100" dirty="0"/>
              <a:t>数学问题）高度相关的领域。</a:t>
            </a:r>
            <a:endParaRPr lang="en-US" altLang="zh-CN" sz="1100" dirty="0"/>
          </a:p>
          <a:p>
            <a:r>
              <a:rPr lang="zh-CN" altLang="en-US" sz="1100" dirty="0"/>
              <a:t>可以看出</a:t>
            </a:r>
            <a:r>
              <a:rPr lang="en-US" altLang="zh-CN" sz="1100" dirty="0" err="1"/>
              <a:t>QLoRA</a:t>
            </a:r>
            <a:r>
              <a:rPr lang="zh-CN" altLang="en-US" sz="1100" dirty="0"/>
              <a:t>微调确实在模型的权重上，留下了深刻且正确的烙印，模型“知道”了应该关注什么主题。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124656F-B033-8669-7045-0A922D13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70" y="2574228"/>
            <a:ext cx="6095997" cy="9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81BAD-53AE-CA94-E6BE-EB1A0A06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成果展示：分析原因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E91A6-B633-208C-E424-4A47F1F1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为了找到不完美成果背后的原因我提出了两条假设：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/>
              <a:t>Dream-v0-Base-7B</a:t>
            </a:r>
            <a:r>
              <a:rPr lang="zh-CN" altLang="en-US" sz="2000" dirty="0"/>
              <a:t>本身性能问题。就如我们观察到的，它在模仿一个数据集而且内在能力非常低</a:t>
            </a:r>
            <a:r>
              <a:rPr lang="zh-CN" altLang="en-US" sz="2000" b="1" dirty="0"/>
              <a:t>：</a:t>
            </a:r>
            <a:r>
              <a:rPr lang="zh-CN" altLang="en-US" sz="2000" dirty="0"/>
              <a:t> 它的回答非常简单，常常不合逻辑且有语法错误。这表明该模型缺乏进行复杂任务所必需的基础推理和语言能力。怀疑问题的根源在于 </a:t>
            </a:r>
            <a:r>
              <a:rPr lang="en-US" altLang="zh-CN" sz="2000" dirty="0"/>
              <a:t>dream7b</a:t>
            </a:r>
            <a:r>
              <a:rPr lang="zh-CN" altLang="en-US" sz="2000" dirty="0"/>
              <a:t> 基础模型本身的能力和特性，所以设计对照试验，在代码不变的前提下，搬出</a:t>
            </a:r>
            <a:r>
              <a:rPr lang="en-US" altLang="zh-CN" sz="2000" b="1" dirty="0"/>
              <a:t>Dream-7B Instruct</a:t>
            </a:r>
            <a:r>
              <a:rPr lang="en-US" altLang="zh-CN" sz="2000" dirty="0"/>
              <a:t> </a:t>
            </a:r>
            <a:r>
              <a:rPr lang="zh-CN" altLang="en-US" sz="2000" dirty="0"/>
              <a:t>与</a:t>
            </a:r>
            <a:r>
              <a:rPr lang="en-US" altLang="zh-CN" sz="2000" b="1" dirty="0"/>
              <a:t>Qwen2-7B Instruct</a:t>
            </a:r>
            <a:r>
              <a:rPr lang="zh-CN" altLang="en-US" sz="2000" b="1" dirty="0"/>
              <a:t>，</a:t>
            </a:r>
            <a:r>
              <a:rPr lang="zh-CN" altLang="en-US" sz="2000" dirty="0"/>
              <a:t>以</a:t>
            </a:r>
            <a:r>
              <a:rPr lang="en-US" altLang="zh-CN" sz="2000" b="1" dirty="0" err="1"/>
              <a:t>QLoRA</a:t>
            </a:r>
            <a:r>
              <a:rPr lang="zh-CN" altLang="en-US" sz="2000" dirty="0"/>
              <a:t>进行监督微调，然后问相同问题对比结果。</a:t>
            </a:r>
            <a:endParaRPr lang="en-US" altLang="zh-CN" sz="2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/>
              <a:t>代码本身有问题：拥有比换模型更高的优先级，因为试验成本更低。经过排查（写检测</a:t>
            </a:r>
            <a:r>
              <a:rPr lang="en-US" altLang="zh-CN" sz="2000" dirty="0"/>
              <a:t>token</a:t>
            </a:r>
            <a:r>
              <a:rPr lang="zh-CN" altLang="en-US" sz="2000" dirty="0"/>
              <a:t>占比的函数，排除其他可能性比如</a:t>
            </a:r>
            <a:r>
              <a:rPr lang="en-US" altLang="zh-CN" sz="2000" dirty="0"/>
              <a:t>tokenizer/</a:t>
            </a:r>
            <a:r>
              <a:rPr lang="zh-CN" altLang="en-US" sz="2000" dirty="0"/>
              <a:t>模板不匹配导致没加载到微调权重？出现过拟合），确定为数据预处理出了问题。由于</a:t>
            </a:r>
            <a:r>
              <a:rPr lang="en-US" altLang="zh-CN" sz="2000" dirty="0"/>
              <a:t>Diffusion Model</a:t>
            </a:r>
            <a:r>
              <a:rPr lang="zh-CN" altLang="en-US" sz="2000" dirty="0"/>
              <a:t>与众不同的掩码方式，这会导致代码不报错但模型未能顺利学习的情况，接下来的方向就是改写数据预处理的代码，然后重跑看结果。</a:t>
            </a:r>
          </a:p>
        </p:txBody>
      </p:sp>
    </p:spTree>
    <p:extLst>
      <p:ext uri="{BB962C8B-B14F-4D97-AF65-F5344CB8AC3E}">
        <p14:creationId xmlns:p14="http://schemas.microsoft.com/office/powerpoint/2010/main" val="23477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81D45-647E-5E2B-128B-09CE094D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成果展示：对比实验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73E1D6-B14A-E62E-2C4D-D5F7431D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| </a:t>
            </a:r>
            <a:r>
              <a:rPr lang="zh-CN" altLang="en-US" dirty="0"/>
              <a:t>对比模型 </a:t>
            </a:r>
            <a:r>
              <a:rPr lang="en-US" altLang="zh-CN" dirty="0"/>
              <a:t>(</a:t>
            </a:r>
            <a:r>
              <a:rPr lang="zh-CN" altLang="en-US" dirty="0"/>
              <a:t>控制变量</a:t>
            </a:r>
            <a:r>
              <a:rPr lang="en-US" altLang="zh-CN" dirty="0"/>
              <a:t>) | </a:t>
            </a:r>
            <a:r>
              <a:rPr lang="zh-CN" altLang="en-US" dirty="0"/>
              <a:t>微调流程状态 </a:t>
            </a:r>
            <a:r>
              <a:rPr lang="en-US" altLang="zh-CN" dirty="0"/>
              <a:t>| </a:t>
            </a:r>
            <a:r>
              <a:rPr lang="zh-CN" altLang="en-US" dirty="0"/>
              <a:t>最终生成质量 </a:t>
            </a:r>
            <a:r>
              <a:rPr lang="en-US" altLang="zh-CN" dirty="0"/>
              <a:t>| </a:t>
            </a:r>
            <a:br>
              <a:rPr lang="zh-CN" altLang="en-US" dirty="0"/>
            </a:br>
            <a:r>
              <a:rPr lang="en-US" altLang="zh-CN" dirty="0"/>
              <a:t>| </a:t>
            </a:r>
            <a:r>
              <a:rPr lang="en-US" altLang="zh-CN" b="1" dirty="0"/>
              <a:t>Dream-7B Base</a:t>
            </a:r>
            <a:r>
              <a:rPr lang="zh-CN" altLang="en-US" b="1" dirty="0"/>
              <a:t>（</a:t>
            </a:r>
            <a:r>
              <a:rPr lang="en-US" altLang="zh-CN" b="1" dirty="0" err="1"/>
              <a:t>Github</a:t>
            </a:r>
            <a:r>
              <a:rPr lang="en-US" altLang="zh-CN" b="1" dirty="0"/>
              <a:t>)</a:t>
            </a:r>
            <a:r>
              <a:rPr lang="en-US" altLang="zh-CN" dirty="0"/>
              <a:t> | </a:t>
            </a:r>
            <a:r>
              <a:rPr lang="zh-CN" altLang="en-US" b="1" dirty="0"/>
              <a:t>稳定</a:t>
            </a:r>
            <a:r>
              <a:rPr lang="zh-CN" altLang="en-US" dirty="0"/>
              <a:t> </a:t>
            </a:r>
            <a:r>
              <a:rPr lang="en-US" altLang="zh-CN" dirty="0"/>
              <a:t>| </a:t>
            </a:r>
            <a:r>
              <a:rPr lang="zh-CN" altLang="en-US" dirty="0"/>
              <a:t>质量未提升 </a:t>
            </a:r>
            <a:r>
              <a:rPr lang="en-US" altLang="zh-CN" dirty="0"/>
              <a:t>| </a:t>
            </a:r>
            <a:br>
              <a:rPr lang="zh-CN" altLang="en-US" dirty="0"/>
            </a:br>
            <a:r>
              <a:rPr lang="en-US" altLang="zh-CN" dirty="0"/>
              <a:t>| </a:t>
            </a:r>
            <a:r>
              <a:rPr lang="en-US" altLang="zh-CN" b="1" dirty="0"/>
              <a:t>Dream-7B Instruct</a:t>
            </a:r>
            <a:r>
              <a:rPr lang="en-US" altLang="zh-CN" dirty="0"/>
              <a:t> | </a:t>
            </a:r>
            <a:r>
              <a:rPr lang="zh-CN" altLang="en-US" b="1" dirty="0"/>
              <a:t>稳定</a:t>
            </a:r>
            <a:r>
              <a:rPr lang="zh-CN" altLang="en-US" dirty="0"/>
              <a:t> </a:t>
            </a:r>
            <a:r>
              <a:rPr lang="en-US" altLang="zh-CN" dirty="0"/>
              <a:t>|</a:t>
            </a:r>
            <a:r>
              <a:rPr lang="zh-CN" altLang="en-US" dirty="0"/>
              <a:t>质量未提升 </a:t>
            </a:r>
            <a:r>
              <a:rPr lang="en-US" altLang="zh-CN" dirty="0"/>
              <a:t>| </a:t>
            </a:r>
            <a:br>
              <a:rPr lang="zh-CN" altLang="en-US" dirty="0"/>
            </a:br>
            <a:r>
              <a:rPr lang="en-US" altLang="zh-CN" dirty="0"/>
              <a:t>| </a:t>
            </a:r>
            <a:r>
              <a:rPr lang="en-US" altLang="zh-CN" b="1" dirty="0"/>
              <a:t>Qwen2-7B Instruct</a:t>
            </a:r>
            <a:r>
              <a:rPr lang="en-US" altLang="zh-CN" dirty="0"/>
              <a:t> | </a:t>
            </a:r>
            <a:r>
              <a:rPr lang="zh-CN" altLang="en-US" b="1" dirty="0"/>
              <a:t>稳定</a:t>
            </a:r>
            <a:r>
              <a:rPr lang="en-US" altLang="zh-CN" dirty="0"/>
              <a:t>| </a:t>
            </a:r>
            <a:r>
              <a:rPr lang="zh-CN" altLang="en-US" b="1" dirty="0"/>
              <a:t>显著更优</a:t>
            </a:r>
            <a:r>
              <a:rPr lang="en-US" altLang="zh-CN" dirty="0"/>
              <a:t>| </a:t>
            </a:r>
            <a:r>
              <a:rPr lang="zh-CN" altLang="en-US" dirty="0"/>
              <a:t>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23E63-1654-457D-62D2-3FB65CC5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5" y="5339876"/>
            <a:ext cx="6216693" cy="1064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BC7921-6B2C-749E-B5CE-BBC272D06608}"/>
              </a:ext>
            </a:extLst>
          </p:cNvPr>
          <p:cNvSpPr txBox="1"/>
          <p:nvPr/>
        </p:nvSpPr>
        <p:spPr>
          <a:xfrm>
            <a:off x="8480203" y="6269690"/>
            <a:ext cx="505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chemeClr val="tx2"/>
                </a:solidFill>
              </a:rPr>
              <a:t>对于该实验的实现细节，请访问</a:t>
            </a:r>
            <a:r>
              <a:rPr lang="en-US" altLang="zh-CN" sz="1100" dirty="0">
                <a:solidFill>
                  <a:schemeClr val="tx2"/>
                </a:solidFill>
              </a:rPr>
              <a:t>Repo</a:t>
            </a:r>
          </a:p>
          <a:p>
            <a:r>
              <a:rPr lang="en-US" altLang="zh-CN" sz="11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https://github.com/friendlysmileface/Dream-7B-Project</a:t>
            </a:r>
            <a:endParaRPr lang="en-US" altLang="zh-CN" sz="1100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1356E0-4539-2C30-91D7-9439BF89D959}"/>
              </a:ext>
            </a:extLst>
          </p:cNvPr>
          <p:cNvSpPr txBox="1"/>
          <p:nvPr/>
        </p:nvSpPr>
        <p:spPr>
          <a:xfrm>
            <a:off x="838200" y="6382056"/>
            <a:ext cx="3898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Fig.14 </a:t>
            </a:r>
            <a:r>
              <a:rPr lang="zh-CN" altLang="en-US" sz="1100" dirty="0"/>
              <a:t>模型</a:t>
            </a:r>
            <a:r>
              <a:rPr lang="en-US" altLang="zh-CN" sz="1100" dirty="0" err="1"/>
              <a:t>Github</a:t>
            </a:r>
            <a:r>
              <a:rPr lang="zh-CN" altLang="en-US" sz="1100" dirty="0"/>
              <a:t>提供的用于扩散模型的</a:t>
            </a:r>
            <a:r>
              <a:rPr lang="en-US" altLang="zh-CN" sz="1100" dirty="0"/>
              <a:t>Preprocess Function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0211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2392</Words>
  <Application>Microsoft Office PowerPoint</Application>
  <PresentationFormat>宽屏</PresentationFormat>
  <Paragraphs>116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楷体</vt:lpstr>
      <vt:lpstr>Arial</vt:lpstr>
      <vt:lpstr>Office 主题​​</vt:lpstr>
      <vt:lpstr>对扩散式语言模型（Dream-7B）的监督微调</vt:lpstr>
      <vt:lpstr>任务目标与技术栈</vt:lpstr>
      <vt:lpstr>调试历程：报错</vt:lpstr>
      <vt:lpstr>调试历程：报错</vt:lpstr>
      <vt:lpstr>技术路线选择：全参数微调vs. QLoRA</vt:lpstr>
      <vt:lpstr>成果展示：微调有效但并未达理想指标</vt:lpstr>
      <vt:lpstr>成果展示：微调有效但并未达理想指标</vt:lpstr>
      <vt:lpstr>成果展示：分析原因</vt:lpstr>
      <vt:lpstr>成果展示：对比实验</vt:lpstr>
      <vt:lpstr>成果展示：Dream-7B Base（Github) </vt:lpstr>
      <vt:lpstr>成果展示：Dream-7B Base（Github) </vt:lpstr>
      <vt:lpstr>成果展示：Dream-7B Instruct </vt:lpstr>
      <vt:lpstr>成果展示：Qwen2-7B Instruct </vt:lpstr>
      <vt:lpstr>个人收获</vt:lpstr>
      <vt:lpstr>未来展望：我相信一定可以找到那条通往完美的路</vt:lpstr>
      <vt:lpstr>附录：预处理函数</vt:lpstr>
      <vt:lpstr>附录：模型加载+补丁做接口适配</vt:lpstr>
      <vt:lpstr>附录：检查masked token占比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畅 刘</dc:creator>
  <cp:lastModifiedBy>畅 刘</cp:lastModifiedBy>
  <cp:revision>88</cp:revision>
  <dcterms:created xsi:type="dcterms:W3CDTF">2025-09-22T07:58:49Z</dcterms:created>
  <dcterms:modified xsi:type="dcterms:W3CDTF">2025-09-22T22:21:08Z</dcterms:modified>
</cp:coreProperties>
</file>