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61" r:id="rId6"/>
    <p:sldId id="260" r:id="rId7"/>
    <p:sldId id="276" r:id="rId8"/>
    <p:sldId id="257" r:id="rId9"/>
    <p:sldId id="258" r:id="rId10"/>
    <p:sldId id="271" r:id="rId11"/>
    <p:sldId id="259" r:id="rId12"/>
    <p:sldId id="269" r:id="rId13"/>
    <p:sldId id="270" r:id="rId14"/>
    <p:sldId id="264" r:id="rId15"/>
    <p:sldId id="265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Светлый стиль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E091-3E17-4963-B22E-530AD80DEDA9}" type="datetimeFigureOut">
              <a:rPr lang="ru-RU" smtClean="0"/>
              <a:pPr/>
              <a:t>14.09.2017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17E7-CCE3-49FB-8A06-85E192DBD1D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E091-3E17-4963-B22E-530AD80DEDA9}" type="datetimeFigureOut">
              <a:rPr lang="ru-RU" smtClean="0"/>
              <a:pPr/>
              <a:t>14.09.2017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17E7-CCE3-49FB-8A06-85E192DBD1D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E091-3E17-4963-B22E-530AD80DEDA9}" type="datetimeFigureOut">
              <a:rPr lang="ru-RU" smtClean="0"/>
              <a:pPr/>
              <a:t>14.09.2017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17E7-CCE3-49FB-8A06-85E192DBD1D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E091-3E17-4963-B22E-530AD80DEDA9}" type="datetimeFigureOut">
              <a:rPr lang="ru-RU" smtClean="0"/>
              <a:pPr/>
              <a:t>14.09.2017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17E7-CCE3-49FB-8A06-85E192DBD1D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E091-3E17-4963-B22E-530AD80DEDA9}" type="datetimeFigureOut">
              <a:rPr lang="ru-RU" smtClean="0"/>
              <a:pPr/>
              <a:t>14.09.2017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17E7-CCE3-49FB-8A06-85E192DBD1D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E091-3E17-4963-B22E-530AD80DEDA9}" type="datetimeFigureOut">
              <a:rPr lang="ru-RU" smtClean="0"/>
              <a:pPr/>
              <a:t>14.09.2017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17E7-CCE3-49FB-8A06-85E192DBD1D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E091-3E17-4963-B22E-530AD80DEDA9}" type="datetimeFigureOut">
              <a:rPr lang="ru-RU" smtClean="0"/>
              <a:pPr/>
              <a:t>14.09.2017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17E7-CCE3-49FB-8A06-85E192DBD1D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E091-3E17-4963-B22E-530AD80DEDA9}" type="datetimeFigureOut">
              <a:rPr lang="ru-RU" smtClean="0"/>
              <a:pPr/>
              <a:t>14.09.2017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17E7-CCE3-49FB-8A06-85E192DBD1D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E091-3E17-4963-B22E-530AD80DEDA9}" type="datetimeFigureOut">
              <a:rPr lang="ru-RU" smtClean="0"/>
              <a:pPr/>
              <a:t>14.09.2017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17E7-CCE3-49FB-8A06-85E192DBD1D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E091-3E17-4963-B22E-530AD80DEDA9}" type="datetimeFigureOut">
              <a:rPr lang="ru-RU" smtClean="0"/>
              <a:pPr/>
              <a:t>14.09.2017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17E7-CCE3-49FB-8A06-85E192DBD1D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E091-3E17-4963-B22E-530AD80DEDA9}" type="datetimeFigureOut">
              <a:rPr lang="ru-RU" smtClean="0"/>
              <a:pPr/>
              <a:t>14.09.2017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17E7-CCE3-49FB-8A06-85E192DBD1D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CE091-3E17-4963-B22E-530AD80DEDA9}" type="datetimeFigureOut">
              <a:rPr lang="ru-RU" smtClean="0"/>
              <a:pPr/>
              <a:t>14.09.2017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217E7-CCE3-49FB-8A06-85E192DBD1D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кэш-памяти процессора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204864"/>
            <a:ext cx="6490013" cy="2063824"/>
          </a:xfrm>
        </p:spPr>
      </p:pic>
    </p:spTree>
    <p:extLst>
      <p:ext uri="{BB962C8B-B14F-4D97-AF65-F5344CB8AC3E}">
        <p14:creationId xmlns:p14="http://schemas.microsoft.com/office/powerpoint/2010/main" val="132446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Упражнение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Пример</a:t>
            </a:r>
            <a:r>
              <a:rPr lang="en-US" b="1" dirty="0" smtClean="0"/>
              <a:t>:</a:t>
            </a:r>
            <a:r>
              <a:rPr lang="ru-RU" b="1" dirty="0" smtClean="0"/>
              <a:t> </a:t>
            </a:r>
            <a:r>
              <a:rPr lang="en-US" b="1" dirty="0" smtClean="0"/>
              <a:t>Pentium 4.</a:t>
            </a:r>
            <a:endParaRPr lang="ru-RU" b="1" dirty="0" smtClean="0"/>
          </a:p>
          <a:p>
            <a:pPr>
              <a:buNone/>
            </a:pPr>
            <a:r>
              <a:rPr lang="ru-RU" b="1" dirty="0"/>
              <a:t>	</a:t>
            </a:r>
            <a:r>
              <a:rPr lang="ru-RU" dirty="0" smtClean="0"/>
              <a:t>«</a:t>
            </a:r>
            <a:r>
              <a:rPr lang="en-US" dirty="0"/>
              <a:t>eight-way set </a:t>
            </a:r>
            <a:r>
              <a:rPr lang="en-US" dirty="0" smtClean="0"/>
              <a:t>associative</a:t>
            </a:r>
            <a:r>
              <a:rPr lang="ru-RU" dirty="0" smtClean="0"/>
              <a:t> </a:t>
            </a:r>
            <a:r>
              <a:rPr lang="en-US" dirty="0" smtClean="0"/>
              <a:t>L2 cache — 256</a:t>
            </a:r>
            <a:r>
              <a:rPr lang="en-US" dirty="0"/>
              <a:t> KB in size, with 128-byte cache </a:t>
            </a:r>
            <a:r>
              <a:rPr lang="en-US" dirty="0" smtClean="0"/>
              <a:t>blocks</a:t>
            </a:r>
            <a:r>
              <a:rPr lang="ru-RU" dirty="0" smtClean="0"/>
              <a:t>»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214414" y="2631040"/>
          <a:ext cx="685804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47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57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6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tag</a:t>
                      </a:r>
                      <a:endParaRPr lang="ru-RU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index</a:t>
                      </a:r>
                      <a:endParaRPr lang="ru-RU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offset in block</a:t>
                      </a:r>
                      <a:endParaRPr lang="ru-RU" sz="24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00298" y="313110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17 бит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6314" y="3131106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8 бит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2264" y="3131106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7 бит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Критический шаг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(critical stride) = (number of sets) </a:t>
            </a:r>
            <a:r>
              <a:rPr lang="ru-RU" dirty="0" smtClean="0"/>
              <a:t>*</a:t>
            </a:r>
            <a:r>
              <a:rPr lang="en-US" dirty="0" smtClean="0"/>
              <a:t> (line size) =</a:t>
            </a:r>
            <a:endParaRPr lang="ru-RU" dirty="0" smtClean="0"/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= </a:t>
            </a:r>
            <a:r>
              <a:rPr lang="en-US" dirty="0" smtClean="0"/>
              <a:t>(total cache size) / (number of ways)</a:t>
            </a:r>
            <a:endParaRPr lang="ru-RU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 перестановки мест слагаемых...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float a, b, c, d, y;</a:t>
            </a:r>
          </a:p>
          <a:p>
            <a:pPr>
              <a:buNone/>
            </a:pPr>
            <a:endParaRPr lang="ru-RU" sz="18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 = a + b + c + d;</a:t>
            </a:r>
            <a:endParaRPr lang="ru-RU" sz="18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endParaRPr lang="ru-RU" sz="18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 = (a + b) + (c + d);</a:t>
            </a:r>
            <a:endParaRPr lang="ru-RU" sz="18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endParaRPr lang="ru-RU" sz="18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endParaRPr lang="ru-RU" sz="18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float a = -1.0E8, b = 1.0E8, c = 1.23456, y;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y = a + b + c;</a:t>
            </a:r>
            <a:endParaRPr lang="ru-RU" sz="1800" dirty="0" smtClean="0">
              <a:solidFill>
                <a:schemeClr val="accent2">
                  <a:lumMod val="75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endParaRPr lang="ru-RU" sz="1800" dirty="0" smtClean="0">
              <a:solidFill>
                <a:schemeClr val="accent2">
                  <a:lumMod val="75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r>
              <a:rPr lang="ru-RU" sz="1800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(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a + b) + c = 1.23456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a + (b + c) = 0</a:t>
            </a:r>
            <a:endParaRPr lang="ru-RU" sz="1800" dirty="0">
              <a:solidFill>
                <a:schemeClr val="accent2">
                  <a:lumMod val="75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Автоматическая векторизация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5"/>
            <a:ext cx="8229600" cy="23574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const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int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size = 1024;</a:t>
            </a:r>
          </a:p>
          <a:p>
            <a:pPr>
              <a:buNone/>
            </a:pP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int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a[size], b[size];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// ...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for (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int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= 0;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&lt; size;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++) {</a:t>
            </a:r>
          </a:p>
          <a:p>
            <a:pPr>
              <a:buNone/>
            </a:pP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  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a[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] = b[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] + 2;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}</a:t>
            </a:r>
            <a:endParaRPr lang="ru-RU" sz="16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endParaRPr lang="ru-RU" sz="1600" dirty="0" smtClean="0">
              <a:latin typeface="Consolas" pitchFamily="49" charset="0"/>
            </a:endParaRPr>
          </a:p>
          <a:p>
            <a:pPr>
              <a:buNone/>
            </a:pPr>
            <a:endParaRPr lang="ru-RU" sz="1600" dirty="0">
              <a:latin typeface="Consolas" pitchFamily="49" charset="0"/>
            </a:endParaRPr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57200" y="2786058"/>
            <a:ext cx="8229600" cy="3340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SSE2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можно считывать сразу четыре элемента из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b[],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загружать в 128-битный регистр, прибавлять вектор (2,2,2,2)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/>
              <a:t>Необходимо выравнивание данных по 16 байт.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</a:t>
            </a:r>
            <a:r>
              <a:rPr lang="ru-RU" smtClean="0"/>
              <a:t>транспонирования матрицы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nsolas" pitchFamily="49" charset="0"/>
              </a:rPr>
              <a:t>void transpose(double a[SIZE][SIZE]) {</a:t>
            </a:r>
          </a:p>
          <a:p>
            <a:pPr>
              <a:buNone/>
            </a:pPr>
            <a:r>
              <a:rPr lang="en-US" sz="1800" dirty="0">
                <a:latin typeface="Consolas" pitchFamily="49" charset="0"/>
              </a:rPr>
              <a:t>	</a:t>
            </a:r>
            <a:r>
              <a:rPr lang="en-US" sz="1800" dirty="0" err="1" smtClean="0">
                <a:latin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</a:rPr>
              <a:t> r, c; double temp;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</a:rPr>
              <a:t>	for (r = 1; r &lt; SIZE; r++) { // loop through rows</a:t>
            </a:r>
          </a:p>
          <a:p>
            <a:pPr>
              <a:buNone/>
            </a:pPr>
            <a:r>
              <a:rPr lang="ru-RU" sz="1800" dirty="0" smtClean="0">
                <a:latin typeface="Consolas" pitchFamily="49" charset="0"/>
              </a:rPr>
              <a:t>	</a:t>
            </a:r>
            <a:r>
              <a:rPr lang="en-US" sz="1800" dirty="0" smtClean="0">
                <a:latin typeface="Consolas" pitchFamily="49" charset="0"/>
              </a:rPr>
              <a:t>	for (c = 0; c &lt; r; </a:t>
            </a:r>
            <a:r>
              <a:rPr lang="en-US" sz="1800" dirty="0" err="1" smtClean="0">
                <a:latin typeface="Consolas" pitchFamily="49" charset="0"/>
              </a:rPr>
              <a:t>c++</a:t>
            </a:r>
            <a:r>
              <a:rPr lang="en-US" sz="1800" dirty="0" smtClean="0">
                <a:latin typeface="Consolas" pitchFamily="49" charset="0"/>
              </a:rPr>
              <a:t>) { // loop columns below diagonal</a:t>
            </a:r>
          </a:p>
          <a:p>
            <a:pPr>
              <a:buNone/>
            </a:pPr>
            <a:r>
              <a:rPr lang="ru-RU" sz="1800" dirty="0" smtClean="0">
                <a:latin typeface="Consolas" pitchFamily="49" charset="0"/>
              </a:rPr>
              <a:t>		</a:t>
            </a:r>
            <a:r>
              <a:rPr lang="en-US" sz="1800" dirty="0" smtClean="0">
                <a:latin typeface="Consolas" pitchFamily="49" charset="0"/>
              </a:rPr>
              <a:t>	std::swap(a[r][c], a[c][r]); // swap elements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</a:rPr>
              <a:t>		}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</a:rPr>
              <a:t>	}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</a:rPr>
              <a:t>void test () {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</a:rPr>
              <a:t>	__</a:t>
            </a:r>
            <a:r>
              <a:rPr lang="en-US" sz="1800" dirty="0" err="1" smtClean="0">
                <a:latin typeface="Consolas" pitchFamily="49" charset="0"/>
              </a:rPr>
              <a:t>declspec</a:t>
            </a:r>
            <a:r>
              <a:rPr lang="en-US" sz="1800" dirty="0" smtClean="0">
                <a:latin typeface="Consolas" pitchFamily="49" charset="0"/>
              </a:rPr>
              <a:t>(__align(64)) // align by cache line size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</a:rPr>
              <a:t>	double matrix[SIZE][SIZE]; // define matrix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</a:rPr>
              <a:t>	transpose(matrix); // call transpose function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</a:rPr>
              <a:t>}</a:t>
            </a:r>
            <a:endParaRPr lang="ru-RU" sz="18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транспонирования матрицы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Матрица </a:t>
            </a:r>
            <a:r>
              <a:rPr lang="en-US" dirty="0" smtClean="0"/>
              <a:t>64</a:t>
            </a:r>
            <a:r>
              <a:rPr lang="en-US" dirty="0"/>
              <a:t>x</a:t>
            </a:r>
            <a:r>
              <a:rPr lang="en-US" dirty="0" smtClean="0"/>
              <a:t>64 </a:t>
            </a:r>
            <a:r>
              <a:rPr lang="ru-RU" dirty="0" smtClean="0"/>
              <a:t>на</a:t>
            </a:r>
            <a:r>
              <a:rPr lang="en-US" dirty="0" smtClean="0"/>
              <a:t> Pentium 4</a:t>
            </a:r>
            <a:endParaRPr lang="ru-RU" dirty="0" smtClean="0"/>
          </a:p>
          <a:p>
            <a:r>
              <a:rPr lang="en-US" dirty="0" smtClean="0"/>
              <a:t>8 kb = 8192 bytes, 4 ways, line size of 64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 err="1" smtClean="0"/>
              <a:t>кеш</a:t>
            </a:r>
            <a:r>
              <a:rPr lang="ru-RU" dirty="0" smtClean="0"/>
              <a:t>-линию помещаются </a:t>
            </a:r>
            <a:r>
              <a:rPr lang="en-US" dirty="0" smtClean="0"/>
              <a:t>8 double‘</a:t>
            </a:r>
            <a:r>
              <a:rPr lang="ru-RU" dirty="0" err="1" smtClean="0"/>
              <a:t>ов</a:t>
            </a:r>
            <a:r>
              <a:rPr lang="en-US" dirty="0" smtClean="0"/>
              <a:t> </a:t>
            </a:r>
            <a:r>
              <a:rPr lang="ru-RU" dirty="0" smtClean="0"/>
              <a:t>по</a:t>
            </a:r>
            <a:r>
              <a:rPr lang="en-US" dirty="0" smtClean="0"/>
              <a:t> 8 </a:t>
            </a:r>
            <a:r>
              <a:rPr lang="ru-RU" dirty="0" smtClean="0"/>
              <a:t>байт каждый</a:t>
            </a:r>
            <a:r>
              <a:rPr lang="en-US" dirty="0" smtClean="0"/>
              <a:t>. </a:t>
            </a:r>
            <a:r>
              <a:rPr lang="ru-RU" dirty="0" smtClean="0"/>
              <a:t>Критический шаг</a:t>
            </a:r>
            <a:r>
              <a:rPr lang="en-US" dirty="0" smtClean="0"/>
              <a:t> 8192 / 4 = 2048 </a:t>
            </a:r>
            <a:r>
              <a:rPr lang="ru-RU" dirty="0" smtClean="0"/>
              <a:t>байт</a:t>
            </a:r>
            <a:r>
              <a:rPr lang="ru-RU" dirty="0"/>
              <a:t> </a:t>
            </a:r>
            <a:r>
              <a:rPr lang="en-US" dirty="0" smtClean="0"/>
              <a:t>= 4 </a:t>
            </a:r>
            <a:r>
              <a:rPr lang="ru-RU" dirty="0" smtClean="0"/>
              <a:t>строки матрицы</a:t>
            </a:r>
            <a:r>
              <a:rPr lang="en-US" dirty="0" smtClean="0"/>
              <a:t>.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857224" y="2857496"/>
          <a:ext cx="6096000" cy="3708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Matrix size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kilobytes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per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63 x 63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64 x 64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16.4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65 x 65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127 x 127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128 x 128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129 x 129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511 x 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2040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38.7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512 x</a:t>
                      </a:r>
                      <a:r>
                        <a:rPr lang="en-US" baseline="0" dirty="0" smtClean="0"/>
                        <a:t> 512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2048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230.7</a:t>
                      </a:r>
                      <a:endParaRPr lang="ru-RU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513 x 513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38.1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Политики замещения данных в </a:t>
            </a:r>
            <a:r>
              <a:rPr lang="ru-RU" dirty="0" err="1"/>
              <a:t>кэш­памяти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</a:p>
          <a:p>
            <a:r>
              <a:rPr lang="en-US" dirty="0" smtClean="0"/>
              <a:t>LFU (Least Frequently Used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/>
              <a:t>LRU (Least Recently Used</a:t>
            </a:r>
            <a:r>
              <a:rPr lang="en-US" dirty="0" smtClean="0"/>
              <a:t>)</a:t>
            </a:r>
          </a:p>
          <a:p>
            <a:r>
              <a:rPr lang="en-US" dirty="0"/>
              <a:t>LRR (Least Recently Replaced</a:t>
            </a:r>
            <a:r>
              <a:rPr lang="en-US" dirty="0" smtClean="0"/>
              <a:t>) </a:t>
            </a:r>
            <a:r>
              <a:rPr lang="ru-RU" dirty="0" smtClean="0"/>
              <a:t>или </a:t>
            </a:r>
            <a:r>
              <a:rPr lang="en-US" dirty="0"/>
              <a:t>FIFO (First Input First Output)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750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Структура полностью ассоциативной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кэш-памяти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484784"/>
            <a:ext cx="5123259" cy="4523106"/>
          </a:xfrm>
        </p:spPr>
      </p:pic>
    </p:spTree>
    <p:extLst>
      <p:ext uri="{BB962C8B-B14F-4D97-AF65-F5344CB8AC3E}">
        <p14:creationId xmlns:p14="http://schemas.microsoft.com/office/powerpoint/2010/main" val="164172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Структура кэш-памяти с прямым отображением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484784"/>
            <a:ext cx="5050711" cy="4314750"/>
          </a:xfrm>
        </p:spPr>
      </p:pic>
    </p:spTree>
    <p:extLst>
      <p:ext uri="{BB962C8B-B14F-4D97-AF65-F5344CB8AC3E}">
        <p14:creationId xmlns:p14="http://schemas.microsoft.com/office/powerpoint/2010/main" val="4031686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Кеш процессора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Несколько видов </a:t>
            </a:r>
            <a:r>
              <a:rPr lang="ru-RU" dirty="0" err="1" smtClean="0"/>
              <a:t>кешей</a:t>
            </a:r>
            <a:r>
              <a:rPr lang="ru-RU" dirty="0" smtClean="0"/>
              <a:t>:</a:t>
            </a:r>
          </a:p>
          <a:p>
            <a:pPr lvl="1"/>
            <a:r>
              <a:rPr lang="ru-RU" dirty="0" err="1" smtClean="0"/>
              <a:t>кеш</a:t>
            </a:r>
            <a:r>
              <a:rPr lang="ru-RU" dirty="0" smtClean="0"/>
              <a:t> инструкций;</a:t>
            </a:r>
          </a:p>
          <a:p>
            <a:pPr lvl="1"/>
            <a:r>
              <a:rPr lang="ru-RU" dirty="0" err="1" smtClean="0"/>
              <a:t>кеш</a:t>
            </a:r>
            <a:r>
              <a:rPr lang="ru-RU" dirty="0" smtClean="0"/>
              <a:t> данных (</a:t>
            </a:r>
            <a:r>
              <a:rPr lang="en-US" dirty="0" smtClean="0"/>
              <a:t>L1, L2, L3);</a:t>
            </a:r>
          </a:p>
          <a:p>
            <a:pPr lvl="1"/>
            <a:r>
              <a:rPr lang="ru-RU" dirty="0" smtClean="0"/>
              <a:t>буфер ассоциативной трансляции (</a:t>
            </a:r>
            <a:r>
              <a:rPr lang="en-US" dirty="0" smtClean="0"/>
              <a:t>TLB)</a:t>
            </a:r>
            <a:r>
              <a:rPr lang="ru-RU" dirty="0"/>
              <a:t>.</a:t>
            </a:r>
          </a:p>
          <a:p>
            <a:r>
              <a:rPr lang="ru-RU" dirty="0" smtClean="0"/>
              <a:t>Кеш обычно организован в </a:t>
            </a:r>
            <a:r>
              <a:rPr lang="ru-RU" dirty="0" err="1" smtClean="0"/>
              <a:t>кеш</a:t>
            </a:r>
            <a:r>
              <a:rPr lang="ru-RU" dirty="0" smtClean="0"/>
              <a:t>-линии (часто 64 байта для </a:t>
            </a:r>
            <a:r>
              <a:rPr lang="en-US" dirty="0" smtClean="0"/>
              <a:t>x86-</a:t>
            </a:r>
            <a:r>
              <a:rPr lang="ru-RU" dirty="0" smtClean="0"/>
              <a:t>процессоров).</a:t>
            </a:r>
          </a:p>
          <a:p>
            <a:r>
              <a:rPr lang="ru-RU" dirty="0" smtClean="0"/>
              <a:t>Номер линии получается делением адреса на 64.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4048125"/>
            <a:ext cx="399097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Ассоциативность </a:t>
            </a:r>
            <a:r>
              <a:rPr lang="ru-RU" dirty="0" err="1" smtClean="0"/>
              <a:t>кеша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direct mapped</a:t>
            </a:r>
            <a:r>
              <a:rPr lang="ru-RU" dirty="0" smtClean="0"/>
              <a:t> — место определено однозначно</a:t>
            </a:r>
          </a:p>
          <a:p>
            <a:r>
              <a:rPr lang="en-US" i="1" dirty="0" smtClean="0"/>
              <a:t>fully associative</a:t>
            </a:r>
            <a:r>
              <a:rPr lang="ru-RU" dirty="0" smtClean="0"/>
              <a:t> — конкретный блок из памяти может быть помещён в любое место в </a:t>
            </a:r>
            <a:r>
              <a:rPr lang="ru-RU" dirty="0" err="1" smtClean="0"/>
              <a:t>кеше</a:t>
            </a:r>
            <a:endParaRPr lang="ru-RU" dirty="0" smtClean="0"/>
          </a:p>
          <a:p>
            <a:r>
              <a:rPr lang="ru-RU" dirty="0" smtClean="0"/>
              <a:t>на практике используется компромиссное решение (2, 4, 8-канальный </a:t>
            </a:r>
            <a:r>
              <a:rPr lang="ru-RU" dirty="0" err="1" smtClean="0"/>
              <a:t>кеш</a:t>
            </a:r>
            <a:r>
              <a:rPr lang="ru-RU" dirty="0" smtClean="0"/>
              <a:t>)</a:t>
            </a:r>
          </a:p>
          <a:p>
            <a:endParaRPr lang="ru-RU" dirty="0"/>
          </a:p>
        </p:txBody>
      </p:sp>
      <p:pic>
        <p:nvPicPr>
          <p:cNvPr id="4" name="Рисунок 3" descr="Cache,associative-fill-bo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3178704"/>
            <a:ext cx="6858048" cy="3403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наборно-ассоциативного кэша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556792"/>
            <a:ext cx="5089217" cy="4405808"/>
          </a:xfrm>
        </p:spPr>
      </p:pic>
    </p:spTree>
    <p:extLst>
      <p:ext uri="{BB962C8B-B14F-4D97-AF65-F5344CB8AC3E}">
        <p14:creationId xmlns:p14="http://schemas.microsoft.com/office/powerpoint/2010/main" val="392940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ru-RU" dirty="0" err="1" smtClean="0"/>
              <a:t>кеша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Разбиение адреса (от старших битов к младшим)</a:t>
            </a:r>
          </a:p>
          <a:p>
            <a:pPr>
              <a:buNone/>
            </a:pPr>
            <a:endParaRPr lang="ru-RU" dirty="0"/>
          </a:p>
          <a:p>
            <a:endParaRPr lang="ru-RU" dirty="0" smtClean="0"/>
          </a:p>
          <a:p>
            <a:r>
              <a:rPr lang="ru-RU" b="1" dirty="0" smtClean="0"/>
              <a:t>Пример</a:t>
            </a:r>
            <a:r>
              <a:rPr lang="en-US" b="1" dirty="0" smtClean="0"/>
              <a:t>:</a:t>
            </a:r>
            <a:r>
              <a:rPr lang="ru-RU" b="1" dirty="0" smtClean="0"/>
              <a:t> </a:t>
            </a:r>
            <a:r>
              <a:rPr lang="en-US" b="1" dirty="0" smtClean="0"/>
              <a:t>Pentium 4.</a:t>
            </a:r>
            <a:endParaRPr lang="ru-RU" b="1" dirty="0" smtClean="0"/>
          </a:p>
          <a:p>
            <a:pPr>
              <a:buNone/>
            </a:pPr>
            <a:r>
              <a:rPr lang="ru-RU" b="1" dirty="0"/>
              <a:t>	</a:t>
            </a:r>
            <a:r>
              <a:rPr lang="ru-RU" dirty="0" smtClean="0"/>
              <a:t>«</a:t>
            </a:r>
            <a:r>
              <a:rPr lang="en-US" dirty="0" smtClean="0"/>
              <a:t>four-way set associative L1 data cache, 8 KB in size, with 64-byte cache blocks</a:t>
            </a:r>
            <a:r>
              <a:rPr lang="ru-RU" dirty="0" smtClean="0"/>
              <a:t>»</a:t>
            </a:r>
          </a:p>
          <a:p>
            <a:pPr lvl="1"/>
            <a:r>
              <a:rPr lang="en-US" dirty="0" smtClean="0"/>
              <a:t>8 </a:t>
            </a:r>
            <a:r>
              <a:rPr lang="ru-RU" dirty="0" smtClean="0"/>
              <a:t>КБ </a:t>
            </a:r>
            <a:r>
              <a:rPr lang="en-US" dirty="0" smtClean="0"/>
              <a:t>/ 64 </a:t>
            </a:r>
            <a:r>
              <a:rPr lang="ru-RU" dirty="0" smtClean="0"/>
              <a:t>Б </a:t>
            </a:r>
            <a:r>
              <a:rPr lang="en-US" dirty="0" smtClean="0"/>
              <a:t>= 128 </a:t>
            </a:r>
            <a:r>
              <a:rPr lang="ru-RU" dirty="0" smtClean="0"/>
              <a:t>— число блоков</a:t>
            </a:r>
            <a:r>
              <a:rPr lang="en-US" dirty="0" smtClean="0"/>
              <a:t> (blocks)</a:t>
            </a:r>
            <a:endParaRPr lang="ru-RU" dirty="0" smtClean="0"/>
          </a:p>
          <a:p>
            <a:pPr lvl="1"/>
            <a:r>
              <a:rPr lang="ru-RU" dirty="0" smtClean="0"/>
              <a:t>128 </a:t>
            </a:r>
            <a:r>
              <a:rPr lang="en-US" dirty="0" smtClean="0"/>
              <a:t>/ 4 = 32 </a:t>
            </a:r>
            <a:r>
              <a:rPr lang="ru-RU" dirty="0" smtClean="0"/>
              <a:t>— число наборов </a:t>
            </a:r>
            <a:r>
              <a:rPr lang="en-US" dirty="0" smtClean="0"/>
              <a:t>(sets)</a:t>
            </a:r>
            <a:r>
              <a:rPr lang="ru-RU" dirty="0" smtClean="0"/>
              <a:t>, число различных индексов</a:t>
            </a:r>
            <a:endParaRPr lang="en-US" dirty="0" smtClean="0"/>
          </a:p>
          <a:p>
            <a:pPr lvl="1"/>
            <a:r>
              <a:rPr lang="ru-RU" dirty="0" smtClean="0"/>
              <a:t>размер блока 64 байта = 2</a:t>
            </a:r>
            <a:r>
              <a:rPr lang="ru-RU" baseline="30000" dirty="0" smtClean="0"/>
              <a:t>6</a:t>
            </a:r>
            <a:r>
              <a:rPr lang="en-US" dirty="0" smtClean="0"/>
              <a:t>, </a:t>
            </a:r>
            <a:r>
              <a:rPr lang="ru-RU" dirty="0" smtClean="0"/>
              <a:t>число возможных смещений (</a:t>
            </a:r>
            <a:r>
              <a:rPr lang="en-US" dirty="0" smtClean="0"/>
              <a:t>offset) </a:t>
            </a:r>
            <a:r>
              <a:rPr lang="ru-RU" dirty="0" smtClean="0"/>
              <a:t>в блоке — 64</a:t>
            </a:r>
          </a:p>
          <a:p>
            <a:pPr lvl="1"/>
            <a:r>
              <a:rPr lang="ru-RU" dirty="0" smtClean="0"/>
              <a:t>21 бит — тэг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500166" y="1571612"/>
          <a:ext cx="685804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47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57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6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tag</a:t>
                      </a:r>
                      <a:endParaRPr lang="ru-RU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index</a:t>
                      </a:r>
                      <a:endParaRPr lang="ru-RU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offset in block</a:t>
                      </a:r>
                      <a:endParaRPr lang="ru-RU" sz="24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86050" y="207167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21 бит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2066" y="207167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5 бит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16" y="207167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6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 бит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Упражнение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Пример</a:t>
            </a:r>
            <a:r>
              <a:rPr lang="en-US" b="1" dirty="0" smtClean="0"/>
              <a:t>:</a:t>
            </a:r>
            <a:r>
              <a:rPr lang="ru-RU" b="1" dirty="0" smtClean="0"/>
              <a:t> </a:t>
            </a:r>
            <a:r>
              <a:rPr lang="en-US" b="1" dirty="0" smtClean="0"/>
              <a:t>Pentium 4.</a:t>
            </a:r>
            <a:endParaRPr lang="ru-RU" b="1" dirty="0" smtClean="0"/>
          </a:p>
          <a:p>
            <a:pPr>
              <a:buNone/>
            </a:pPr>
            <a:r>
              <a:rPr lang="ru-RU" b="1" dirty="0"/>
              <a:t>	</a:t>
            </a:r>
            <a:r>
              <a:rPr lang="ru-RU" dirty="0" smtClean="0"/>
              <a:t>«</a:t>
            </a:r>
            <a:r>
              <a:rPr lang="en-US" dirty="0"/>
              <a:t>eight-way set </a:t>
            </a:r>
            <a:r>
              <a:rPr lang="en-US" dirty="0" smtClean="0"/>
              <a:t>associative</a:t>
            </a:r>
            <a:r>
              <a:rPr lang="ru-RU" dirty="0" smtClean="0"/>
              <a:t> </a:t>
            </a:r>
            <a:r>
              <a:rPr lang="en-US" dirty="0" smtClean="0"/>
              <a:t>L2 cache — 256</a:t>
            </a:r>
            <a:r>
              <a:rPr lang="en-US" dirty="0"/>
              <a:t> KB in size, with 128-byte cache </a:t>
            </a:r>
            <a:r>
              <a:rPr lang="en-US" dirty="0" smtClean="0"/>
              <a:t>blocks</a:t>
            </a:r>
            <a:r>
              <a:rPr lang="ru-RU" dirty="0" smtClean="0"/>
              <a:t>»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214414" y="2631040"/>
          <a:ext cx="685804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47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57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6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tag</a:t>
                      </a:r>
                      <a:endParaRPr lang="ru-RU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index</a:t>
                      </a:r>
                      <a:endParaRPr lang="ru-RU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offset in block</a:t>
                      </a:r>
                      <a:endParaRPr lang="ru-RU" sz="24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</TotalTime>
  <Words>455</Words>
  <Application>Microsoft Office PowerPoint</Application>
  <PresentationFormat>Экран (4:3)</PresentationFormat>
  <Paragraphs>125</Paragraphs>
  <Slides>15</Slides>
  <Notes>0</Notes>
  <HiddenSlides>2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Структура кэш-памяти процессора</vt:lpstr>
      <vt:lpstr>Политики замещения данных в кэш­памяти</vt:lpstr>
      <vt:lpstr>Структура полностью ассоциативной кэш-памяти</vt:lpstr>
      <vt:lpstr>Структура кэш-памяти с прямым отображением</vt:lpstr>
      <vt:lpstr>Кеш процессора</vt:lpstr>
      <vt:lpstr>Ассоциативность кеша</vt:lpstr>
      <vt:lpstr>Структура наборно-ассоциативного кэша</vt:lpstr>
      <vt:lpstr>Структура кеша</vt:lpstr>
      <vt:lpstr>Упражнение</vt:lpstr>
      <vt:lpstr>Упражнение</vt:lpstr>
      <vt:lpstr>Критический шаг</vt:lpstr>
      <vt:lpstr>От перестановки мест слагаемых...</vt:lpstr>
      <vt:lpstr>Автоматическая векторизация</vt:lpstr>
      <vt:lpstr>Задача транспонирования матрицы</vt:lpstr>
      <vt:lpstr>Задача транспонирования матрицы</vt:lpstr>
    </vt:vector>
  </TitlesOfParts>
  <Company>Reanimator Extreme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Структура кэша</dc:title>
  <dc:creator>USER</dc:creator>
  <cp:lastModifiedBy>Alexey Tolstikov</cp:lastModifiedBy>
  <cp:revision>40</cp:revision>
  <dcterms:created xsi:type="dcterms:W3CDTF">2014-09-24T21:29:45Z</dcterms:created>
  <dcterms:modified xsi:type="dcterms:W3CDTF">2017-09-14T15:35:44Z</dcterms:modified>
</cp:coreProperties>
</file>