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2A166-048F-4733-BAE6-429F9D5D957F}"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94BA2-5D02-43E0-A8D2-1438C349B800}" type="slidenum">
              <a:rPr lang="en-IN" smtClean="0"/>
              <a:t>‹#›</a:t>
            </a:fld>
            <a:endParaRPr lang="en-IN"/>
          </a:p>
        </p:txBody>
      </p:sp>
    </p:spTree>
    <p:extLst>
      <p:ext uri="{BB962C8B-B14F-4D97-AF65-F5344CB8AC3E}">
        <p14:creationId xmlns:p14="http://schemas.microsoft.com/office/powerpoint/2010/main" val="218488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94BA2-5D02-43E0-A8D2-1438C349B800}" type="slidenum">
              <a:rPr lang="en-IN" smtClean="0"/>
              <a:t>13</a:t>
            </a:fld>
            <a:endParaRPr lang="en-IN"/>
          </a:p>
        </p:txBody>
      </p:sp>
    </p:spTree>
    <p:extLst>
      <p:ext uri="{BB962C8B-B14F-4D97-AF65-F5344CB8AC3E}">
        <p14:creationId xmlns:p14="http://schemas.microsoft.com/office/powerpoint/2010/main" val="394655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48799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422480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603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128705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716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060652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871424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43236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04860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5808D-E19B-4C59-934F-CE26EAA512D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387030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5808D-E19B-4C59-934F-CE26EAA512D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30791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5808D-E19B-4C59-934F-CE26EAA512D0}"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0379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5808D-E19B-4C59-934F-CE26EAA512D0}"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52518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5808D-E19B-4C59-934F-CE26EAA512D0}"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19581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5808D-E19B-4C59-934F-CE26EAA512D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72377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5808D-E19B-4C59-934F-CE26EAA512D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5240C-E40D-4263-8EA9-87C31222A509}" type="slidenum">
              <a:rPr lang="en-IN" smtClean="0"/>
              <a:t>‹#›</a:t>
            </a:fld>
            <a:endParaRPr lang="en-IN"/>
          </a:p>
        </p:txBody>
      </p:sp>
    </p:spTree>
    <p:extLst>
      <p:ext uri="{BB962C8B-B14F-4D97-AF65-F5344CB8AC3E}">
        <p14:creationId xmlns:p14="http://schemas.microsoft.com/office/powerpoint/2010/main" val="22079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95808D-E19B-4C59-934F-CE26EAA512D0}" type="datetimeFigureOut">
              <a:rPr lang="en-IN" smtClean="0"/>
              <a:t>25-09-2022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F5240C-E40D-4263-8EA9-87C31222A509}" type="slidenum">
              <a:rPr lang="en-IN" smtClean="0"/>
              <a:t>‹#›</a:t>
            </a:fld>
            <a:endParaRPr lang="en-IN"/>
          </a:p>
        </p:txBody>
      </p:sp>
    </p:spTree>
    <p:extLst>
      <p:ext uri="{BB962C8B-B14F-4D97-AF65-F5344CB8AC3E}">
        <p14:creationId xmlns:p14="http://schemas.microsoft.com/office/powerpoint/2010/main" val="834405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AC56-FF3F-BBB9-45BB-2F603BB86862}"/>
              </a:ext>
            </a:extLst>
          </p:cNvPr>
          <p:cNvSpPr>
            <a:spLocks noGrp="1"/>
          </p:cNvSpPr>
          <p:nvPr>
            <p:ph type="ctrTitle"/>
          </p:nvPr>
        </p:nvSpPr>
        <p:spPr>
          <a:xfrm>
            <a:off x="637638" y="269823"/>
            <a:ext cx="3709510" cy="4946754"/>
          </a:xfrm>
        </p:spPr>
        <p:txBody>
          <a:bodyPr/>
          <a:lstStyle/>
          <a:p>
            <a:pPr algn="l"/>
            <a:r>
              <a:rPr lang="en-US" dirty="0">
                <a:latin typeface="Times New Roman" panose="02020603050405020304" pitchFamily="18" charset="0"/>
                <a:cs typeface="Times New Roman" panose="02020603050405020304" pitchFamily="18" charset="0"/>
              </a:rPr>
              <a:t>Conversion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Sign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Language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7E5056-EA74-658C-BF0E-6327693FC2D4}"/>
              </a:ext>
            </a:extLst>
          </p:cNvPr>
          <p:cNvSpPr>
            <a:spLocks noGrp="1"/>
          </p:cNvSpPr>
          <p:nvPr>
            <p:ph type="subTitle" idx="1"/>
          </p:nvPr>
        </p:nvSpPr>
        <p:spPr>
          <a:xfrm>
            <a:off x="464234" y="5576341"/>
            <a:ext cx="3151163" cy="629586"/>
          </a:xfrm>
        </p:spPr>
        <p:txBody>
          <a:bodyPr>
            <a:normAutofit fontScale="85000" lnSpcReduction="10000"/>
          </a:bodyPr>
          <a:lstStyle/>
          <a:p>
            <a:r>
              <a:rPr lang="en-US" sz="3200" dirty="0">
                <a:latin typeface="Times New Roman" panose="02020603050405020304" pitchFamily="18" charset="0"/>
                <a:cs typeface="Times New Roman" panose="02020603050405020304" pitchFamily="18" charset="0"/>
              </a:rPr>
              <a:t>For Deaf And Dumb</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3C8505-9352-B777-06B9-001A3F4BD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806" y="1522637"/>
            <a:ext cx="5846365" cy="3443258"/>
          </a:xfrm>
          <a:prstGeom prst="rect">
            <a:avLst/>
          </a:prstGeom>
        </p:spPr>
      </p:pic>
    </p:spTree>
    <p:extLst>
      <p:ext uri="{BB962C8B-B14F-4D97-AF65-F5344CB8AC3E}">
        <p14:creationId xmlns:p14="http://schemas.microsoft.com/office/powerpoint/2010/main" val="243383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433-6460-F02B-9F02-1FC19DF465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 of our model </a:t>
            </a:r>
          </a:p>
        </p:txBody>
      </p:sp>
      <p:sp>
        <p:nvSpPr>
          <p:cNvPr id="3" name="Content Placeholder 2">
            <a:extLst>
              <a:ext uri="{FF2B5EF4-FFF2-40B4-BE49-F238E27FC236}">
                <a16:creationId xmlns:a16="http://schemas.microsoft.com/office/drawing/2014/main" id="{BF815EFF-FDF0-F324-30F1-B57BCBFDD4DE}"/>
              </a:ext>
            </a:extLst>
          </p:cNvPr>
          <p:cNvSpPr>
            <a:spLocks noGrp="1"/>
          </p:cNvSpPr>
          <p:nvPr>
            <p:ph idx="1"/>
          </p:nvPr>
        </p:nvSpPr>
        <p:spPr>
          <a:xfrm>
            <a:off x="677334" y="1603717"/>
            <a:ext cx="8396328" cy="1320801"/>
          </a:xfrm>
        </p:spPr>
        <p:txBody>
          <a:bodyPr/>
          <a:lstStyle/>
          <a:p>
            <a:r>
              <a:rPr lang="en-US" dirty="0">
                <a:latin typeface="Times New Roman" panose="02020603050405020304" pitchFamily="18" charset="0"/>
                <a:cs typeface="Times New Roman" panose="02020603050405020304" pitchFamily="18" charset="0"/>
              </a:rPr>
              <a:t>The model works well only in good lighting conditions. </a:t>
            </a:r>
          </a:p>
          <a:p>
            <a:r>
              <a:rPr lang="en-US" dirty="0">
                <a:latin typeface="Times New Roman" panose="02020603050405020304" pitchFamily="18" charset="0"/>
                <a:cs typeface="Times New Roman" panose="02020603050405020304" pitchFamily="18" charset="0"/>
              </a:rPr>
              <a:t> Plain background is needed for the model to detect with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1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19F9-F14C-8319-71C4-51B88E9CF571}"/>
              </a:ext>
            </a:extLst>
          </p:cNvPr>
          <p:cNvSpPr>
            <a:spLocks noGrp="1"/>
          </p:cNvSpPr>
          <p:nvPr>
            <p:ph type="title"/>
          </p:nvPr>
        </p:nvSpPr>
        <p:spPr>
          <a:xfrm>
            <a:off x="677334" y="609600"/>
            <a:ext cx="8596668" cy="839372"/>
          </a:xfrm>
        </p:spPr>
        <p:txBody>
          <a:bodyPr/>
          <a:lstStyle/>
          <a:p>
            <a:r>
              <a:rPr lang="en-IN"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A7633331-939C-51BD-2301-06622080B65C}"/>
              </a:ext>
            </a:extLst>
          </p:cNvPr>
          <p:cNvSpPr>
            <a:spLocks noGrp="1"/>
          </p:cNvSpPr>
          <p:nvPr>
            <p:ph idx="1"/>
          </p:nvPr>
        </p:nvSpPr>
        <p:spPr>
          <a:xfrm>
            <a:off x="677334" y="1448973"/>
            <a:ext cx="8596668" cy="3967089"/>
          </a:xfrm>
        </p:spPr>
        <p:txBody>
          <a:bodyPr/>
          <a:lstStyle/>
          <a:p>
            <a:r>
              <a:rPr lang="en-US" dirty="0">
                <a:latin typeface="Times New Roman" panose="02020603050405020304" pitchFamily="18" charset="0"/>
                <a:cs typeface="Times New Roman" panose="02020603050405020304" pitchFamily="18" charset="0"/>
              </a:rPr>
              <a:t>In this report, a functional real time vision based American sign language recognition for D&amp;M people have been developed for asl alphabets. </a:t>
            </a:r>
          </a:p>
          <a:p>
            <a:r>
              <a:rPr lang="en-US" dirty="0">
                <a:latin typeface="Times New Roman" panose="02020603050405020304" pitchFamily="18" charset="0"/>
                <a:cs typeface="Times New Roman" panose="02020603050405020304" pitchFamily="18" charset="0"/>
              </a:rPr>
              <a:t>We achieved an accuracy of 99.57% on our dataset. </a:t>
            </a:r>
          </a:p>
          <a:p>
            <a:r>
              <a:rPr lang="en-US" dirty="0">
                <a:latin typeface="Times New Roman" panose="02020603050405020304" pitchFamily="18" charset="0"/>
                <a:cs typeface="Times New Roman" panose="02020603050405020304" pitchFamily="18" charset="0"/>
              </a:rPr>
              <a:t>Prediction has been improved after implementing two layers of algorithms in which we verify and predict symbols which are more similar to each other.</a:t>
            </a:r>
          </a:p>
          <a:p>
            <a:r>
              <a:rPr lang="en-US" dirty="0">
                <a:latin typeface="Times New Roman" panose="02020603050405020304" pitchFamily="18" charset="0"/>
                <a:cs typeface="Times New Roman" panose="02020603050405020304" pitchFamily="18" charset="0"/>
              </a:rPr>
              <a:t>We are planning to achieve higher accuracy even in case of complex backgrounds by trying out various background subtraction algorithms. </a:t>
            </a:r>
          </a:p>
          <a:p>
            <a:r>
              <a:rPr lang="en-US" dirty="0">
                <a:latin typeface="Times New Roman" panose="02020603050405020304" pitchFamily="18" charset="0"/>
                <a:cs typeface="Times New Roman" panose="02020603050405020304" pitchFamily="18" charset="0"/>
              </a:rPr>
              <a:t> We are also thinking of improving the preprocessing to predict gestures in low light conditions with a higher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06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231E-F9D6-E54F-A254-BBA8A47F91B2}"/>
              </a:ext>
            </a:extLst>
          </p:cNvPr>
          <p:cNvSpPr>
            <a:spLocks noGrp="1"/>
          </p:cNvSpPr>
          <p:nvPr>
            <p:ph type="title"/>
          </p:nvPr>
        </p:nvSpPr>
        <p:spPr>
          <a:xfrm>
            <a:off x="677334" y="609600"/>
            <a:ext cx="3064672" cy="3301218"/>
          </a:xfrm>
        </p:spPr>
        <p:txBody>
          <a:bodyPr/>
          <a:lstStyle/>
          <a:p>
            <a:r>
              <a:rPr lang="en-US" dirty="0">
                <a:latin typeface="Times New Roman" panose="02020603050405020304" pitchFamily="18" charset="0"/>
                <a:cs typeface="Times New Roman" panose="02020603050405020304" pitchFamily="18" charset="0"/>
              </a:rPr>
              <a:t>Project Under the Supervision of </a:t>
            </a:r>
            <a:br>
              <a:rPr lang="en-US"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Prof. Javed Pathan </a:t>
            </a:r>
          </a:p>
        </p:txBody>
      </p:sp>
      <p:sp>
        <p:nvSpPr>
          <p:cNvPr id="3" name="Content Placeholder 2">
            <a:extLst>
              <a:ext uri="{FF2B5EF4-FFF2-40B4-BE49-F238E27FC236}">
                <a16:creationId xmlns:a16="http://schemas.microsoft.com/office/drawing/2014/main" id="{1AE0E1E1-907E-159A-B675-0181E7D7F996}"/>
              </a:ext>
            </a:extLst>
          </p:cNvPr>
          <p:cNvSpPr>
            <a:spLocks noGrp="1"/>
          </p:cNvSpPr>
          <p:nvPr>
            <p:ph idx="1"/>
          </p:nvPr>
        </p:nvSpPr>
        <p:spPr>
          <a:xfrm>
            <a:off x="5781822" y="897276"/>
            <a:ext cx="3530990" cy="2338293"/>
          </a:xfrm>
        </p:spPr>
        <p:txBody>
          <a:bodyPr>
            <a:normAutofit/>
          </a:bodyPr>
          <a:lstStyle/>
          <a:p>
            <a:pPr marL="0" indent="0">
              <a:buNone/>
            </a:pPr>
            <a:r>
              <a:rPr lang="en-US" sz="3600" dirty="0"/>
              <a:t>Effort by</a:t>
            </a:r>
          </a:p>
          <a:p>
            <a:pPr marL="0" indent="0">
              <a:buNone/>
            </a:pPr>
            <a:r>
              <a:rPr lang="en-US" sz="3600" dirty="0"/>
              <a:t>Deepak Gond</a:t>
            </a:r>
            <a:endParaRPr lang="en-IN" sz="3600" dirty="0"/>
          </a:p>
        </p:txBody>
      </p:sp>
    </p:spTree>
    <p:extLst>
      <p:ext uri="{BB962C8B-B14F-4D97-AF65-F5344CB8AC3E}">
        <p14:creationId xmlns:p14="http://schemas.microsoft.com/office/powerpoint/2010/main" val="105739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4500-DD9E-FE0D-2D7C-6E67D5CF965A}"/>
              </a:ext>
            </a:extLst>
          </p:cNvPr>
          <p:cNvSpPr>
            <a:spLocks noGrp="1"/>
          </p:cNvSpPr>
          <p:nvPr>
            <p:ph type="title"/>
          </p:nvPr>
        </p:nvSpPr>
        <p:spPr>
          <a:xfrm>
            <a:off x="1041008" y="2124222"/>
            <a:ext cx="8553157" cy="2574386"/>
          </a:xfrm>
        </p:spPr>
        <p:txBody>
          <a:bodyPr>
            <a:norm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63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F2E7-EA33-457C-82AC-22FA6CD755F5}"/>
              </a:ext>
            </a:extLst>
          </p:cNvPr>
          <p:cNvSpPr>
            <a:spLocks noGrp="1"/>
          </p:cNvSpPr>
          <p:nvPr>
            <p:ph type="title"/>
          </p:nvPr>
        </p:nvSpPr>
        <p:spPr>
          <a:xfrm>
            <a:off x="677334" y="609600"/>
            <a:ext cx="8596668" cy="88157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F3CD25B-0116-B236-9650-523BD2C88CF8}"/>
              </a:ext>
            </a:extLst>
          </p:cNvPr>
          <p:cNvSpPr>
            <a:spLocks noGrp="1"/>
          </p:cNvSpPr>
          <p:nvPr>
            <p:ph idx="1"/>
          </p:nvPr>
        </p:nvSpPr>
        <p:spPr>
          <a:xfrm>
            <a:off x="677334" y="1603717"/>
            <a:ext cx="8596668" cy="3094893"/>
          </a:xfrm>
        </p:spPr>
        <p:txBody>
          <a:bodyPr>
            <a:normAutofit/>
          </a:bodyPr>
          <a:lstStyle/>
          <a:p>
            <a:r>
              <a:rPr lang="en-US" sz="2800" dirty="0">
                <a:latin typeface="Times New Roman" panose="02020603050405020304" pitchFamily="18" charset="0"/>
                <a:cs typeface="Times New Roman" panose="02020603050405020304" pitchFamily="18" charset="0"/>
              </a:rPr>
              <a:t>Our project aims to create a computer application and train a model which when shown a real time video of hand gestures of American Sign Language shows the output for that particular sign in text format on the screen.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41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8159-AA43-C2C6-E8E3-081CA22438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Sign language is Visual language and consists of 3 major components:</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9DD0623-4F66-BED1-A4D1-3DB177A5D4B3}"/>
              </a:ext>
            </a:extLst>
          </p:cNvPr>
          <p:cNvGraphicFramePr>
            <a:graphicFrameLocks noGrp="1"/>
          </p:cNvGraphicFramePr>
          <p:nvPr>
            <p:ph idx="1"/>
            <p:extLst>
              <p:ext uri="{D42A27DB-BD31-4B8C-83A1-F6EECF244321}">
                <p14:modId xmlns:p14="http://schemas.microsoft.com/office/powerpoint/2010/main" val="3880108116"/>
              </p:ext>
            </p:extLst>
          </p:nvPr>
        </p:nvGraphicFramePr>
        <p:xfrm>
          <a:off x="800551" y="2166426"/>
          <a:ext cx="8596668" cy="2194560"/>
        </p:xfrm>
        <a:graphic>
          <a:graphicData uri="http://schemas.openxmlformats.org/drawingml/2006/table">
            <a:tbl>
              <a:tblPr firstRow="1" bandRow="1">
                <a:tableStyleId>{5C22544A-7EE6-4342-B048-85BDC9FD1C3A}</a:tableStyleId>
              </a:tblPr>
              <a:tblGrid>
                <a:gridCol w="2865556">
                  <a:extLst>
                    <a:ext uri="{9D8B030D-6E8A-4147-A177-3AD203B41FA5}">
                      <a16:colId xmlns:a16="http://schemas.microsoft.com/office/drawing/2014/main" val="1529794815"/>
                    </a:ext>
                  </a:extLst>
                </a:gridCol>
                <a:gridCol w="2865556">
                  <a:extLst>
                    <a:ext uri="{9D8B030D-6E8A-4147-A177-3AD203B41FA5}">
                      <a16:colId xmlns:a16="http://schemas.microsoft.com/office/drawing/2014/main" val="4110437375"/>
                    </a:ext>
                  </a:extLst>
                </a:gridCol>
                <a:gridCol w="2865556">
                  <a:extLst>
                    <a:ext uri="{9D8B030D-6E8A-4147-A177-3AD203B41FA5}">
                      <a16:colId xmlns:a16="http://schemas.microsoft.com/office/drawing/2014/main" val="1960753592"/>
                    </a:ext>
                  </a:extLst>
                </a:gridCol>
              </a:tblGrid>
              <a:tr h="633213">
                <a:tc>
                  <a:txBody>
                    <a:bodyPr/>
                    <a:lstStyle/>
                    <a:p>
                      <a:r>
                        <a:rPr lang="en-US" dirty="0">
                          <a:latin typeface="Times New Roman" panose="02020603050405020304" pitchFamily="18" charset="0"/>
                          <a:cs typeface="Times New Roman" panose="02020603050405020304" pitchFamily="18" charset="0"/>
                        </a:rPr>
                        <a:t>Fingerspelling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Word level Vocabulary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Non-manual features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8760449"/>
                  </a:ext>
                </a:extLst>
              </a:tr>
              <a:tr h="1561347">
                <a:tc>
                  <a:txBody>
                    <a:bodyPr/>
                    <a:lstStyle/>
                    <a:p>
                      <a:r>
                        <a:rPr lang="en-US" dirty="0">
                          <a:latin typeface="Times New Roman" panose="02020603050405020304" pitchFamily="18" charset="0"/>
                          <a:cs typeface="Times New Roman" panose="02020603050405020304" pitchFamily="18" charset="0"/>
                        </a:rPr>
                        <a:t>Used to spell word Letter by letter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Used for majority of conversation.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Facial Expression and tongue, mouth and body position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5826775"/>
                  </a:ext>
                </a:extLst>
              </a:tr>
            </a:tbl>
          </a:graphicData>
        </a:graphic>
      </p:graphicFrame>
    </p:spTree>
    <p:extLst>
      <p:ext uri="{BB962C8B-B14F-4D97-AF65-F5344CB8AC3E}">
        <p14:creationId xmlns:p14="http://schemas.microsoft.com/office/powerpoint/2010/main" val="13957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D672-646F-CA26-4DCC-DA0A2730BAD0}"/>
              </a:ext>
            </a:extLst>
          </p:cNvPr>
          <p:cNvSpPr>
            <a:spLocks noGrp="1"/>
          </p:cNvSpPr>
          <p:nvPr>
            <p:ph type="title"/>
          </p:nvPr>
        </p:nvSpPr>
        <p:spPr/>
        <p:txBody>
          <a:bodyPr/>
          <a:lstStyle/>
          <a:p>
            <a:r>
              <a:rPr lang="en-US" dirty="0"/>
              <a:t>We implemented 27 symbols(A-Z) of ASL in our project.</a:t>
            </a:r>
            <a:endParaRPr lang="en-IN" dirty="0"/>
          </a:p>
        </p:txBody>
      </p:sp>
      <p:pic>
        <p:nvPicPr>
          <p:cNvPr id="5" name="Content Placeholder 4">
            <a:extLst>
              <a:ext uri="{FF2B5EF4-FFF2-40B4-BE49-F238E27FC236}">
                <a16:creationId xmlns:a16="http://schemas.microsoft.com/office/drawing/2014/main" id="{B10986EA-C999-02F7-7C68-127CE9B7A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394" y="2160588"/>
            <a:ext cx="6953249" cy="3881437"/>
          </a:xfrm>
        </p:spPr>
      </p:pic>
    </p:spTree>
    <p:extLst>
      <p:ext uri="{BB962C8B-B14F-4D97-AF65-F5344CB8AC3E}">
        <p14:creationId xmlns:p14="http://schemas.microsoft.com/office/powerpoint/2010/main" val="2919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655-8E09-10B0-3C6C-6BAA09E1CB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did we generated Data set and did Data Processing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4B99A9-5514-DA81-D175-7EF9A35FC4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Created our own Data Set because  we couldn’t find dataset in the form of raw Image that matched our own requirement .</a:t>
            </a:r>
          </a:p>
          <a:p>
            <a:r>
              <a:rPr lang="en-US" dirty="0">
                <a:latin typeface="Times New Roman" panose="02020603050405020304" pitchFamily="18" charset="0"/>
                <a:cs typeface="Times New Roman" panose="02020603050405020304" pitchFamily="18" charset="0"/>
              </a:rPr>
              <a:t>All we could find were  the Dataset in the RGB values.</a:t>
            </a:r>
          </a:p>
          <a:p>
            <a:r>
              <a:rPr lang="en-US" dirty="0">
                <a:latin typeface="Times New Roman" panose="02020603050405020304" pitchFamily="18" charset="0"/>
                <a:cs typeface="Times New Roman" panose="02020603050405020304" pitchFamily="18" charset="0"/>
              </a:rPr>
              <a:t>Hence we Decided to Created our own Data set.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Dataset in made using OpenCV Image Processing  by converting the image in the Gray scale and then Gaussian Blur.</a:t>
            </a:r>
          </a:p>
          <a:p>
            <a:r>
              <a:rPr lang="en-IN" dirty="0">
                <a:latin typeface="Times New Roman" panose="02020603050405020304" pitchFamily="18" charset="0"/>
                <a:cs typeface="Times New Roman" panose="02020603050405020304" pitchFamily="18" charset="0"/>
              </a:rPr>
              <a:t>The capture Image is then labelled and Stored in the train and test as Dataset Files.</a:t>
            </a:r>
          </a:p>
        </p:txBody>
      </p:sp>
      <p:pic>
        <p:nvPicPr>
          <p:cNvPr id="5" name="Picture 4">
            <a:extLst>
              <a:ext uri="{FF2B5EF4-FFF2-40B4-BE49-F238E27FC236}">
                <a16:creationId xmlns:a16="http://schemas.microsoft.com/office/drawing/2014/main" id="{F9F10988-B15B-FDF1-7E04-25B19F171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3796175"/>
            <a:ext cx="609600" cy="609600"/>
          </a:xfrm>
          <a:prstGeom prst="rect">
            <a:avLst/>
          </a:prstGeom>
        </p:spPr>
      </p:pic>
      <p:pic>
        <p:nvPicPr>
          <p:cNvPr id="7" name="Picture 6">
            <a:extLst>
              <a:ext uri="{FF2B5EF4-FFF2-40B4-BE49-F238E27FC236}">
                <a16:creationId xmlns:a16="http://schemas.microsoft.com/office/drawing/2014/main" id="{0964282A-A8A2-A0F8-90D1-726D72425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549" y="3796175"/>
            <a:ext cx="609600" cy="609600"/>
          </a:xfrm>
          <a:prstGeom prst="rect">
            <a:avLst/>
          </a:prstGeom>
        </p:spPr>
      </p:pic>
      <p:pic>
        <p:nvPicPr>
          <p:cNvPr id="9" name="Picture 8">
            <a:extLst>
              <a:ext uri="{FF2B5EF4-FFF2-40B4-BE49-F238E27FC236}">
                <a16:creationId xmlns:a16="http://schemas.microsoft.com/office/drawing/2014/main" id="{FC601A39-4266-9793-FE3A-19083C867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778" y="3796175"/>
            <a:ext cx="609600" cy="609600"/>
          </a:xfrm>
          <a:prstGeom prst="rect">
            <a:avLst/>
          </a:prstGeom>
        </p:spPr>
      </p:pic>
      <p:pic>
        <p:nvPicPr>
          <p:cNvPr id="11" name="Picture 10">
            <a:extLst>
              <a:ext uri="{FF2B5EF4-FFF2-40B4-BE49-F238E27FC236}">
                <a16:creationId xmlns:a16="http://schemas.microsoft.com/office/drawing/2014/main" id="{17DD30CE-C745-7789-F939-A4F672DE5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1007" y="3796175"/>
            <a:ext cx="609600" cy="609600"/>
          </a:xfrm>
          <a:prstGeom prst="rect">
            <a:avLst/>
          </a:prstGeom>
        </p:spPr>
      </p:pic>
      <p:pic>
        <p:nvPicPr>
          <p:cNvPr id="13" name="Picture 12">
            <a:extLst>
              <a:ext uri="{FF2B5EF4-FFF2-40B4-BE49-F238E27FC236}">
                <a16:creationId xmlns:a16="http://schemas.microsoft.com/office/drawing/2014/main" id="{98DD39C0-A254-0C4F-3379-C739D2D35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9236" y="3796175"/>
            <a:ext cx="609600" cy="609600"/>
          </a:xfrm>
          <a:prstGeom prst="rect">
            <a:avLst/>
          </a:prstGeom>
        </p:spPr>
      </p:pic>
      <p:pic>
        <p:nvPicPr>
          <p:cNvPr id="15" name="Picture 14">
            <a:extLst>
              <a:ext uri="{FF2B5EF4-FFF2-40B4-BE49-F238E27FC236}">
                <a16:creationId xmlns:a16="http://schemas.microsoft.com/office/drawing/2014/main" id="{1B54D587-2F4C-F504-DE3F-ABD23ECE86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7465" y="3796175"/>
            <a:ext cx="609600" cy="609600"/>
          </a:xfrm>
          <a:prstGeom prst="rect">
            <a:avLst/>
          </a:prstGeom>
        </p:spPr>
      </p:pic>
      <p:pic>
        <p:nvPicPr>
          <p:cNvPr id="17" name="Picture 16">
            <a:extLst>
              <a:ext uri="{FF2B5EF4-FFF2-40B4-BE49-F238E27FC236}">
                <a16:creationId xmlns:a16="http://schemas.microsoft.com/office/drawing/2014/main" id="{DBFB8F81-0577-DFA1-B1FB-0DDDDB556D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5694" y="3796175"/>
            <a:ext cx="609600" cy="609600"/>
          </a:xfrm>
          <a:prstGeom prst="rect">
            <a:avLst/>
          </a:prstGeom>
        </p:spPr>
      </p:pic>
      <p:pic>
        <p:nvPicPr>
          <p:cNvPr id="19" name="Picture 18">
            <a:extLst>
              <a:ext uri="{FF2B5EF4-FFF2-40B4-BE49-F238E27FC236}">
                <a16:creationId xmlns:a16="http://schemas.microsoft.com/office/drawing/2014/main" id="{F953DE8F-3DBE-A382-5A9E-2FFCB6CAA8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3923" y="3796175"/>
            <a:ext cx="609600" cy="609600"/>
          </a:xfrm>
          <a:prstGeom prst="rect">
            <a:avLst/>
          </a:prstGeom>
        </p:spPr>
      </p:pic>
    </p:spTree>
    <p:extLst>
      <p:ext uri="{BB962C8B-B14F-4D97-AF65-F5344CB8AC3E}">
        <p14:creationId xmlns:p14="http://schemas.microsoft.com/office/powerpoint/2010/main" val="319927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7529-354F-2465-FDFD-4A5B38B9FB08}"/>
              </a:ext>
            </a:extLst>
          </p:cNvPr>
          <p:cNvSpPr>
            <a:spLocks noGrp="1"/>
          </p:cNvSpPr>
          <p:nvPr>
            <p:ph type="title"/>
          </p:nvPr>
        </p:nvSpPr>
        <p:spPr>
          <a:xfrm>
            <a:off x="677334" y="609600"/>
            <a:ext cx="8596668" cy="642425"/>
          </a:xfrm>
        </p:spPr>
        <p:txBody>
          <a:bodyPr/>
          <a:lstStyle/>
          <a:p>
            <a:r>
              <a:rPr lang="en-US" dirty="0"/>
              <a:t>Convolutional Neural Network </a:t>
            </a:r>
            <a:endParaRPr lang="en-IN" dirty="0"/>
          </a:p>
        </p:txBody>
      </p:sp>
      <p:sp>
        <p:nvSpPr>
          <p:cNvPr id="3" name="Content Placeholder 2">
            <a:extLst>
              <a:ext uri="{FF2B5EF4-FFF2-40B4-BE49-F238E27FC236}">
                <a16:creationId xmlns:a16="http://schemas.microsoft.com/office/drawing/2014/main" id="{AAFF5BC2-4AD1-1A23-FDB9-664D060C85DC}"/>
              </a:ext>
            </a:extLst>
          </p:cNvPr>
          <p:cNvSpPr>
            <a:spLocks noGrp="1"/>
          </p:cNvSpPr>
          <p:nvPr>
            <p:ph idx="1"/>
          </p:nvPr>
        </p:nvSpPr>
        <p:spPr>
          <a:xfrm>
            <a:off x="677334" y="1434905"/>
            <a:ext cx="5202961" cy="5423095"/>
          </a:xfrm>
        </p:spPr>
        <p:txBody>
          <a:bodyPr/>
          <a:lstStyle/>
          <a:p>
            <a:r>
              <a:rPr lang="en-US" dirty="0">
                <a:latin typeface="Times New Roman" panose="02020603050405020304" pitchFamily="18" charset="0"/>
                <a:cs typeface="Times New Roman" panose="02020603050405020304" pitchFamily="18" charset="0"/>
              </a:rPr>
              <a:t>CNNs consist of multiple convolutional layers each layer containing numerous “filters” which perform feature extraction. </a:t>
            </a:r>
          </a:p>
          <a:p>
            <a:r>
              <a:rPr lang="en-US" dirty="0">
                <a:latin typeface="Times New Roman" panose="02020603050405020304" pitchFamily="18" charset="0"/>
                <a:cs typeface="Times New Roman" panose="02020603050405020304" pitchFamily="18" charset="0"/>
              </a:rPr>
              <a:t>Initially these “filters” are random and by training, the feature extraction gets better by better.</a:t>
            </a:r>
          </a:p>
          <a:p>
            <a:r>
              <a:rPr lang="en-US" dirty="0">
                <a:latin typeface="Times New Roman" panose="02020603050405020304" pitchFamily="18" charset="0"/>
                <a:cs typeface="Times New Roman" panose="02020603050405020304" pitchFamily="18" charset="0"/>
              </a:rPr>
              <a:t>It’s primarily used for image classification.</a:t>
            </a:r>
          </a:p>
          <a:p>
            <a:r>
              <a:rPr lang="en-US" dirty="0">
                <a:latin typeface="Times New Roman" panose="02020603050405020304" pitchFamily="18" charset="0"/>
                <a:cs typeface="Times New Roman" panose="02020603050405020304" pitchFamily="18" charset="0"/>
              </a:rPr>
              <a:t>After Convolutional Layer is the Max Pooling Layer Which Reduce the Image Size of the Convolutional Layer .</a:t>
            </a:r>
          </a:p>
          <a:p>
            <a:r>
              <a:rPr lang="en-US" dirty="0">
                <a:latin typeface="Times New Roman" panose="02020603050405020304" pitchFamily="18" charset="0"/>
                <a:cs typeface="Times New Roman" panose="02020603050405020304" pitchFamily="18" charset="0"/>
              </a:rPr>
              <a:t>There the Flatten Layer which convert the multidimensional array to Single dimension to be passes to the  dense layer.</a:t>
            </a:r>
          </a:p>
          <a:p>
            <a:r>
              <a:rPr lang="en-US" dirty="0">
                <a:latin typeface="Times New Roman" panose="02020603050405020304" pitchFamily="18" charset="0"/>
                <a:cs typeface="Times New Roman" panose="02020603050405020304" pitchFamily="18" charset="0"/>
              </a:rPr>
              <a:t>The Dense layer consists of  Ann to be processed .</a:t>
            </a:r>
          </a:p>
          <a:p>
            <a:r>
              <a:rPr lang="en-US" dirty="0">
                <a:latin typeface="Times New Roman" panose="02020603050405020304" pitchFamily="18" charset="0"/>
                <a:cs typeface="Times New Roman" panose="02020603050405020304" pitchFamily="18" charset="0"/>
              </a:rPr>
              <a:t>The Last layer consist of Output Dense layer which has output Prediction.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AD95E6-F7F1-0DF8-B579-716485D3F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295" y="2557340"/>
            <a:ext cx="6311705" cy="2522689"/>
          </a:xfrm>
          <a:prstGeom prst="rect">
            <a:avLst/>
          </a:prstGeom>
        </p:spPr>
      </p:pic>
    </p:spTree>
    <p:extLst>
      <p:ext uri="{BB962C8B-B14F-4D97-AF65-F5344CB8AC3E}">
        <p14:creationId xmlns:p14="http://schemas.microsoft.com/office/powerpoint/2010/main" val="326994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F0D3-226C-EAF6-A712-637525455119}"/>
              </a:ext>
            </a:extLst>
          </p:cNvPr>
          <p:cNvSpPr>
            <a:spLocks noGrp="1"/>
          </p:cNvSpPr>
          <p:nvPr>
            <p:ph type="title"/>
          </p:nvPr>
        </p:nvSpPr>
        <p:spPr>
          <a:xfrm>
            <a:off x="677334" y="253219"/>
            <a:ext cx="8382260" cy="604910"/>
          </a:xfrm>
        </p:spPr>
        <p:txBody>
          <a:bodyPr>
            <a:normAutofit fontScale="90000"/>
          </a:bodyPr>
          <a:lstStyle/>
          <a:p>
            <a:r>
              <a:rPr lang="en-US" dirty="0">
                <a:latin typeface="Times New Roman" panose="02020603050405020304" pitchFamily="18" charset="0"/>
                <a:cs typeface="Times New Roman" panose="02020603050405020304" pitchFamily="18" charset="0"/>
              </a:rPr>
              <a:t>Gesture Classification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EFCFC5-C646-27BF-16AD-3D3B029F1AAD}"/>
              </a:ext>
            </a:extLst>
          </p:cNvPr>
          <p:cNvSpPr>
            <a:spLocks noGrp="1"/>
          </p:cNvSpPr>
          <p:nvPr>
            <p:ph idx="1"/>
          </p:nvPr>
        </p:nvSpPr>
        <p:spPr>
          <a:xfrm>
            <a:off x="562708" y="858130"/>
            <a:ext cx="8382260" cy="5746651"/>
          </a:xfrm>
        </p:spPr>
        <p:txBody>
          <a:bodyPr>
            <a:noAutofit/>
          </a:bodyPr>
          <a:lstStyle/>
          <a:p>
            <a:r>
              <a:rPr lang="en-US" sz="1600" dirty="0">
                <a:latin typeface="Times New Roman" panose="02020603050405020304" pitchFamily="18" charset="0"/>
                <a:cs typeface="Times New Roman" panose="02020603050405020304" pitchFamily="18" charset="0"/>
              </a:rPr>
              <a:t>Gesture Classification is Done By layer One  and The First Prediction is Done if the prediction is Have Similarities which Done Gesture then output is then Send to next layer two to get the precision output of the gesture.</a:t>
            </a:r>
          </a:p>
          <a:p>
            <a:r>
              <a:rPr lang="en-US" sz="1600" dirty="0">
                <a:latin typeface="Times New Roman" panose="02020603050405020304" pitchFamily="18" charset="0"/>
                <a:cs typeface="Times New Roman" panose="02020603050405020304" pitchFamily="18" charset="0"/>
              </a:rPr>
              <a:t>Algorithm Layer 1: </a:t>
            </a:r>
          </a:p>
          <a:p>
            <a:r>
              <a:rPr lang="en-US" sz="1600" dirty="0">
                <a:latin typeface="Times New Roman" panose="02020603050405020304" pitchFamily="18" charset="0"/>
                <a:cs typeface="Times New Roman" panose="02020603050405020304" pitchFamily="18" charset="0"/>
              </a:rPr>
              <a:t>1. Apply gaussian blur filter and threshold to the frame taken with OpenCV to get the processed image after feature extraction. </a:t>
            </a:r>
          </a:p>
          <a:p>
            <a:r>
              <a:rPr lang="en-US" sz="1600" dirty="0">
                <a:latin typeface="Times New Roman" panose="02020603050405020304" pitchFamily="18" charset="0"/>
                <a:cs typeface="Times New Roman" panose="02020603050405020304" pitchFamily="18" charset="0"/>
              </a:rPr>
              <a:t>2. This processed image is passed to the CNN model for prediction and if a letter is detected for more than 50 frames then the letter is printed and taken into consideration for forming the word. </a:t>
            </a:r>
          </a:p>
          <a:p>
            <a:r>
              <a:rPr lang="en-US" sz="1600" dirty="0">
                <a:latin typeface="Times New Roman" panose="02020603050405020304" pitchFamily="18" charset="0"/>
                <a:cs typeface="Times New Roman" panose="02020603050405020304" pitchFamily="18" charset="0"/>
              </a:rPr>
              <a:t>Algorithm Layer 2: </a:t>
            </a:r>
          </a:p>
          <a:p>
            <a:r>
              <a:rPr lang="en-US" sz="1600" dirty="0">
                <a:latin typeface="Times New Roman" panose="02020603050405020304" pitchFamily="18" charset="0"/>
                <a:cs typeface="Times New Roman" panose="02020603050405020304" pitchFamily="18" charset="0"/>
              </a:rPr>
              <a:t>1.We detect various sets of symbols which show similar results on getting detected. </a:t>
            </a:r>
          </a:p>
          <a:p>
            <a:r>
              <a:rPr lang="en-US" sz="1600" dirty="0">
                <a:latin typeface="Times New Roman" panose="02020603050405020304" pitchFamily="18" charset="0"/>
                <a:cs typeface="Times New Roman" panose="02020603050405020304" pitchFamily="18" charset="0"/>
              </a:rPr>
              <a:t>2. We then classify between those sets using classifiers made for those sets only. </a:t>
            </a:r>
          </a:p>
          <a:p>
            <a:r>
              <a:rPr lang="en-US" sz="1600" dirty="0">
                <a:latin typeface="Times New Roman" panose="02020603050405020304" pitchFamily="18" charset="0"/>
                <a:cs typeface="Times New Roman" panose="02020603050405020304" pitchFamily="18" charset="0"/>
              </a:rPr>
              <a:t> In our testing we found that following symbols were not showing properly and were giving other symbols also : </a:t>
            </a:r>
          </a:p>
          <a:p>
            <a:r>
              <a:rPr lang="en-US" sz="1600" dirty="0">
                <a:latin typeface="Times New Roman" panose="02020603050405020304" pitchFamily="18" charset="0"/>
                <a:cs typeface="Times New Roman" panose="02020603050405020304" pitchFamily="18" charset="0"/>
              </a:rPr>
              <a:t>1. For D : R and U </a:t>
            </a:r>
          </a:p>
          <a:p>
            <a:r>
              <a:rPr lang="en-US" sz="1600" dirty="0">
                <a:latin typeface="Times New Roman" panose="02020603050405020304" pitchFamily="18" charset="0"/>
                <a:cs typeface="Times New Roman" panose="02020603050405020304" pitchFamily="18" charset="0"/>
              </a:rPr>
              <a:t>2. For U : D and R </a:t>
            </a:r>
          </a:p>
          <a:p>
            <a:r>
              <a:rPr lang="en-US" sz="1600" dirty="0">
                <a:latin typeface="Times New Roman" panose="02020603050405020304" pitchFamily="18" charset="0"/>
                <a:cs typeface="Times New Roman" panose="02020603050405020304" pitchFamily="18" charset="0"/>
              </a:rPr>
              <a:t>3. For I : T, D, K and I </a:t>
            </a:r>
          </a:p>
          <a:p>
            <a:r>
              <a:rPr lang="en-US" sz="1600" dirty="0">
                <a:latin typeface="Times New Roman" panose="02020603050405020304" pitchFamily="18" charset="0"/>
                <a:cs typeface="Times New Roman" panose="02020603050405020304" pitchFamily="18" charset="0"/>
              </a:rPr>
              <a:t>4. For S : M and 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71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2048-B0A3-5C74-51BC-31DEE0DBC0AE}"/>
              </a:ext>
            </a:extLst>
          </p:cNvPr>
          <p:cNvSpPr>
            <a:spLocks noGrp="1"/>
          </p:cNvSpPr>
          <p:nvPr>
            <p:ph type="title"/>
          </p:nvPr>
        </p:nvSpPr>
        <p:spPr>
          <a:xfrm>
            <a:off x="677334" y="609600"/>
            <a:ext cx="8596668" cy="1106659"/>
          </a:xfrm>
        </p:spPr>
        <p:txBody>
          <a:bodyPr/>
          <a:lstStyle/>
          <a:p>
            <a:r>
              <a:rPr lang="en-US" dirty="0">
                <a:latin typeface="Times New Roman" panose="02020603050405020304" pitchFamily="18" charset="0"/>
                <a:cs typeface="Times New Roman" panose="02020603050405020304" pitchFamily="18" charset="0"/>
              </a:rPr>
              <a:t>Challenges Faced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3FABA-51D3-E9A8-D841-241A58813316}"/>
              </a:ext>
            </a:extLst>
          </p:cNvPr>
          <p:cNvSpPr>
            <a:spLocks noGrp="1"/>
          </p:cNvSpPr>
          <p:nvPr>
            <p:ph idx="1"/>
          </p:nvPr>
        </p:nvSpPr>
        <p:spPr>
          <a:xfrm>
            <a:off x="677334" y="1575583"/>
            <a:ext cx="8596668" cy="4192172"/>
          </a:xfrm>
        </p:spPr>
        <p:txBody>
          <a:bodyPr>
            <a:normAutofit/>
          </a:bodyPr>
          <a:lstStyle/>
          <a:p>
            <a:r>
              <a:rPr lang="en-US" sz="2000" dirty="0">
                <a:latin typeface="Times New Roman" panose="02020603050405020304" pitchFamily="18" charset="0"/>
                <a:cs typeface="Times New Roman" panose="02020603050405020304" pitchFamily="18" charset="0"/>
              </a:rPr>
              <a:t>We couldn’t find a dataset with raw images of all the asl characters so we made our own dataset. </a:t>
            </a:r>
          </a:p>
          <a:p>
            <a:r>
              <a:rPr lang="en-US" sz="2000" dirty="0">
                <a:latin typeface="Times New Roman" panose="02020603050405020304" pitchFamily="18" charset="0"/>
                <a:cs typeface="Times New Roman" panose="02020603050405020304" pitchFamily="18" charset="0"/>
              </a:rPr>
              <a:t>Second issue was to select a filter for feature extraction. We tried various filter including binary threshold, canny edge detection, gaussian blur etc. ,of which gaussian blur filter was giving better results. </a:t>
            </a:r>
          </a:p>
          <a:p>
            <a:r>
              <a:rPr lang="en-US" sz="2000" dirty="0">
                <a:latin typeface="Times New Roman" panose="02020603050405020304" pitchFamily="18" charset="0"/>
                <a:cs typeface="Times New Roman" panose="02020603050405020304" pitchFamily="18" charset="0"/>
              </a:rPr>
              <a:t>Issues were faced relating to the accuracy of the model we trained in earlier phases which we eventually improved by increasing the input image size and also by improving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40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5560-E563-5B38-D5DD-7E84578C92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ACA5B4-5A84-DCBD-5845-A5FCD06FA7BB}"/>
              </a:ext>
            </a:extLst>
          </p:cNvPr>
          <p:cNvSpPr>
            <a:spLocks noGrp="1"/>
          </p:cNvSpPr>
          <p:nvPr>
            <p:ph idx="1"/>
          </p:nvPr>
        </p:nvSpPr>
        <p:spPr>
          <a:xfrm>
            <a:off x="677334" y="1491175"/>
            <a:ext cx="8596668" cy="4550187"/>
          </a:xfrm>
        </p:spPr>
        <p:txBody>
          <a:bodyPr/>
          <a:lstStyle/>
          <a:p>
            <a:r>
              <a:rPr lang="en-IN" dirty="0">
                <a:latin typeface="Times New Roman" panose="02020603050405020304" pitchFamily="18" charset="0"/>
                <a:cs typeface="Times New Roman" panose="02020603050405020304" pitchFamily="18" charset="0"/>
              </a:rPr>
              <a:t>Python 3.10.4</a:t>
            </a:r>
          </a:p>
          <a:p>
            <a:r>
              <a:rPr lang="en-IN" dirty="0">
                <a:latin typeface="Times New Roman" panose="02020603050405020304" pitchFamily="18" charset="0"/>
                <a:cs typeface="Times New Roman" panose="02020603050405020304" pitchFamily="18" charset="0"/>
              </a:rPr>
              <a:t>TensorFlow 2.9.0</a:t>
            </a:r>
          </a:p>
          <a:p>
            <a:r>
              <a:rPr lang="en-IN" dirty="0">
                <a:latin typeface="Times New Roman" panose="02020603050405020304" pitchFamily="18" charset="0"/>
                <a:cs typeface="Times New Roman" panose="02020603050405020304" pitchFamily="18" charset="0"/>
              </a:rPr>
              <a:t>Matplotlib 3.5.2</a:t>
            </a:r>
          </a:p>
          <a:p>
            <a:r>
              <a:rPr lang="en-IN" dirty="0">
                <a:latin typeface="Times New Roman" panose="02020603050405020304" pitchFamily="18" charset="0"/>
                <a:cs typeface="Times New Roman" panose="02020603050405020304" pitchFamily="18" charset="0"/>
              </a:rPr>
              <a:t>OpenCV 4.6.0.66</a:t>
            </a:r>
          </a:p>
          <a:p>
            <a:r>
              <a:rPr lang="en-IN" dirty="0">
                <a:latin typeface="Times New Roman" panose="02020603050405020304" pitchFamily="18" charset="0"/>
                <a:cs typeface="Times New Roman" panose="02020603050405020304" pitchFamily="18" charset="0"/>
              </a:rPr>
              <a:t>Keras 2.9.0</a:t>
            </a:r>
          </a:p>
          <a:p>
            <a:r>
              <a:rPr lang="en-IN" dirty="0">
                <a:latin typeface="Times New Roman" panose="02020603050405020304" pitchFamily="18" charset="0"/>
                <a:cs typeface="Times New Roman" panose="02020603050405020304" pitchFamily="18" charset="0"/>
              </a:rPr>
              <a:t>Jupyter  1.0.0</a:t>
            </a:r>
          </a:p>
          <a:p>
            <a:r>
              <a:rPr lang="en-IN" dirty="0">
                <a:latin typeface="Times New Roman" panose="02020603050405020304" pitchFamily="18" charset="0"/>
                <a:cs typeface="Times New Roman" panose="02020603050405020304" pitchFamily="18" charset="0"/>
              </a:rPr>
              <a:t>Notebook 6.4.12</a:t>
            </a:r>
          </a:p>
        </p:txBody>
      </p:sp>
    </p:spTree>
    <p:extLst>
      <p:ext uri="{BB962C8B-B14F-4D97-AF65-F5344CB8AC3E}">
        <p14:creationId xmlns:p14="http://schemas.microsoft.com/office/powerpoint/2010/main" val="3483243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770</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Conversion of  Sign  Language  to  Text</vt:lpstr>
      <vt:lpstr>Abstract</vt:lpstr>
      <vt:lpstr>Sign language is Visual language and consists of 3 major components:</vt:lpstr>
      <vt:lpstr>We implemented 27 symbols(A-Z) of ASL in our project.</vt:lpstr>
      <vt:lpstr>How did we generated Data set and did Data Processing ?</vt:lpstr>
      <vt:lpstr>Convolutional Neural Network </vt:lpstr>
      <vt:lpstr>Gesture Classification</vt:lpstr>
      <vt:lpstr>Challenges Faced</vt:lpstr>
      <vt:lpstr>Software Requirements</vt:lpstr>
      <vt:lpstr>Limitations of our model </vt:lpstr>
      <vt:lpstr>Conclusion and Future Scope</vt:lpstr>
      <vt:lpstr>Project Under the Supervision of  Prof. Javed Pathan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of  Sign  Language  to  Text</dc:title>
  <dc:creator>hp</dc:creator>
  <cp:lastModifiedBy>hp</cp:lastModifiedBy>
  <cp:revision>24</cp:revision>
  <dcterms:created xsi:type="dcterms:W3CDTF">2022-09-25T08:43:10Z</dcterms:created>
  <dcterms:modified xsi:type="dcterms:W3CDTF">2022-09-25T11:07:32Z</dcterms:modified>
</cp:coreProperties>
</file>