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31" r:id="rId3"/>
    <p:sldId id="365" r:id="rId4"/>
    <p:sldId id="321" r:id="rId5"/>
    <p:sldId id="375" r:id="rId6"/>
    <p:sldId id="376" r:id="rId7"/>
    <p:sldId id="317" r:id="rId8"/>
    <p:sldId id="377" r:id="rId9"/>
    <p:sldId id="364" r:id="rId10"/>
    <p:sldId id="366" r:id="rId11"/>
    <p:sldId id="309" r:id="rId12"/>
    <p:sldId id="310" r:id="rId13"/>
    <p:sldId id="335" r:id="rId14"/>
    <p:sldId id="360" r:id="rId15"/>
    <p:sldId id="367" r:id="rId16"/>
    <p:sldId id="371" r:id="rId17"/>
    <p:sldId id="370" r:id="rId18"/>
    <p:sldId id="372" r:id="rId19"/>
    <p:sldId id="373" r:id="rId20"/>
    <p:sldId id="361" r:id="rId21"/>
    <p:sldId id="363" r:id="rId22"/>
    <p:sldId id="369" r:id="rId23"/>
    <p:sldId id="368" r:id="rId24"/>
    <p:sldId id="334" r:id="rId25"/>
    <p:sldId id="336" r:id="rId26"/>
    <p:sldId id="340" r:id="rId27"/>
    <p:sldId id="348" r:id="rId28"/>
    <p:sldId id="379" r:id="rId29"/>
    <p:sldId id="337" r:id="rId30"/>
    <p:sldId id="341" r:id="rId31"/>
    <p:sldId id="347" r:id="rId32"/>
    <p:sldId id="324" r:id="rId33"/>
    <p:sldId id="325" r:id="rId34"/>
    <p:sldId id="326" r:id="rId35"/>
    <p:sldId id="353" r:id="rId36"/>
    <p:sldId id="328" r:id="rId37"/>
    <p:sldId id="342" r:id="rId38"/>
    <p:sldId id="345" r:id="rId39"/>
    <p:sldId id="343" r:id="rId40"/>
    <p:sldId id="329" r:id="rId41"/>
    <p:sldId id="344" r:id="rId42"/>
    <p:sldId id="346" r:id="rId43"/>
    <p:sldId id="352" r:id="rId44"/>
    <p:sldId id="351" r:id="rId45"/>
    <p:sldId id="380" r:id="rId46"/>
    <p:sldId id="338" r:id="rId47"/>
    <p:sldId id="301" r:id="rId48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OS.CN" initials="PCOS" lastIdx="1" clrIdx="0">
    <p:extLst>
      <p:ext uri="{19B8F6BF-5375-455C-9EA6-DF929625EA0E}">
        <p15:presenceInfo xmlns:p15="http://schemas.microsoft.com/office/powerpoint/2012/main" userId="PCOS.C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99FF"/>
    <a:srgbClr val="9966FF"/>
    <a:srgbClr val="CC66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68" autoAdjust="0"/>
    <p:restoredTop sz="94050" autoAdjust="0"/>
  </p:normalViewPr>
  <p:slideViewPr>
    <p:cSldViewPr snapToObjects="1">
      <p:cViewPr varScale="1">
        <p:scale>
          <a:sx n="63" d="100"/>
          <a:sy n="63" d="100"/>
        </p:scale>
        <p:origin x="11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B738C-E9FF-4290-AAB8-4228DBC8ECD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20109-AFD4-4CF8-B33A-B0AFDCBF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89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20109-AFD4-4CF8-B33A-B0AFDCBFF75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0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F6F-254E-4A11-9129-4C0DA5FE6A58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0538-D63A-43AB-A3C0-A34981599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3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F6F-254E-4A11-9129-4C0DA5FE6A58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0538-D63A-43AB-A3C0-A34981599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1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F6F-254E-4A11-9129-4C0DA5FE6A58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0538-D63A-43AB-A3C0-A34981599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95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988658"/>
            <a:ext cx="12185400" cy="0"/>
          </a:xfrm>
          <a:prstGeom prst="line">
            <a:avLst/>
          </a:prstGeom>
          <a:ln w="19050">
            <a:solidFill>
              <a:srgbClr val="EE2E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-1" y="6705600"/>
            <a:ext cx="10348333" cy="152400"/>
          </a:xfrm>
          <a:prstGeom prst="rect">
            <a:avLst/>
          </a:prstGeom>
          <a:solidFill>
            <a:srgbClr val="EE2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694020" y="6705600"/>
            <a:ext cx="1497981" cy="152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332719" y="6611551"/>
            <a:ext cx="377033" cy="2845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rgbClr val="EE2E32"/>
                </a:solidFill>
              </a:defRPr>
            </a:lvl1pPr>
          </a:lstStyle>
          <a:p>
            <a:fld id="{2046FAA8-C90D-4038-9052-CBAE5DFE2C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971124" y="496220"/>
            <a:ext cx="3214276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 defTabSz="1219170"/>
            <a:r>
              <a:rPr lang="en-US" altLang="zh-CN" sz="2400" dirty="0">
                <a:solidFill>
                  <a:srgbClr val="EE2E3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www.baiwang.com</a:t>
            </a:r>
            <a:endParaRPr lang="zh-CN" altLang="en-US" sz="2400" dirty="0">
              <a:solidFill>
                <a:srgbClr val="EE2E3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" y="1"/>
            <a:ext cx="1907999" cy="1009004"/>
          </a:xfrm>
          <a:prstGeom prst="rect">
            <a:avLst/>
          </a:prstGeom>
          <a:solidFill>
            <a:srgbClr val="EE2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22647" r="6172" b="23749"/>
          <a:stretch/>
        </p:blipFill>
        <p:spPr>
          <a:xfrm>
            <a:off x="116926" y="216388"/>
            <a:ext cx="1674147" cy="5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1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F6F-254E-4A11-9129-4C0DA5FE6A58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0538-D63A-43AB-A3C0-A34981599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8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F6F-254E-4A11-9129-4C0DA5FE6A58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0538-D63A-43AB-A3C0-A34981599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9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F6F-254E-4A11-9129-4C0DA5FE6A58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0538-D63A-43AB-A3C0-A34981599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2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F6F-254E-4A11-9129-4C0DA5FE6A58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0538-D63A-43AB-A3C0-A34981599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17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F6F-254E-4A11-9129-4C0DA5FE6A58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0538-D63A-43AB-A3C0-A34981599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8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F6F-254E-4A11-9129-4C0DA5FE6A58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0538-D63A-43AB-A3C0-A34981599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9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F6F-254E-4A11-9129-4C0DA5FE6A58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30538-D63A-43AB-A3C0-A34981599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85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9BF6F-254E-4A11-9129-4C0DA5FE6A58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30538-D63A-43AB-A3C0-A34981599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8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92.168.0.247/platform/bwtools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192.168.0.249:8090/pages/viewpage.action?pageId=8388764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://192.168.0.249:8090/pages/viewpage.action?pageId=83887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92.168.0.249:8090/pages/viewpage.action?pageId=8388780" TargetMode="External"/><Relationship Id="rId5" Type="http://schemas.openxmlformats.org/officeDocument/2006/relationships/hyperlink" Target="http://192.168.0.249:8090/pages/viewpage.action?pageId=8388783" TargetMode="External"/><Relationship Id="rId4" Type="http://schemas.openxmlformats.org/officeDocument/2006/relationships/hyperlink" Target="http://192.168.0.249:8090/pages/viewpage.action?pageId=8388813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" y="0"/>
            <a:ext cx="12187450" cy="6858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 flipV="1">
            <a:off x="660115" y="3092012"/>
            <a:ext cx="10008000" cy="8562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9653" y="2424151"/>
            <a:ext cx="46939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  百望开发框架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v1.0</a:t>
            </a:r>
            <a:r>
              <a:rPr lang="zh-CN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介绍 </a:t>
            </a:r>
          </a:p>
        </p:txBody>
      </p:sp>
      <p:sp>
        <p:nvSpPr>
          <p:cNvPr id="18" name="矩形 17"/>
          <p:cNvSpPr/>
          <p:nvPr/>
        </p:nvSpPr>
        <p:spPr>
          <a:xfrm>
            <a:off x="634183" y="1823339"/>
            <a:ext cx="3388028" cy="711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5366" y="1229218"/>
            <a:ext cx="3297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Heiti SC Medium" charset="-122"/>
              </a:rPr>
              <a:t>BEST</a:t>
            </a:r>
            <a:r>
              <a:rPr lang="zh-CN" altLang="en-US" sz="3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Heiti SC Medium" charset="-122"/>
              </a:rPr>
              <a:t> </a:t>
            </a:r>
            <a:r>
              <a:rPr lang="en-US" altLang="zh-CN" sz="3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Heiti SC Medium" charset="-122"/>
              </a:rPr>
              <a:t>WONDER</a:t>
            </a:r>
            <a:endParaRPr lang="zh-CN" altLang="en-US" sz="32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Heiti SC Medium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9653" y="6112151"/>
            <a:ext cx="3036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Heiti SC Medium" charset="-122"/>
              </a:rPr>
              <a:t>BEST</a:t>
            </a: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Heiti SC Medium" charset="-122"/>
              </a:rPr>
              <a:t> </a:t>
            </a:r>
            <a:r>
              <a:rPr lang="en-US" altLang="zh-CN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Heiti SC Medium" charset="-122"/>
              </a:rPr>
              <a:t>WONDER</a:t>
            </a: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Heiti SC Medium" charset="-122"/>
              </a:rPr>
              <a:t> </a:t>
            </a:r>
            <a:r>
              <a:rPr lang="en-US" altLang="zh-CN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Heiti SC Medium" charset="-122"/>
              </a:rPr>
              <a:t>CO</a:t>
            </a: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Heiti SC Medium" charset="-122"/>
              </a:rPr>
              <a:t> </a:t>
            </a:r>
            <a:r>
              <a:rPr lang="en-US" altLang="zh-CN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Heiti SC Medium" charset="-122"/>
              </a:rPr>
              <a:t>.,LTD.</a:t>
            </a:r>
            <a:endParaRPr lang="zh-CN" altLang="en-US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Heiti SC Medium" charset="-122"/>
            </a:endParaRPr>
          </a:p>
        </p:txBody>
      </p:sp>
      <p:sp>
        <p:nvSpPr>
          <p:cNvPr id="22" name="灯片编号占位符 2"/>
          <p:cNvSpPr txBox="1">
            <a:spLocks/>
          </p:cNvSpPr>
          <p:nvPr/>
        </p:nvSpPr>
        <p:spPr>
          <a:xfrm>
            <a:off x="8247743" y="5688693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rgbClr val="EE2E3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46FAA8-C90D-4038-9052-CBAE5DFE2C6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EE2E3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E2E3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9653" y="5688693"/>
            <a:ext cx="357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百望股份有限公司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10" y="733061"/>
            <a:ext cx="2247809" cy="1266371"/>
          </a:xfrm>
          <a:prstGeom prst="rect">
            <a:avLst/>
          </a:prstGeom>
        </p:spPr>
      </p:pic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7800531" y="3359676"/>
            <a:ext cx="2031325" cy="590931"/>
          </a:xfrm>
        </p:spPr>
        <p:txBody>
          <a:bodyPr wrap="none">
            <a:spAutoFit/>
          </a:bodyPr>
          <a:lstStyle/>
          <a:p>
            <a:pPr algn="l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研发中心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40416" y="5835152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吴月刚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18610995060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5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991544" y="474325"/>
            <a:ext cx="105156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50BE21-F274-4064-A6D5-E33F03958305}"/>
              </a:ext>
            </a:extLst>
          </p:cNvPr>
          <p:cNvSpPr txBox="1"/>
          <p:nvPr/>
        </p:nvSpPr>
        <p:spPr>
          <a:xfrm>
            <a:off x="1875790" y="1771227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、微服务架构介绍</a:t>
            </a:r>
            <a:endParaRPr lang="en-US" altLang="zh-CN" sz="3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、开发模板介绍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、自动发版平台介绍</a:t>
            </a:r>
            <a:endParaRPr lang="en-US" altLang="zh-CN" sz="3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、开发规范介绍</a:t>
            </a:r>
            <a:endParaRPr lang="en-US" altLang="zh-CN" sz="3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84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6496" y="-483403"/>
            <a:ext cx="180579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98887" y="445198"/>
            <a:ext cx="6414239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BW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分层研发框架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38983" y="1412776"/>
            <a:ext cx="386375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各层主要功能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startup: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启动类，启动配置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层：入口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参数校验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结果封装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层：实现业务逻辑编排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层：实现数据库访问功能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integration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层：外部接口的包装引入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层：通用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util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，常量，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625442"/>
            <a:ext cx="8049775" cy="454987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842002" y="6175313"/>
            <a:ext cx="2173712" cy="431552"/>
            <a:chOff x="5842002" y="6175313"/>
            <a:chExt cx="2173712" cy="431552"/>
          </a:xfrm>
        </p:grpSpPr>
        <p:sp>
          <p:nvSpPr>
            <p:cNvPr id="2" name="圆角右箭头 1"/>
            <p:cNvSpPr/>
            <p:nvPr/>
          </p:nvSpPr>
          <p:spPr>
            <a:xfrm rot="16200000">
              <a:off x="6058274" y="5959042"/>
              <a:ext cx="431551" cy="864096"/>
            </a:xfrm>
            <a:prstGeom prst="bentArrow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971565" y="617531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外部服务唯一入口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96426" y="1135202"/>
            <a:ext cx="2602017" cy="1845655"/>
            <a:chOff x="3996426" y="1135202"/>
            <a:chExt cx="2602017" cy="1845655"/>
          </a:xfrm>
        </p:grpSpPr>
        <p:sp>
          <p:nvSpPr>
            <p:cNvPr id="8" name="圆角右箭头 7"/>
            <p:cNvSpPr/>
            <p:nvPr/>
          </p:nvSpPr>
          <p:spPr>
            <a:xfrm>
              <a:off x="3996426" y="1228701"/>
              <a:ext cx="583625" cy="1752156"/>
            </a:xfrm>
            <a:prstGeom prst="bentArrow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54294" y="1135202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服务发布唯一出口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477671" y="489708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为什么要这么设计？</a:t>
            </a:r>
          </a:p>
        </p:txBody>
      </p:sp>
      <p:sp>
        <p:nvSpPr>
          <p:cNvPr id="13" name="矩形 12"/>
          <p:cNvSpPr/>
          <p:nvPr/>
        </p:nvSpPr>
        <p:spPr>
          <a:xfrm>
            <a:off x="1992040" y="1531262"/>
            <a:ext cx="5256584" cy="1132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92040" y="2512646"/>
            <a:ext cx="5256584" cy="1132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17896" y="3629340"/>
            <a:ext cx="5256584" cy="1132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992040" y="4855897"/>
            <a:ext cx="5282440" cy="1413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9336" y="1566214"/>
            <a:ext cx="1898560" cy="4703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9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6496" y="-483403"/>
            <a:ext cx="180579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98888" y="439042"/>
            <a:ext cx="4925306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、开发模板介绍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5410" y="1268760"/>
            <a:ext cx="10680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预先定义好一套标准研发模板，上传到</a:t>
            </a:r>
            <a:r>
              <a:rPr lang="en-US" altLang="zh-CN" sz="2000" dirty="0" err="1"/>
              <a:t>mvn</a:t>
            </a:r>
            <a:r>
              <a:rPr lang="zh-CN" altLang="en-US" sz="2000" dirty="0"/>
              <a:t>仓库，开发人员执行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mvn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archetype:generate</a:t>
            </a:r>
            <a:r>
              <a:rPr lang="zh-CN" altLang="en-US" sz="2000" dirty="0"/>
              <a:t>命令，</a:t>
            </a:r>
            <a:endParaRPr lang="en-US" altLang="zh-CN" sz="2000" dirty="0"/>
          </a:p>
          <a:p>
            <a:r>
              <a:rPr lang="zh-CN" altLang="en-US" sz="2000" dirty="0"/>
              <a:t>即可自动生成代码框架，如下图所示：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"/>
          <a:stretch/>
        </p:blipFill>
        <p:spPr>
          <a:xfrm>
            <a:off x="728419" y="2032616"/>
            <a:ext cx="7772400" cy="26807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" name="文本框 10"/>
          <p:cNvSpPr txBox="1"/>
          <p:nvPr/>
        </p:nvSpPr>
        <p:spPr>
          <a:xfrm>
            <a:off x="623392" y="6270336"/>
            <a:ext cx="937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详情请参考 </a:t>
            </a:r>
            <a:r>
              <a:rPr lang="en-US" altLang="zh-CN" dirty="0"/>
              <a:t>confluence </a:t>
            </a:r>
            <a:r>
              <a:rPr lang="zh-CN" altLang="en-US" dirty="0"/>
              <a:t>： </a:t>
            </a:r>
            <a:r>
              <a:rPr lang="en-US" altLang="zh-CN" dirty="0"/>
              <a:t>http://192.168.0.249:8090/pages/viewpage.action?pageId=8389336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18259" y="4873759"/>
            <a:ext cx="778256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、执行</a:t>
            </a:r>
            <a:r>
              <a:rPr lang="en-US" altLang="zh-CN" sz="2000" dirty="0" err="1"/>
              <a:t>mvn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eclipse:eclipse</a:t>
            </a:r>
            <a:r>
              <a:rPr lang="zh-CN" altLang="en-US" sz="2000" dirty="0"/>
              <a:t>命令，导入</a:t>
            </a:r>
            <a:r>
              <a:rPr lang="en-US" altLang="zh-CN" sz="2000" dirty="0"/>
              <a:t>maven</a:t>
            </a:r>
            <a:r>
              <a:rPr lang="zh-CN" altLang="en-US" sz="2000" dirty="0"/>
              <a:t>工程到</a:t>
            </a:r>
            <a:r>
              <a:rPr lang="en-US" altLang="zh-CN" sz="2000" dirty="0"/>
              <a:t>IDE</a:t>
            </a:r>
            <a:r>
              <a:rPr lang="zh-CN" altLang="en-US" sz="2000" dirty="0"/>
              <a:t>开发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、执行</a:t>
            </a:r>
            <a:r>
              <a:rPr lang="en-US" altLang="zh-CN" sz="2000" dirty="0" err="1"/>
              <a:t>mvn</a:t>
            </a:r>
            <a:r>
              <a:rPr lang="en-US" altLang="zh-CN" sz="2000" dirty="0"/>
              <a:t> package </a:t>
            </a:r>
            <a:r>
              <a:rPr lang="zh-CN" altLang="en-US" sz="2000" dirty="0"/>
              <a:t>或者 </a:t>
            </a:r>
            <a:r>
              <a:rPr lang="en-US" altLang="zh-CN" sz="2000" dirty="0" err="1"/>
              <a:t>mvn</a:t>
            </a:r>
            <a:r>
              <a:rPr lang="en-US" altLang="zh-CN" sz="2000" dirty="0"/>
              <a:t> install </a:t>
            </a:r>
            <a:r>
              <a:rPr lang="zh-CN" altLang="en-US" sz="2000" dirty="0"/>
              <a:t>打包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Java –jar invoice-startup\invoice-startup.1.0.0.0.jar </a:t>
            </a:r>
            <a:r>
              <a:rPr lang="zh-CN" altLang="en-US" sz="2000" dirty="0"/>
              <a:t>运行启动包</a:t>
            </a:r>
            <a:endParaRPr lang="en-US" altLang="zh-CN" sz="2000" dirty="0"/>
          </a:p>
          <a:p>
            <a:r>
              <a:rPr lang="en-US" altLang="zh-CN" sz="2000" dirty="0"/>
              <a:t>      </a:t>
            </a:r>
            <a:r>
              <a:rPr lang="zh-CN" altLang="en-US" sz="2000" dirty="0"/>
              <a:t>即可启动整体工程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25018E-8694-4A77-A336-FCBF677561B9}"/>
              </a:ext>
            </a:extLst>
          </p:cNvPr>
          <p:cNvSpPr txBox="1"/>
          <p:nvPr/>
        </p:nvSpPr>
        <p:spPr>
          <a:xfrm>
            <a:off x="9264352" y="2794177"/>
            <a:ext cx="18774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FF0000"/>
                </a:solidFill>
              </a:rPr>
              <a:t>课后</a:t>
            </a:r>
            <a:endParaRPr lang="en-US" altLang="zh-CN" sz="6600" b="1" dirty="0">
              <a:solidFill>
                <a:srgbClr val="FF0000"/>
              </a:solidFill>
            </a:endParaRPr>
          </a:p>
          <a:p>
            <a:r>
              <a:rPr lang="zh-CN" altLang="en-US" sz="6600" b="1" dirty="0">
                <a:solidFill>
                  <a:srgbClr val="FF0000"/>
                </a:solidFill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7162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1424" y="2924944"/>
            <a:ext cx="3888432" cy="2952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71464" y="3284984"/>
            <a:ext cx="3312368" cy="4320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子工程</a:t>
            </a:r>
          </a:p>
        </p:txBody>
      </p:sp>
      <p:sp>
        <p:nvSpPr>
          <p:cNvPr id="19" name="矩形 18"/>
          <p:cNvSpPr/>
          <p:nvPr/>
        </p:nvSpPr>
        <p:spPr>
          <a:xfrm>
            <a:off x="1487488" y="4077072"/>
            <a:ext cx="72008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子工程</a:t>
            </a:r>
          </a:p>
        </p:txBody>
      </p:sp>
      <p:sp>
        <p:nvSpPr>
          <p:cNvPr id="22" name="矩形 21"/>
          <p:cNvSpPr/>
          <p:nvPr/>
        </p:nvSpPr>
        <p:spPr>
          <a:xfrm>
            <a:off x="2560479" y="4077072"/>
            <a:ext cx="72008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子工程</a:t>
            </a:r>
          </a:p>
        </p:txBody>
      </p:sp>
      <p:sp>
        <p:nvSpPr>
          <p:cNvPr id="23" name="矩形 22"/>
          <p:cNvSpPr/>
          <p:nvPr/>
        </p:nvSpPr>
        <p:spPr>
          <a:xfrm>
            <a:off x="3575720" y="4077072"/>
            <a:ext cx="72008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子工程</a:t>
            </a:r>
          </a:p>
        </p:txBody>
      </p:sp>
      <p:cxnSp>
        <p:nvCxnSpPr>
          <p:cNvPr id="33" name="直接箭头连接符 32"/>
          <p:cNvCxnSpPr>
            <a:stCxn id="19" idx="0"/>
          </p:cNvCxnSpPr>
          <p:nvPr/>
        </p:nvCxnSpPr>
        <p:spPr>
          <a:xfrm flipV="1">
            <a:off x="1847528" y="3717032"/>
            <a:ext cx="468052" cy="36004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0"/>
          </p:cNvCxnSpPr>
          <p:nvPr/>
        </p:nvCxnSpPr>
        <p:spPr>
          <a:xfrm flipH="1" flipV="1">
            <a:off x="3431704" y="3717032"/>
            <a:ext cx="504056" cy="36004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2" idx="0"/>
            <a:endCxn id="13" idx="2"/>
          </p:cNvCxnSpPr>
          <p:nvPr/>
        </p:nvCxnSpPr>
        <p:spPr>
          <a:xfrm flipV="1">
            <a:off x="2920519" y="3717032"/>
            <a:ext cx="7129" cy="36004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7104112" y="2924944"/>
            <a:ext cx="4032448" cy="2952328"/>
            <a:chOff x="7104112" y="2924944"/>
            <a:chExt cx="4032448" cy="2952328"/>
          </a:xfrm>
        </p:grpSpPr>
        <p:sp>
          <p:nvSpPr>
            <p:cNvPr id="5" name="矩形 4"/>
            <p:cNvSpPr/>
            <p:nvPr/>
          </p:nvSpPr>
          <p:spPr>
            <a:xfrm>
              <a:off x="7104112" y="2924944"/>
              <a:ext cx="4032448" cy="295232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392144" y="3284984"/>
              <a:ext cx="3384376" cy="4320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子工程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7634765" y="4089379"/>
              <a:ext cx="720080" cy="151216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子工程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8731421" y="4089379"/>
              <a:ext cx="720080" cy="151216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子工程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9912424" y="4089379"/>
              <a:ext cx="720080" cy="151216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子工程</a:t>
              </a:r>
            </a:p>
          </p:txBody>
        </p:sp>
        <p:cxnSp>
          <p:nvCxnSpPr>
            <p:cNvPr id="43" name="直接箭头连接符 42"/>
            <p:cNvCxnSpPr>
              <a:stCxn id="24" idx="0"/>
            </p:cNvCxnSpPr>
            <p:nvPr/>
          </p:nvCxnSpPr>
          <p:spPr>
            <a:xfrm flipV="1">
              <a:off x="7994805" y="3717032"/>
              <a:ext cx="418750" cy="37234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25" idx="0"/>
              <a:endCxn id="14" idx="2"/>
            </p:cNvCxnSpPr>
            <p:nvPr/>
          </p:nvCxnSpPr>
          <p:spPr>
            <a:xfrm flipH="1" flipV="1">
              <a:off x="9084332" y="3717032"/>
              <a:ext cx="7129" cy="37234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26" idx="0"/>
            </p:cNvCxnSpPr>
            <p:nvPr/>
          </p:nvCxnSpPr>
          <p:spPr>
            <a:xfrm flipH="1" flipV="1">
              <a:off x="9621733" y="3717032"/>
              <a:ext cx="650731" cy="37234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、系统依赖关系原则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855640" y="1232756"/>
            <a:ext cx="6264696" cy="1692188"/>
            <a:chOff x="2855640" y="1232756"/>
            <a:chExt cx="6264696" cy="1692188"/>
          </a:xfrm>
        </p:grpSpPr>
        <p:sp>
          <p:nvSpPr>
            <p:cNvPr id="3" name="矩形 2"/>
            <p:cNvSpPr/>
            <p:nvPr/>
          </p:nvSpPr>
          <p:spPr>
            <a:xfrm>
              <a:off x="5015880" y="1232756"/>
              <a:ext cx="1440160" cy="64807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bwtools.jar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箭头连接符 6"/>
            <p:cNvCxnSpPr>
              <a:stCxn id="4" idx="0"/>
              <a:endCxn id="3" idx="2"/>
            </p:cNvCxnSpPr>
            <p:nvPr/>
          </p:nvCxnSpPr>
          <p:spPr>
            <a:xfrm flipV="1">
              <a:off x="2855640" y="1880828"/>
              <a:ext cx="2880320" cy="1044116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" idx="0"/>
              <a:endCxn id="3" idx="2"/>
            </p:cNvCxnSpPr>
            <p:nvPr/>
          </p:nvCxnSpPr>
          <p:spPr>
            <a:xfrm flipH="1" flipV="1">
              <a:off x="5735960" y="1880828"/>
              <a:ext cx="3384376" cy="1044116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6600056" y="1412776"/>
              <a:ext cx="1941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zh-CN" altLang="en-US" dirty="0"/>
                <a:t>全站共享基础包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104900" y="197954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共同依赖</a:t>
              </a:r>
            </a:p>
          </p:txBody>
        </p:sp>
      </p:grpSp>
      <p:cxnSp>
        <p:nvCxnSpPr>
          <p:cNvPr id="60" name="直接箭头连接符 59"/>
          <p:cNvCxnSpPr/>
          <p:nvPr/>
        </p:nvCxnSpPr>
        <p:spPr>
          <a:xfrm>
            <a:off x="5168675" y="4401108"/>
            <a:ext cx="1495156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2375" y="3904713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zh-CN" altLang="en-US" dirty="0"/>
              <a:t>访问 </a:t>
            </a:r>
            <a:r>
              <a:rPr lang="en-US" altLang="zh-CN" dirty="0"/>
              <a:t>B</a:t>
            </a:r>
            <a:r>
              <a:rPr lang="zh-CN" altLang="en-US" dirty="0"/>
              <a:t>的服务</a:t>
            </a:r>
          </a:p>
        </p:txBody>
      </p:sp>
      <p:cxnSp>
        <p:nvCxnSpPr>
          <p:cNvPr id="63" name="肘形连接符 62"/>
          <p:cNvCxnSpPr>
            <a:stCxn id="5" idx="2"/>
            <a:endCxn id="4" idx="2"/>
          </p:cNvCxnSpPr>
          <p:nvPr/>
        </p:nvCxnSpPr>
        <p:spPr>
          <a:xfrm rot="5400000">
            <a:off x="5987988" y="2744924"/>
            <a:ext cx="12700" cy="6264696"/>
          </a:xfrm>
          <a:prstGeom prst="bentConnector3">
            <a:avLst>
              <a:gd name="adj1" fmla="val 445263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412794" y="6010293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打包给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5153842" y="5205503"/>
            <a:ext cx="1446213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乘号 70"/>
          <p:cNvSpPr/>
          <p:nvPr/>
        </p:nvSpPr>
        <p:spPr>
          <a:xfrm>
            <a:off x="5732933" y="4845463"/>
            <a:ext cx="288032" cy="36004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51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9" grpId="0" animBg="1"/>
      <p:bldP spid="22" grpId="0" animBg="1"/>
      <p:bldP spid="23" grpId="0" animBg="1"/>
      <p:bldP spid="61" grpId="0"/>
      <p:bldP spid="65" grpId="0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888" y="439042"/>
            <a:ext cx="4925306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、开发模板说明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8888" y="5013176"/>
            <a:ext cx="850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r>
              <a:rPr lang="zh-CN" altLang="en-US" dirty="0"/>
              <a:t>开发模板：</a:t>
            </a:r>
            <a:r>
              <a:rPr lang="en-US" altLang="zh-CN" dirty="0"/>
              <a:t>http://192.168.0.249:8090/pages/viewpage.action?pageId=8389336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12172" y="5579948"/>
            <a:ext cx="836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Boot</a:t>
            </a:r>
            <a:r>
              <a:rPr lang="zh-CN" altLang="en-US" dirty="0"/>
              <a:t>开发模板：</a:t>
            </a:r>
            <a:r>
              <a:rPr lang="en-US" altLang="zh-CN" dirty="0"/>
              <a:t>http://192.168.0.249:8090/pages/viewpage.action?pageId=11994884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75520" y="1916832"/>
            <a:ext cx="66239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【Cloud</a:t>
            </a:r>
            <a:r>
              <a:rPr lang="zh-CN" altLang="en-US" sz="2800" dirty="0"/>
              <a:t>开发模板</a:t>
            </a:r>
            <a:r>
              <a:rPr lang="en-US" altLang="zh-CN" sz="2800" dirty="0"/>
              <a:t>】</a:t>
            </a:r>
            <a:r>
              <a:rPr lang="zh-CN" altLang="en-US" sz="2800" dirty="0"/>
              <a:t>：百望内部产品研发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【Boot</a:t>
            </a:r>
            <a:r>
              <a:rPr lang="zh-CN" altLang="en-US" sz="2800" dirty="0"/>
              <a:t>开发模板</a:t>
            </a:r>
            <a:r>
              <a:rPr lang="en-US" altLang="zh-CN" sz="2800" dirty="0"/>
              <a:t>】</a:t>
            </a:r>
            <a:r>
              <a:rPr lang="zh-CN" altLang="en-US" sz="2800" dirty="0"/>
              <a:t>：大客户交付项目研发</a:t>
            </a:r>
          </a:p>
        </p:txBody>
      </p:sp>
    </p:spTree>
    <p:extLst>
      <p:ext uri="{BB962C8B-B14F-4D97-AF65-F5344CB8AC3E}">
        <p14:creationId xmlns:p14="http://schemas.microsoft.com/office/powerpoint/2010/main" val="117592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991544" y="474325"/>
            <a:ext cx="105156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50BE21-F274-4064-A6D5-E33F03958305}"/>
              </a:ext>
            </a:extLst>
          </p:cNvPr>
          <p:cNvSpPr txBox="1"/>
          <p:nvPr/>
        </p:nvSpPr>
        <p:spPr>
          <a:xfrm>
            <a:off x="1875790" y="1771227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、微服务架构介绍</a:t>
            </a:r>
            <a:endParaRPr lang="en-US" altLang="zh-CN" sz="3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、开发模板介绍</a:t>
            </a:r>
            <a:endParaRPr lang="en-US" altLang="zh-CN" sz="3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、自动发版平台介绍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、开发规范介绍</a:t>
            </a:r>
            <a:endParaRPr lang="en-US" altLang="zh-CN" sz="3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390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B3581D-C766-4DC5-BBAF-9E8CE1BA27B3}"/>
              </a:ext>
            </a:extLst>
          </p:cNvPr>
          <p:cNvSpPr txBox="1"/>
          <p:nvPr/>
        </p:nvSpPr>
        <p:spPr>
          <a:xfrm>
            <a:off x="1898888" y="439044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96BD6F-AC60-4B75-A0E3-20C848D853F1}"/>
              </a:ext>
            </a:extLst>
          </p:cNvPr>
          <p:cNvSpPr/>
          <p:nvPr/>
        </p:nvSpPr>
        <p:spPr>
          <a:xfrm>
            <a:off x="983432" y="1886113"/>
            <a:ext cx="107291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Docker </a:t>
            </a:r>
            <a:r>
              <a:rPr lang="zh-CN" altLang="en-US" sz="2800" dirty="0"/>
              <a:t>是 </a:t>
            </a:r>
            <a:r>
              <a:rPr lang="en-US" altLang="zh-CN" sz="2800" dirty="0" err="1"/>
              <a:t>Docker.Inc</a:t>
            </a:r>
            <a:r>
              <a:rPr lang="en-US" altLang="zh-CN" sz="2800" dirty="0"/>
              <a:t> </a:t>
            </a:r>
            <a:r>
              <a:rPr lang="zh-CN" altLang="en-US" sz="2800" dirty="0"/>
              <a:t>公司开源的一个基于 </a:t>
            </a:r>
            <a:r>
              <a:rPr lang="en-US" altLang="zh-CN" sz="2800" dirty="0"/>
              <a:t>LXC</a:t>
            </a:r>
            <a:r>
              <a:rPr lang="zh-CN" altLang="en-US" sz="2800" dirty="0"/>
              <a:t>技术之上构建的</a:t>
            </a:r>
            <a:r>
              <a:rPr lang="en-US" altLang="zh-CN" sz="2800" dirty="0"/>
              <a:t>Container</a:t>
            </a:r>
            <a:r>
              <a:rPr lang="zh-CN" altLang="en-US" sz="2800" dirty="0"/>
              <a:t>容器引擎， 源代码托管在 </a:t>
            </a:r>
            <a:r>
              <a:rPr lang="en-US" altLang="zh-CN" sz="2800" dirty="0"/>
              <a:t>GitHub </a:t>
            </a:r>
            <a:r>
              <a:rPr lang="zh-CN" altLang="en-US" sz="2800" dirty="0"/>
              <a:t>上</a:t>
            </a:r>
            <a:r>
              <a:rPr lang="en-US" altLang="zh-CN" sz="2800" dirty="0"/>
              <a:t>, </a:t>
            </a:r>
            <a:r>
              <a:rPr lang="zh-CN" altLang="en-US" sz="2800" dirty="0"/>
              <a:t>基于</a:t>
            </a:r>
            <a:r>
              <a:rPr lang="en-US" altLang="zh-CN" sz="2800" dirty="0"/>
              <a:t>Go</a:t>
            </a:r>
            <a:r>
              <a:rPr lang="zh-CN" altLang="en-US" sz="2800" dirty="0"/>
              <a:t>语言并遵从</a:t>
            </a:r>
            <a:r>
              <a:rPr lang="en-US" altLang="zh-CN" sz="2800" dirty="0"/>
              <a:t>Apache2.0</a:t>
            </a:r>
            <a:r>
              <a:rPr lang="zh-CN" altLang="en-US" sz="2800" dirty="0"/>
              <a:t>协议开源。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/>
              <a:t>     </a:t>
            </a:r>
            <a:r>
              <a:rPr lang="en-US" altLang="zh-CN" sz="2800" dirty="0"/>
              <a:t>Docker</a:t>
            </a:r>
            <a:r>
              <a:rPr lang="zh-CN" altLang="en-US" sz="2800" dirty="0"/>
              <a:t>是通过内核虚拟化技术（</a:t>
            </a:r>
            <a:r>
              <a:rPr lang="en-US" altLang="zh-CN" sz="2800" dirty="0"/>
              <a:t>namespaces</a:t>
            </a:r>
            <a:r>
              <a:rPr lang="zh-CN" altLang="en-US" sz="2800" dirty="0"/>
              <a:t>及</a:t>
            </a:r>
            <a:r>
              <a:rPr lang="en-US" altLang="zh-CN" sz="2800" dirty="0" err="1"/>
              <a:t>cgroups</a:t>
            </a:r>
            <a:r>
              <a:rPr lang="zh-CN" altLang="en-US" sz="2800" dirty="0"/>
              <a:t>等）来提供容器的资源隔离与安全保障等。由于</a:t>
            </a:r>
            <a:r>
              <a:rPr lang="en-US" altLang="zh-CN" sz="2800" dirty="0"/>
              <a:t>Docker</a:t>
            </a:r>
            <a:r>
              <a:rPr lang="zh-CN" altLang="en-US" sz="2800" dirty="0"/>
              <a:t>通过操作系统层的虚拟化实现隔离，所以</a:t>
            </a:r>
            <a:r>
              <a:rPr lang="en-US" altLang="zh-CN" sz="2800" dirty="0"/>
              <a:t>Docker</a:t>
            </a:r>
            <a:r>
              <a:rPr lang="zh-CN" altLang="en-US" sz="2800" dirty="0"/>
              <a:t>容器在运行时，不需要类似虚拟机（</a:t>
            </a:r>
            <a:r>
              <a:rPr lang="en-US" altLang="zh-CN" sz="2800" dirty="0"/>
              <a:t>VM</a:t>
            </a:r>
            <a:r>
              <a:rPr lang="zh-CN" altLang="en-US" sz="2800" dirty="0"/>
              <a:t>）额外的操作系统开销，提高资源利用率。</a:t>
            </a:r>
          </a:p>
        </p:txBody>
      </p:sp>
    </p:spTree>
    <p:extLst>
      <p:ext uri="{BB962C8B-B14F-4D97-AF65-F5344CB8AC3E}">
        <p14:creationId xmlns:p14="http://schemas.microsoft.com/office/powerpoint/2010/main" val="2848749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3FB057-21F3-4AFF-A0D5-CA465FCA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690688"/>
            <a:ext cx="9486900" cy="43719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3EFDC7E-8DC0-424A-8659-407DF91B77CE}"/>
              </a:ext>
            </a:extLst>
          </p:cNvPr>
          <p:cNvSpPr txBox="1"/>
          <p:nvPr/>
        </p:nvSpPr>
        <p:spPr>
          <a:xfrm>
            <a:off x="1898888" y="439044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、资源隔离性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38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021F6B-8F27-448F-B088-918B3550E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02512"/>
            <a:ext cx="10905066" cy="42529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1AB5FB-D981-4726-AFBC-C5C32B3CD1BF}"/>
              </a:ext>
            </a:extLst>
          </p:cNvPr>
          <p:cNvSpPr txBox="1"/>
          <p:nvPr/>
        </p:nvSpPr>
        <p:spPr>
          <a:xfrm>
            <a:off x="1898888" y="439044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04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B80D59F-BEF4-4FD6-A5E1-6895BE4B64D7}"/>
              </a:ext>
            </a:extLst>
          </p:cNvPr>
          <p:cNvSpPr/>
          <p:nvPr/>
        </p:nvSpPr>
        <p:spPr>
          <a:xfrm>
            <a:off x="1900984" y="1579679"/>
            <a:ext cx="9277091" cy="369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面向产品：产品交付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面向开发：简化环境配置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面向测试：多版本测试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面向运维：环境一致 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面向架构：自动化扩容（微服务）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B39BB6-8436-4819-8FB0-2CA279284CCE}"/>
              </a:ext>
            </a:extLst>
          </p:cNvPr>
          <p:cNvSpPr txBox="1"/>
          <p:nvPr/>
        </p:nvSpPr>
        <p:spPr>
          <a:xfrm>
            <a:off x="1898888" y="439044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改变了什么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7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991544" y="474325"/>
            <a:ext cx="105156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50BE21-F274-4064-A6D5-E33F03958305}"/>
              </a:ext>
            </a:extLst>
          </p:cNvPr>
          <p:cNvSpPr txBox="1"/>
          <p:nvPr/>
        </p:nvSpPr>
        <p:spPr>
          <a:xfrm>
            <a:off x="1875790" y="1771227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、微服务架构介绍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、开发模板介绍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、自动发版平台介绍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、开发规范介绍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308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7944F6A-CF63-4481-8F68-C5CD4D3703C9}"/>
              </a:ext>
            </a:extLst>
          </p:cNvPr>
          <p:cNvSpPr txBox="1"/>
          <p:nvPr/>
        </p:nvSpPr>
        <p:spPr>
          <a:xfrm>
            <a:off x="1898888" y="439044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、自动发版平台介绍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DE038C-F92E-411C-B4A0-5C9C56188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4" y="1142164"/>
            <a:ext cx="11694132" cy="54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55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BD12BC-72EE-4841-B59B-89C8DC8E53AC}"/>
              </a:ext>
            </a:extLst>
          </p:cNvPr>
          <p:cNvSpPr txBox="1"/>
          <p:nvPr/>
        </p:nvSpPr>
        <p:spPr>
          <a:xfrm>
            <a:off x="1929769" y="1088304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状态定义：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冷备：服务器虚拟机初始化完毕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热备：应用包传出到目标服务器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上线：应用已经启动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D22A89-6238-40D2-A927-75FF192427F1}"/>
              </a:ext>
            </a:extLst>
          </p:cNvPr>
          <p:cNvSpPr txBox="1"/>
          <p:nvPr/>
        </p:nvSpPr>
        <p:spPr>
          <a:xfrm>
            <a:off x="1919536" y="2309993"/>
            <a:ext cx="19334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环境定义：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：开发环境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：测试环境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：预生产环境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：生产环境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0B73DC-DE02-41A0-8CFA-ABFA0286B9FC}"/>
              </a:ext>
            </a:extLst>
          </p:cNvPr>
          <p:cNvSpPr/>
          <p:nvPr/>
        </p:nvSpPr>
        <p:spPr>
          <a:xfrm>
            <a:off x="3421604" y="5288960"/>
            <a:ext cx="165618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冷备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83E8E6-DB01-4774-8F7F-C2E2087307E0}"/>
              </a:ext>
            </a:extLst>
          </p:cNvPr>
          <p:cNvSpPr/>
          <p:nvPr/>
        </p:nvSpPr>
        <p:spPr>
          <a:xfrm>
            <a:off x="9336360" y="5283788"/>
            <a:ext cx="1656184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0EB8B-6C6F-4BBA-BD96-FC9FECDBBCD0}"/>
              </a:ext>
            </a:extLst>
          </p:cNvPr>
          <p:cNvSpPr/>
          <p:nvPr/>
        </p:nvSpPr>
        <p:spPr>
          <a:xfrm>
            <a:off x="6265920" y="5288960"/>
            <a:ext cx="1656184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774C8B-F4E7-44D7-83F8-81AB5CF63AE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305480" y="5540988"/>
            <a:ext cx="111612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7BB4FD70-8091-44BF-981F-40B49473EF57}"/>
              </a:ext>
            </a:extLst>
          </p:cNvPr>
          <p:cNvSpPr/>
          <p:nvPr/>
        </p:nvSpPr>
        <p:spPr>
          <a:xfrm>
            <a:off x="1591051" y="5236771"/>
            <a:ext cx="570413" cy="49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EB4604-B109-4739-83F0-CF253A2068C9}"/>
              </a:ext>
            </a:extLst>
          </p:cNvPr>
          <p:cNvSpPr txBox="1"/>
          <p:nvPr/>
        </p:nvSpPr>
        <p:spPr>
          <a:xfrm>
            <a:off x="2180688" y="51876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添加服务器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B6E5518-C520-4F21-82B5-CF9CC9505D0C}"/>
              </a:ext>
            </a:extLst>
          </p:cNvPr>
          <p:cNvCxnSpPr>
            <a:cxnSpLocks/>
          </p:cNvCxnSpPr>
          <p:nvPr/>
        </p:nvCxnSpPr>
        <p:spPr>
          <a:xfrm>
            <a:off x="5096356" y="5557024"/>
            <a:ext cx="111612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09159-543B-44C6-9BA5-40F23040E943}"/>
              </a:ext>
            </a:extLst>
          </p:cNvPr>
          <p:cNvSpPr txBox="1"/>
          <p:nvPr/>
        </p:nvSpPr>
        <p:spPr>
          <a:xfrm>
            <a:off x="5257808" y="52098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C1EEA8-5F1B-46A0-A7B7-1D5E74EC7348}"/>
              </a:ext>
            </a:extLst>
          </p:cNvPr>
          <p:cNvSpPr txBox="1"/>
          <p:nvPr/>
        </p:nvSpPr>
        <p:spPr>
          <a:xfrm>
            <a:off x="8276493" y="5166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7E89B62-35C2-4A57-844B-AE9EC5EE2064}"/>
              </a:ext>
            </a:extLst>
          </p:cNvPr>
          <p:cNvCxnSpPr>
            <a:cxnSpLocks/>
          </p:cNvCxnSpPr>
          <p:nvPr/>
        </p:nvCxnSpPr>
        <p:spPr>
          <a:xfrm>
            <a:off x="8096119" y="5579141"/>
            <a:ext cx="111612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4FDB8D7-4C27-4366-B356-BFE989FADCE1}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H="1" flipV="1">
            <a:off x="8626646" y="3751154"/>
            <a:ext cx="5172" cy="3070440"/>
          </a:xfrm>
          <a:prstGeom prst="curvedConnector3">
            <a:avLst>
              <a:gd name="adj1" fmla="val -1064062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3CAA48D-5890-4CF4-AEA8-80F01FE5A695}"/>
              </a:ext>
            </a:extLst>
          </p:cNvPr>
          <p:cNvSpPr txBox="1"/>
          <p:nvPr/>
        </p:nvSpPr>
        <p:spPr>
          <a:xfrm>
            <a:off x="7948476" y="429309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发版</a:t>
            </a: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3CB1C9A2-60C3-4466-86C6-97B0B47476A0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7204488" y="2833052"/>
            <a:ext cx="5172" cy="5914756"/>
          </a:xfrm>
          <a:prstGeom prst="curvedConnector3">
            <a:avLst>
              <a:gd name="adj1" fmla="val 12050251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91114A7-0F8A-4349-ADBB-8CCED5502233}"/>
              </a:ext>
            </a:extLst>
          </p:cNvPr>
          <p:cNvSpPr txBox="1"/>
          <p:nvPr/>
        </p:nvSpPr>
        <p:spPr>
          <a:xfrm>
            <a:off x="7058008" y="60195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下线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EFB51C3A-479E-43C7-8625-24E7317C9673}"/>
              </a:ext>
            </a:extLst>
          </p:cNvPr>
          <p:cNvCxnSpPr>
            <a:cxnSpLocks/>
          </p:cNvCxnSpPr>
          <p:nvPr/>
        </p:nvCxnSpPr>
        <p:spPr>
          <a:xfrm rot="5400000" flipH="1">
            <a:off x="2939777" y="4690668"/>
            <a:ext cx="36004" cy="2168693"/>
          </a:xfrm>
          <a:prstGeom prst="curvedConnector3">
            <a:avLst>
              <a:gd name="adj1" fmla="val -1599086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81D0EF2-7C2C-45AC-96BD-BA6667C37771}"/>
              </a:ext>
            </a:extLst>
          </p:cNvPr>
          <p:cNvSpPr txBox="1"/>
          <p:nvPr/>
        </p:nvSpPr>
        <p:spPr>
          <a:xfrm>
            <a:off x="2432989" y="59436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1E281645-355E-4A75-87F0-E7D55E6C3F3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1876257" y="5108159"/>
            <a:ext cx="12700" cy="403343"/>
          </a:xfrm>
          <a:prstGeom prst="curvedConnector3">
            <a:avLst>
              <a:gd name="adj1" fmla="val 44419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362A78A-A747-4186-AA6B-423E24727BE1}"/>
              </a:ext>
            </a:extLst>
          </p:cNvPr>
          <p:cNvSpPr txBox="1"/>
          <p:nvPr/>
        </p:nvSpPr>
        <p:spPr>
          <a:xfrm>
            <a:off x="1556616" y="44242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FCA3583-F7F6-4F6D-9EB8-624431E8A85C}"/>
              </a:ext>
            </a:extLst>
          </p:cNvPr>
          <p:cNvSpPr txBox="1"/>
          <p:nvPr/>
        </p:nvSpPr>
        <p:spPr>
          <a:xfrm>
            <a:off x="1898888" y="439044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、自动发版描述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7CB122-A61D-44EE-8EB4-76B11035A796}"/>
              </a:ext>
            </a:extLst>
          </p:cNvPr>
          <p:cNvSpPr/>
          <p:nvPr/>
        </p:nvSpPr>
        <p:spPr>
          <a:xfrm>
            <a:off x="5904139" y="1185721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/>
              <a:t>操作定义</a:t>
            </a:r>
            <a:endParaRPr lang="en-US" altLang="zh-CN" sz="2000" b="1" dirty="0"/>
          </a:p>
          <a:p>
            <a:r>
              <a:rPr lang="zh-CN" altLang="en-US" b="1" dirty="0"/>
              <a:t>打包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将系统代码从</a:t>
            </a:r>
            <a:r>
              <a:rPr lang="en-US" altLang="zh-CN" dirty="0"/>
              <a:t>git</a:t>
            </a:r>
            <a:r>
              <a:rPr lang="zh-CN" altLang="en-US" dirty="0"/>
              <a:t>上拉下来，编译成可以执行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zh-CN" altLang="en-US" b="1" dirty="0"/>
              <a:t>发版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将可以执行</a:t>
            </a:r>
            <a:r>
              <a:rPr lang="en-US" altLang="zh-CN" dirty="0"/>
              <a:t>jar</a:t>
            </a:r>
            <a:r>
              <a:rPr lang="zh-CN" altLang="en-US" dirty="0"/>
              <a:t>传输到目标服务器，并启动</a:t>
            </a:r>
            <a:r>
              <a:rPr lang="en-US" altLang="zh-CN" dirty="0"/>
              <a:t>docker</a:t>
            </a:r>
          </a:p>
          <a:p>
            <a:r>
              <a:rPr lang="zh-CN" altLang="en-US" b="1" dirty="0"/>
              <a:t>重启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服务器</a:t>
            </a:r>
            <a:r>
              <a:rPr lang="en-US" altLang="zh-CN" dirty="0"/>
              <a:t>docker</a:t>
            </a:r>
            <a:r>
              <a:rPr lang="zh-CN" altLang="en-US" dirty="0"/>
              <a:t>重启</a:t>
            </a:r>
            <a:endParaRPr lang="en-US" altLang="zh-CN" dirty="0"/>
          </a:p>
          <a:p>
            <a:r>
              <a:rPr lang="zh-CN" altLang="en-US" b="1" dirty="0"/>
              <a:t>停止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目标服务器应用停止，回到热备状态</a:t>
            </a:r>
            <a:endParaRPr lang="en-US" altLang="zh-CN" dirty="0"/>
          </a:p>
          <a:p>
            <a:r>
              <a:rPr lang="zh-CN" altLang="en-US" b="1" dirty="0"/>
              <a:t>下线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从目标服务器删除可执行</a:t>
            </a:r>
            <a:r>
              <a:rPr lang="en-US" altLang="zh-CN" dirty="0"/>
              <a:t>jar</a:t>
            </a:r>
            <a:r>
              <a:rPr lang="zh-CN" altLang="en-US" dirty="0"/>
              <a:t>包，回到冷备状态</a:t>
            </a:r>
            <a:endParaRPr lang="en-US" altLang="zh-CN" dirty="0"/>
          </a:p>
          <a:p>
            <a:r>
              <a:rPr lang="zh-CN" altLang="en-US" b="1" dirty="0"/>
              <a:t>删除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删除系统与目标服务器的关联关系，释放资源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8749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6D081B-0143-41FC-A952-5446D0E2E762}"/>
              </a:ext>
            </a:extLst>
          </p:cNvPr>
          <p:cNvSpPr txBox="1"/>
          <p:nvPr/>
        </p:nvSpPr>
        <p:spPr>
          <a:xfrm>
            <a:off x="1898888" y="439044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迭代流程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A9D9D3B-FD35-4ABE-A506-5141B0C6420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127147" y="2187973"/>
            <a:ext cx="7549319" cy="471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8FB05D3-5E51-44EF-954D-EADDC09695B4}"/>
              </a:ext>
            </a:extLst>
          </p:cNvPr>
          <p:cNvCxnSpPr>
            <a:cxnSpLocks/>
          </p:cNvCxnSpPr>
          <p:nvPr/>
        </p:nvCxnSpPr>
        <p:spPr>
          <a:xfrm flipV="1">
            <a:off x="3127144" y="5202507"/>
            <a:ext cx="7549319" cy="471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32EC2F9-FB04-4B49-8FDA-3E6EF2CCBE74}"/>
              </a:ext>
            </a:extLst>
          </p:cNvPr>
          <p:cNvCxnSpPr>
            <a:cxnSpLocks/>
          </p:cNvCxnSpPr>
          <p:nvPr/>
        </p:nvCxnSpPr>
        <p:spPr>
          <a:xfrm flipV="1">
            <a:off x="3127144" y="6091715"/>
            <a:ext cx="7549319" cy="471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DE67623-0987-4799-ACF2-E434A43C211D}"/>
              </a:ext>
            </a:extLst>
          </p:cNvPr>
          <p:cNvCxnSpPr>
            <a:cxnSpLocks/>
          </p:cNvCxnSpPr>
          <p:nvPr/>
        </p:nvCxnSpPr>
        <p:spPr>
          <a:xfrm flipV="1">
            <a:off x="3127144" y="3204351"/>
            <a:ext cx="7549319" cy="471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CEF6E16-0BD2-4FFC-A77B-3C15B193B2A7}"/>
              </a:ext>
            </a:extLst>
          </p:cNvPr>
          <p:cNvCxnSpPr>
            <a:cxnSpLocks/>
          </p:cNvCxnSpPr>
          <p:nvPr/>
        </p:nvCxnSpPr>
        <p:spPr>
          <a:xfrm flipV="1">
            <a:off x="3127144" y="4154757"/>
            <a:ext cx="7549319" cy="471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B13ABE3-2072-4E79-9F23-C2D2327BE73E}"/>
              </a:ext>
            </a:extLst>
          </p:cNvPr>
          <p:cNvSpPr/>
          <p:nvPr/>
        </p:nvSpPr>
        <p:spPr>
          <a:xfrm>
            <a:off x="990231" y="1988932"/>
            <a:ext cx="2136916" cy="407505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Master-</a:t>
            </a:r>
            <a:r>
              <a:rPr lang="zh-CN" altLang="en-US" dirty="0"/>
              <a:t>主干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46CE65A-CD7D-49D5-8678-EF97C5303804}"/>
              </a:ext>
            </a:extLst>
          </p:cNvPr>
          <p:cNvSpPr/>
          <p:nvPr/>
        </p:nvSpPr>
        <p:spPr>
          <a:xfrm>
            <a:off x="990228" y="4917736"/>
            <a:ext cx="2136916" cy="407505"/>
          </a:xfrm>
          <a:prstGeom prst="roundRec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Feature-</a:t>
            </a:r>
            <a:r>
              <a:rPr lang="zh-CN" altLang="en-US" dirty="0"/>
              <a:t>功能分支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C31C858-1251-4ED6-BC8A-C2D2E1C8185E}"/>
              </a:ext>
            </a:extLst>
          </p:cNvPr>
          <p:cNvSpPr/>
          <p:nvPr/>
        </p:nvSpPr>
        <p:spPr>
          <a:xfrm>
            <a:off x="990228" y="2999828"/>
            <a:ext cx="2136916" cy="407505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Release-</a:t>
            </a:r>
            <a:r>
              <a:rPr lang="zh-CN" altLang="en-US" dirty="0"/>
              <a:t>发布分支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8A3A76A-FE3A-4705-9AA4-D20E4213D6DA}"/>
              </a:ext>
            </a:extLst>
          </p:cNvPr>
          <p:cNvSpPr/>
          <p:nvPr/>
        </p:nvSpPr>
        <p:spPr>
          <a:xfrm>
            <a:off x="990228" y="3951284"/>
            <a:ext cx="2136916" cy="407505"/>
          </a:xfrm>
          <a:prstGeom prst="roundRect">
            <a:avLst/>
          </a:prstGeom>
          <a:solidFill>
            <a:srgbClr val="C00000"/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Bugfix-</a:t>
            </a:r>
            <a:r>
              <a:rPr lang="zh-CN" altLang="en-US" dirty="0"/>
              <a:t>改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8DDAAA8-D865-4799-9B03-2E22034D572E}"/>
              </a:ext>
            </a:extLst>
          </p:cNvPr>
          <p:cNvSpPr/>
          <p:nvPr/>
        </p:nvSpPr>
        <p:spPr>
          <a:xfrm>
            <a:off x="4211830" y="1959891"/>
            <a:ext cx="506896" cy="456164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0B75AD0-0A70-4B67-89F9-EA13074CFBBE}"/>
              </a:ext>
            </a:extLst>
          </p:cNvPr>
          <p:cNvSpPr/>
          <p:nvPr/>
        </p:nvSpPr>
        <p:spPr>
          <a:xfrm>
            <a:off x="5345227" y="4978406"/>
            <a:ext cx="506896" cy="456164"/>
          </a:xfrm>
          <a:prstGeom prst="ellipse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A71B9D5-45F2-403F-A35A-714A7354E923}"/>
              </a:ext>
            </a:extLst>
          </p:cNvPr>
          <p:cNvSpPr/>
          <p:nvPr/>
        </p:nvSpPr>
        <p:spPr>
          <a:xfrm>
            <a:off x="990228" y="5870701"/>
            <a:ext cx="2136916" cy="407505"/>
          </a:xfrm>
          <a:prstGeom prst="roundRec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Feature-</a:t>
            </a:r>
            <a:r>
              <a:rPr lang="zh-CN" altLang="en-US" dirty="0"/>
              <a:t>功能分支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1BE3FF1-4472-4C09-B8A1-793792BA9744}"/>
              </a:ext>
            </a:extLst>
          </p:cNvPr>
          <p:cNvSpPr/>
          <p:nvPr/>
        </p:nvSpPr>
        <p:spPr>
          <a:xfrm>
            <a:off x="4606418" y="5870701"/>
            <a:ext cx="506896" cy="456164"/>
          </a:xfrm>
          <a:prstGeom prst="ellipse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CC9DBF7-D69E-487B-85B9-0ED59D8D8C5F}"/>
              </a:ext>
            </a:extLst>
          </p:cNvPr>
          <p:cNvCxnSpPr>
            <a:cxnSpLocks/>
            <a:stCxn id="68" idx="4"/>
            <a:endCxn id="40" idx="0"/>
          </p:cNvCxnSpPr>
          <p:nvPr/>
        </p:nvCxnSpPr>
        <p:spPr>
          <a:xfrm>
            <a:off x="5216587" y="3397137"/>
            <a:ext cx="382088" cy="15812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3F160A6-4AB4-4982-AD47-07703B03E46A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>
            <a:off x="4465278" y="2416055"/>
            <a:ext cx="394588" cy="345464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B547827-B852-47E8-A6C9-37DCB6EBCEC2}"/>
              </a:ext>
            </a:extLst>
          </p:cNvPr>
          <p:cNvSpPr/>
          <p:nvPr/>
        </p:nvSpPr>
        <p:spPr>
          <a:xfrm>
            <a:off x="5679841" y="5870701"/>
            <a:ext cx="506896" cy="456164"/>
          </a:xfrm>
          <a:prstGeom prst="ellipse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DEFFB19-D06D-4D11-A816-F6D00C2BE7B7}"/>
              </a:ext>
            </a:extLst>
          </p:cNvPr>
          <p:cNvSpPr/>
          <p:nvPr/>
        </p:nvSpPr>
        <p:spPr>
          <a:xfrm>
            <a:off x="6753264" y="5870701"/>
            <a:ext cx="506896" cy="456164"/>
          </a:xfrm>
          <a:prstGeom prst="ellipse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D356E8E-E797-4388-82A9-A5375745BAE6}"/>
              </a:ext>
            </a:extLst>
          </p:cNvPr>
          <p:cNvSpPr/>
          <p:nvPr/>
        </p:nvSpPr>
        <p:spPr>
          <a:xfrm>
            <a:off x="6246368" y="4978406"/>
            <a:ext cx="506896" cy="456164"/>
          </a:xfrm>
          <a:prstGeom prst="ellipse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8DC121A-64B8-4BA0-ABB0-A28AC118630D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5113314" y="6098783"/>
            <a:ext cx="566527" cy="0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04CB8F8-54C2-475E-BA05-CB30EB96047B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6186737" y="6098783"/>
            <a:ext cx="566527" cy="0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B725025-9994-4F4D-BDC7-E270AC441779}"/>
              </a:ext>
            </a:extLst>
          </p:cNvPr>
          <p:cNvCxnSpPr>
            <a:cxnSpLocks/>
            <a:stCxn id="40" idx="6"/>
            <a:endCxn id="47" idx="2"/>
          </p:cNvCxnSpPr>
          <p:nvPr/>
        </p:nvCxnSpPr>
        <p:spPr>
          <a:xfrm>
            <a:off x="5852123" y="5206488"/>
            <a:ext cx="394245" cy="0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FC21FE3C-17BB-499A-AF71-24AA9F05C2E4}"/>
              </a:ext>
            </a:extLst>
          </p:cNvPr>
          <p:cNvSpPr/>
          <p:nvPr/>
        </p:nvSpPr>
        <p:spPr>
          <a:xfrm>
            <a:off x="6753264" y="1959891"/>
            <a:ext cx="506896" cy="456164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D168BC3-7421-4F52-A66E-892716C1E01D}"/>
              </a:ext>
            </a:extLst>
          </p:cNvPr>
          <p:cNvCxnSpPr>
            <a:cxnSpLocks/>
            <a:stCxn id="46" idx="0"/>
            <a:endCxn id="51" idx="4"/>
          </p:cNvCxnSpPr>
          <p:nvPr/>
        </p:nvCxnSpPr>
        <p:spPr>
          <a:xfrm flipV="1">
            <a:off x="7006712" y="2416055"/>
            <a:ext cx="0" cy="345464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9C9E17A-BB01-4ECD-8AC0-3771F7F6313D}"/>
              </a:ext>
            </a:extLst>
          </p:cNvPr>
          <p:cNvCxnSpPr>
            <a:cxnSpLocks/>
            <a:stCxn id="39" idx="6"/>
            <a:endCxn id="51" idx="2"/>
          </p:cNvCxnSpPr>
          <p:nvPr/>
        </p:nvCxnSpPr>
        <p:spPr>
          <a:xfrm>
            <a:off x="4718726" y="2187973"/>
            <a:ext cx="203453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ACBA6CC6-0750-4C1B-B97C-5C9EDAACC9D2}"/>
              </a:ext>
            </a:extLst>
          </p:cNvPr>
          <p:cNvSpPr/>
          <p:nvPr/>
        </p:nvSpPr>
        <p:spPr>
          <a:xfrm>
            <a:off x="7580890" y="2968103"/>
            <a:ext cx="506896" cy="456164"/>
          </a:xfrm>
          <a:prstGeom prst="ellips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0B377FD-C102-4E78-9262-A887FA2819C2}"/>
              </a:ext>
            </a:extLst>
          </p:cNvPr>
          <p:cNvCxnSpPr>
            <a:cxnSpLocks/>
            <a:stCxn id="51" idx="5"/>
            <a:endCxn id="54" idx="1"/>
          </p:cNvCxnSpPr>
          <p:nvPr/>
        </p:nvCxnSpPr>
        <p:spPr>
          <a:xfrm>
            <a:off x="7185927" y="2349251"/>
            <a:ext cx="469196" cy="685656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1C9B3DCD-B4AB-4602-8F8D-A9678E9B1F5A}"/>
              </a:ext>
            </a:extLst>
          </p:cNvPr>
          <p:cNvSpPr/>
          <p:nvPr/>
        </p:nvSpPr>
        <p:spPr>
          <a:xfrm>
            <a:off x="8119903" y="3902625"/>
            <a:ext cx="506896" cy="456164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CC9E99B6-BB67-4BE3-9BED-C26FF347CD63}"/>
              </a:ext>
            </a:extLst>
          </p:cNvPr>
          <p:cNvSpPr/>
          <p:nvPr/>
        </p:nvSpPr>
        <p:spPr>
          <a:xfrm>
            <a:off x="8671770" y="2968103"/>
            <a:ext cx="506896" cy="456164"/>
          </a:xfrm>
          <a:prstGeom prst="ellips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C6B1BB0-1160-472C-8C54-3CBFF7B4DE53}"/>
              </a:ext>
            </a:extLst>
          </p:cNvPr>
          <p:cNvSpPr/>
          <p:nvPr/>
        </p:nvSpPr>
        <p:spPr>
          <a:xfrm>
            <a:off x="9294698" y="1959891"/>
            <a:ext cx="506896" cy="456164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B443447-AF24-4838-8390-D134235DFEE2}"/>
              </a:ext>
            </a:extLst>
          </p:cNvPr>
          <p:cNvCxnSpPr>
            <a:cxnSpLocks/>
            <a:stCxn id="57" idx="7"/>
            <a:endCxn id="58" idx="3"/>
          </p:cNvCxnSpPr>
          <p:nvPr/>
        </p:nvCxnSpPr>
        <p:spPr>
          <a:xfrm flipV="1">
            <a:off x="9104433" y="2349251"/>
            <a:ext cx="264498" cy="68565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A732E3F-97F2-4098-95DA-056AA26AA894}"/>
              </a:ext>
            </a:extLst>
          </p:cNvPr>
          <p:cNvCxnSpPr>
            <a:cxnSpLocks/>
            <a:stCxn id="56" idx="7"/>
            <a:endCxn id="57" idx="4"/>
          </p:cNvCxnSpPr>
          <p:nvPr/>
        </p:nvCxnSpPr>
        <p:spPr>
          <a:xfrm flipV="1">
            <a:off x="8552566" y="3424267"/>
            <a:ext cx="372652" cy="545162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546D6E3-C28F-4699-BF66-AD12CCA43033}"/>
              </a:ext>
            </a:extLst>
          </p:cNvPr>
          <p:cNvCxnSpPr>
            <a:cxnSpLocks/>
            <a:stCxn id="54" idx="4"/>
            <a:endCxn id="56" idx="1"/>
          </p:cNvCxnSpPr>
          <p:nvPr/>
        </p:nvCxnSpPr>
        <p:spPr>
          <a:xfrm>
            <a:off x="7834338" y="3424267"/>
            <a:ext cx="359798" cy="545162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3441A32-0F48-41C9-9283-6DB95B84D687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260160" y="2187973"/>
            <a:ext cx="203453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AED486B-6203-4B6C-95A8-3F05E1A6E1C5}"/>
              </a:ext>
            </a:extLst>
          </p:cNvPr>
          <p:cNvSpPr txBox="1"/>
          <p:nvPr/>
        </p:nvSpPr>
        <p:spPr>
          <a:xfrm>
            <a:off x="6246368" y="44170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功能分支合并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AD978B7-6FE4-4D61-A8B0-0C670E181B9F}"/>
              </a:ext>
            </a:extLst>
          </p:cNvPr>
          <p:cNvSpPr txBox="1"/>
          <p:nvPr/>
        </p:nvSpPr>
        <p:spPr>
          <a:xfrm>
            <a:off x="7297262" y="23876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发布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D2BCFA-5446-4BA2-BA91-3635A939C2DE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>
            <a:off x="8087786" y="3196185"/>
            <a:ext cx="583984" cy="0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B99A2C79-7064-4A85-A5E5-9D65D22B2862}"/>
              </a:ext>
            </a:extLst>
          </p:cNvPr>
          <p:cNvSpPr txBox="1"/>
          <p:nvPr/>
        </p:nvSpPr>
        <p:spPr>
          <a:xfrm>
            <a:off x="7886151" y="354823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Bug</a:t>
            </a:r>
            <a:r>
              <a:rPr lang="zh-CN" altLang="en-US" dirty="0">
                <a:solidFill>
                  <a:srgbClr val="FF0000"/>
                </a:solidFill>
              </a:rPr>
              <a:t>修复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19B9ADC-785C-4262-815C-10E8993123A2}"/>
              </a:ext>
            </a:extLst>
          </p:cNvPr>
          <p:cNvSpPr txBox="1"/>
          <p:nvPr/>
        </p:nvSpPr>
        <p:spPr>
          <a:xfrm>
            <a:off x="4360429" y="43711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打功能分支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89FB7EF-A2AC-4753-B880-4508E2854F4F}"/>
              </a:ext>
            </a:extLst>
          </p:cNvPr>
          <p:cNvSpPr/>
          <p:nvPr/>
        </p:nvSpPr>
        <p:spPr>
          <a:xfrm>
            <a:off x="4963139" y="2940973"/>
            <a:ext cx="506896" cy="456164"/>
          </a:xfrm>
          <a:prstGeom prst="ellips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1FD34E4-A035-4E09-8FE4-4AA549775654}"/>
              </a:ext>
            </a:extLst>
          </p:cNvPr>
          <p:cNvCxnSpPr>
            <a:cxnSpLocks/>
            <a:stCxn id="39" idx="5"/>
            <a:endCxn id="68" idx="1"/>
          </p:cNvCxnSpPr>
          <p:nvPr/>
        </p:nvCxnSpPr>
        <p:spPr>
          <a:xfrm>
            <a:off x="4644493" y="2349251"/>
            <a:ext cx="392879" cy="65852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9BC97B0-1E27-4344-BB33-5C4518C5B6AB}"/>
              </a:ext>
            </a:extLst>
          </p:cNvPr>
          <p:cNvSpPr/>
          <p:nvPr/>
        </p:nvSpPr>
        <p:spPr>
          <a:xfrm>
            <a:off x="2262430" y="1808221"/>
            <a:ext cx="862746" cy="169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最新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E8575E9-1671-4557-A96B-0BB401AB65F6}"/>
              </a:ext>
            </a:extLst>
          </p:cNvPr>
          <p:cNvSpPr/>
          <p:nvPr/>
        </p:nvSpPr>
        <p:spPr>
          <a:xfrm>
            <a:off x="2262430" y="2796527"/>
            <a:ext cx="864714" cy="18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最稳定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1310342-9AD2-4377-AE64-6FB58B824F29}"/>
              </a:ext>
            </a:extLst>
          </p:cNvPr>
          <p:cNvSpPr txBox="1"/>
          <p:nvPr/>
        </p:nvSpPr>
        <p:spPr>
          <a:xfrm>
            <a:off x="5052926" y="23283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发布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886B968-72DC-4136-AA98-DD0AC3882A4D}"/>
              </a:ext>
            </a:extLst>
          </p:cNvPr>
          <p:cNvSpPr txBox="1"/>
          <p:nvPr/>
        </p:nvSpPr>
        <p:spPr>
          <a:xfrm>
            <a:off x="9841851" y="2420258"/>
            <a:ext cx="218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主干发布</a:t>
            </a:r>
            <a:endParaRPr lang="en-US" altLang="zh-CN" dirty="0"/>
          </a:p>
          <a:p>
            <a:r>
              <a:rPr lang="en-US" altLang="zh-CN" dirty="0" err="1"/>
              <a:t>Relase</a:t>
            </a:r>
            <a:r>
              <a:rPr lang="zh-CN" altLang="en-US" dirty="0"/>
              <a:t>分支修复</a:t>
            </a:r>
            <a:r>
              <a:rPr lang="en-US" altLang="zh-CN" dirty="0"/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4272601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991544" y="474325"/>
            <a:ext cx="105156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50BE21-F274-4064-A6D5-E33F03958305}"/>
              </a:ext>
            </a:extLst>
          </p:cNvPr>
          <p:cNvSpPr txBox="1"/>
          <p:nvPr/>
        </p:nvSpPr>
        <p:spPr>
          <a:xfrm>
            <a:off x="1875790" y="1771227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、微服务架构介绍</a:t>
            </a:r>
            <a:endParaRPr lang="en-US" altLang="zh-CN" sz="3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、开发模板介绍</a:t>
            </a:r>
            <a:endParaRPr lang="en-US" altLang="zh-CN" sz="3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、自动发版平台介绍</a:t>
            </a:r>
            <a:endParaRPr lang="en-US" altLang="zh-CN" sz="3600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、开发规范介绍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347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512" y="1124744"/>
            <a:ext cx="87849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、驼峰命名（每个单词首字母大写） </a:t>
            </a:r>
            <a:r>
              <a:rPr lang="zh-CN" altLang="en-US" dirty="0">
                <a:latin typeface="+mn-ea"/>
              </a:rPr>
              <a:t>建议：尽量不超过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个单词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举例：</a:t>
            </a:r>
            <a:r>
              <a:rPr lang="en-US" altLang="zh-CN" dirty="0" err="1">
                <a:latin typeface="+mn-ea"/>
              </a:rPr>
              <a:t>UpperCamelCase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举例：</a:t>
            </a:r>
            <a:r>
              <a:rPr lang="en-US" altLang="zh-CN" dirty="0" err="1">
                <a:latin typeface="+mn-ea"/>
              </a:rPr>
              <a:t>GreateWallRealTimeIntegrationResponse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-&gt;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GWRealtimeResponse</a:t>
            </a:r>
            <a:endParaRPr lang="en-US" altLang="zh-CN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、基础规范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3512" y="2420888"/>
            <a:ext cx="5378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、英文命名（不要完全使用中文拼音）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+mn-ea"/>
              </a:rPr>
              <a:t>举例：进项发票      </a:t>
            </a:r>
            <a:r>
              <a:rPr lang="en-US" altLang="zh-CN" dirty="0" err="1">
                <a:latin typeface="+mn-ea"/>
              </a:rPr>
              <a:t>jxfp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-&gt;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jxInvoice</a:t>
            </a:r>
            <a:endParaRPr lang="en-US" altLang="zh-CN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3512" y="3292280"/>
            <a:ext cx="8032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、避免过多的参数列表，尽量控制在５个以内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</a:rPr>
              <a:t>	</a:t>
            </a:r>
            <a:r>
              <a:rPr lang="zh-CN" altLang="en-US" dirty="0">
                <a:latin typeface="+mj-ea"/>
              </a:rPr>
              <a:t>若需要传递多个参数时，当使用一个容纳这些参数的对象进行传递</a:t>
            </a:r>
            <a:endParaRPr lang="en-US" altLang="zh-CN" dirty="0">
              <a:latin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3512" y="4084368"/>
            <a:ext cx="66247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、方法中的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循环潜套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不能超过２层，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嵌套也不超过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03512" y="4732440"/>
            <a:ext cx="90730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、每个方法代码行数尽量不要超过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行，每个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703512" y="5445224"/>
            <a:ext cx="9187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、一个方法所完成的功能要单一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不同的功能封装为不同的方法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+mn-ea"/>
              </a:rPr>
              <a:t>举例：</a:t>
            </a:r>
            <a:r>
              <a:rPr lang="en-US" altLang="zh-CN" dirty="0">
                <a:latin typeface="+mn-ea"/>
              </a:rPr>
              <a:t>if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version==1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{</a:t>
            </a:r>
            <a:r>
              <a:rPr lang="zh-CN" altLang="en-US" dirty="0">
                <a:latin typeface="+mn-ea"/>
              </a:rPr>
              <a:t>逻辑</a:t>
            </a:r>
            <a:r>
              <a:rPr lang="en-US" altLang="zh-CN" dirty="0">
                <a:latin typeface="+mn-ea"/>
              </a:rPr>
              <a:t>A} else { </a:t>
            </a:r>
            <a:r>
              <a:rPr lang="zh-CN" altLang="en-US" dirty="0">
                <a:latin typeface="+mn-ea"/>
              </a:rPr>
              <a:t>逻辑 </a:t>
            </a:r>
            <a:r>
              <a:rPr lang="en-US" altLang="zh-CN" dirty="0">
                <a:latin typeface="+mn-ea"/>
              </a:rPr>
              <a:t>B} ===&gt; </a:t>
            </a:r>
            <a:r>
              <a:rPr lang="en-US" altLang="zh-CN" dirty="0" err="1">
                <a:latin typeface="+mn-ea"/>
              </a:rPr>
              <a:t>funA</a:t>
            </a:r>
            <a:r>
              <a:rPr lang="zh-CN" altLang="en-US" dirty="0">
                <a:latin typeface="+mn-ea"/>
              </a:rPr>
              <a:t>（），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funB</a:t>
            </a:r>
            <a:r>
              <a:rPr lang="zh-CN" altLang="en-US" dirty="0">
                <a:latin typeface="+mn-ea"/>
              </a:rPr>
              <a:t>（）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65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528833" y="1196752"/>
            <a:ext cx="3534938" cy="4855774"/>
            <a:chOff x="528833" y="1669570"/>
            <a:chExt cx="3534938" cy="4855774"/>
          </a:xfrm>
        </p:grpSpPr>
        <p:sp>
          <p:nvSpPr>
            <p:cNvPr id="4" name="矩形 3"/>
            <p:cNvSpPr/>
            <p:nvPr/>
          </p:nvSpPr>
          <p:spPr>
            <a:xfrm>
              <a:off x="528833" y="1669570"/>
              <a:ext cx="3534938" cy="485577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A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90680" y="2348880"/>
              <a:ext cx="3011244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静态变量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790680" y="3645024"/>
              <a:ext cx="3011244" cy="43204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实例变量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790680" y="4941168"/>
              <a:ext cx="3011244" cy="4320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</a:t>
              </a: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4943872" y="1196752"/>
            <a:ext cx="3672408" cy="2457359"/>
            <a:chOff x="4943872" y="1669570"/>
            <a:chExt cx="3672408" cy="2457359"/>
          </a:xfrm>
        </p:grpSpPr>
        <p:sp>
          <p:nvSpPr>
            <p:cNvPr id="6" name="矩形 5"/>
            <p:cNvSpPr/>
            <p:nvPr/>
          </p:nvSpPr>
          <p:spPr>
            <a:xfrm>
              <a:off x="4943872" y="1669570"/>
              <a:ext cx="3672408" cy="24573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New() </a:t>
              </a:r>
              <a:r>
                <a:rPr lang="zh-CN" altLang="en-US" dirty="0"/>
                <a:t>实例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5303912" y="2380118"/>
              <a:ext cx="3011244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静态变量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5303912" y="3068960"/>
              <a:ext cx="3011244" cy="432048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实例变量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4943872" y="3892286"/>
            <a:ext cx="3672408" cy="2160240"/>
            <a:chOff x="4943872" y="4365104"/>
            <a:chExt cx="3672408" cy="2160240"/>
          </a:xfrm>
        </p:grpSpPr>
        <p:sp>
          <p:nvSpPr>
            <p:cNvPr id="42" name="矩形 41"/>
            <p:cNvSpPr/>
            <p:nvPr/>
          </p:nvSpPr>
          <p:spPr>
            <a:xfrm>
              <a:off x="4943872" y="4365104"/>
              <a:ext cx="3672408" cy="21602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New() </a:t>
              </a:r>
              <a:r>
                <a:rPr lang="zh-CN" altLang="en-US" dirty="0"/>
                <a:t>实例</a:t>
              </a:r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5332654" y="4919018"/>
              <a:ext cx="3011244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静态变量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5337401" y="5661248"/>
              <a:ext cx="3011244" cy="432048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实例变量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5" name="直接箭头连接符 64"/>
          <p:cNvCxnSpPr>
            <a:stCxn id="13" idx="3"/>
            <a:endCxn id="47" idx="1"/>
          </p:cNvCxnSpPr>
          <p:nvPr/>
        </p:nvCxnSpPr>
        <p:spPr>
          <a:xfrm>
            <a:off x="3801924" y="2092086"/>
            <a:ext cx="1501988" cy="312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3" idx="3"/>
          </p:cNvCxnSpPr>
          <p:nvPr/>
        </p:nvCxnSpPr>
        <p:spPr>
          <a:xfrm>
            <a:off x="3801924" y="2092086"/>
            <a:ext cx="1468499" cy="242612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7" idx="3"/>
            <a:endCxn id="62" idx="1"/>
          </p:cNvCxnSpPr>
          <p:nvPr/>
        </p:nvCxnSpPr>
        <p:spPr>
          <a:xfrm flipV="1">
            <a:off x="3801924" y="2812166"/>
            <a:ext cx="1501988" cy="576064"/>
          </a:xfrm>
          <a:prstGeom prst="straightConnector1">
            <a:avLst/>
          </a:prstGeom>
          <a:ln w="38100">
            <a:solidFill>
              <a:srgbClr val="FF99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7" idx="3"/>
            <a:endCxn id="63" idx="1"/>
          </p:cNvCxnSpPr>
          <p:nvPr/>
        </p:nvCxnSpPr>
        <p:spPr>
          <a:xfrm>
            <a:off x="3801924" y="3388230"/>
            <a:ext cx="1535477" cy="2016224"/>
          </a:xfrm>
          <a:prstGeom prst="straightConnector1">
            <a:avLst/>
          </a:prstGeom>
          <a:ln w="38100">
            <a:solidFill>
              <a:srgbClr val="FF99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51" idx="1"/>
          </p:cNvCxnSpPr>
          <p:nvPr/>
        </p:nvCxnSpPr>
        <p:spPr>
          <a:xfrm flipH="1">
            <a:off x="8315156" y="1809274"/>
            <a:ext cx="805180" cy="18836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 flipV="1">
            <a:off x="8343898" y="2092086"/>
            <a:ext cx="776439" cy="47657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H="1">
            <a:off x="8315156" y="1997642"/>
            <a:ext cx="805181" cy="670508"/>
          </a:xfrm>
          <a:prstGeom prst="straightConnector1">
            <a:avLst/>
          </a:prstGeom>
          <a:ln w="38100">
            <a:solidFill>
              <a:srgbClr val="FF99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52" idx="1"/>
          </p:cNvCxnSpPr>
          <p:nvPr/>
        </p:nvCxnSpPr>
        <p:spPr>
          <a:xfrm flipH="1" flipV="1">
            <a:off x="8343898" y="2812166"/>
            <a:ext cx="776438" cy="316943"/>
          </a:xfrm>
          <a:prstGeom prst="straightConnector1">
            <a:avLst/>
          </a:prstGeom>
          <a:ln w="38100">
            <a:solidFill>
              <a:srgbClr val="FF99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53" idx="1"/>
          </p:cNvCxnSpPr>
          <p:nvPr/>
        </p:nvCxnSpPr>
        <p:spPr>
          <a:xfrm flipH="1">
            <a:off x="8425163" y="4396342"/>
            <a:ext cx="695173" cy="18010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54" idx="1"/>
          </p:cNvCxnSpPr>
          <p:nvPr/>
        </p:nvCxnSpPr>
        <p:spPr>
          <a:xfrm flipH="1" flipV="1">
            <a:off x="8434165" y="4684374"/>
            <a:ext cx="686171" cy="88636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8404822" y="4640357"/>
            <a:ext cx="715514" cy="743151"/>
          </a:xfrm>
          <a:prstGeom prst="straightConnector1">
            <a:avLst/>
          </a:prstGeom>
          <a:ln w="38100">
            <a:solidFill>
              <a:srgbClr val="FF99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 flipV="1">
            <a:off x="8404822" y="5404454"/>
            <a:ext cx="635201" cy="319494"/>
          </a:xfrm>
          <a:prstGeom prst="straightConnector1">
            <a:avLst/>
          </a:prstGeom>
          <a:ln w="38100">
            <a:solidFill>
              <a:srgbClr val="FF9900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中的变量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2639616" y="6251186"/>
            <a:ext cx="7785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建议：优先使用局部变量，对实例变量和类变量要保证多线程安全</a:t>
            </a:r>
          </a:p>
        </p:txBody>
      </p:sp>
      <p:sp>
        <p:nvSpPr>
          <p:cNvPr id="2" name="矩形 1"/>
          <p:cNvSpPr/>
          <p:nvPr/>
        </p:nvSpPr>
        <p:spPr>
          <a:xfrm>
            <a:off x="3287689" y="1211010"/>
            <a:ext cx="751228" cy="248693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类锁</a:t>
            </a:r>
          </a:p>
        </p:txBody>
      </p:sp>
      <p:sp>
        <p:nvSpPr>
          <p:cNvPr id="43" name="矩形 42"/>
          <p:cNvSpPr/>
          <p:nvPr/>
        </p:nvSpPr>
        <p:spPr>
          <a:xfrm>
            <a:off x="7680176" y="1209777"/>
            <a:ext cx="936104" cy="23945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对象锁</a:t>
            </a:r>
          </a:p>
        </p:txBody>
      </p:sp>
      <p:sp>
        <p:nvSpPr>
          <p:cNvPr id="44" name="矩形 43"/>
          <p:cNvSpPr/>
          <p:nvPr/>
        </p:nvSpPr>
        <p:spPr>
          <a:xfrm>
            <a:off x="7666730" y="3911084"/>
            <a:ext cx="936104" cy="23945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对象锁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9120336" y="1238429"/>
            <a:ext cx="2664296" cy="1141689"/>
            <a:chOff x="9120336" y="1238429"/>
            <a:chExt cx="2664296" cy="1141689"/>
          </a:xfrm>
        </p:grpSpPr>
        <p:sp>
          <p:nvSpPr>
            <p:cNvPr id="51" name="矩形 50"/>
            <p:cNvSpPr/>
            <p:nvPr/>
          </p:nvSpPr>
          <p:spPr>
            <a:xfrm>
              <a:off x="9120336" y="1238429"/>
              <a:ext cx="2664296" cy="114168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线程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9696400" y="1781618"/>
              <a:ext cx="1512168" cy="4320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11212306" y="1307598"/>
            <a:ext cx="405755" cy="3513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9120336" y="2568664"/>
            <a:ext cx="2664296" cy="1120890"/>
            <a:chOff x="9120336" y="2568664"/>
            <a:chExt cx="2664296" cy="1120890"/>
          </a:xfrm>
        </p:grpSpPr>
        <p:sp>
          <p:nvSpPr>
            <p:cNvPr id="52" name="矩形 51"/>
            <p:cNvSpPr/>
            <p:nvPr/>
          </p:nvSpPr>
          <p:spPr>
            <a:xfrm>
              <a:off x="9120336" y="2568664"/>
              <a:ext cx="2664296" cy="112089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线程</a:t>
              </a:r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9696400" y="3097759"/>
              <a:ext cx="1512168" cy="4320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椭圆 44"/>
          <p:cNvSpPr/>
          <p:nvPr/>
        </p:nvSpPr>
        <p:spPr>
          <a:xfrm>
            <a:off x="11207907" y="2650792"/>
            <a:ext cx="405755" cy="3513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9120336" y="3892286"/>
            <a:ext cx="2687582" cy="1008112"/>
            <a:chOff x="9120336" y="3892286"/>
            <a:chExt cx="2687582" cy="1008112"/>
          </a:xfrm>
        </p:grpSpPr>
        <p:sp>
          <p:nvSpPr>
            <p:cNvPr id="53" name="矩形 52"/>
            <p:cNvSpPr/>
            <p:nvPr/>
          </p:nvSpPr>
          <p:spPr>
            <a:xfrm>
              <a:off x="9120336" y="3892286"/>
              <a:ext cx="2687582" cy="10081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线程</a:t>
              </a:r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9696400" y="4332943"/>
              <a:ext cx="1512168" cy="4320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11240949" y="3951265"/>
            <a:ext cx="405755" cy="3513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120336" y="5088943"/>
            <a:ext cx="2691981" cy="963583"/>
            <a:chOff x="9120336" y="5088943"/>
            <a:chExt cx="2691981" cy="963583"/>
          </a:xfrm>
        </p:grpSpPr>
        <p:sp>
          <p:nvSpPr>
            <p:cNvPr id="54" name="矩形 53"/>
            <p:cNvSpPr/>
            <p:nvPr/>
          </p:nvSpPr>
          <p:spPr>
            <a:xfrm>
              <a:off x="9120336" y="5088943"/>
              <a:ext cx="2691981" cy="9635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线程</a:t>
              </a:r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9696400" y="5507924"/>
              <a:ext cx="1512168" cy="4320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11265197" y="5182519"/>
            <a:ext cx="405755" cy="35132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0680" y="2780928"/>
            <a:ext cx="1416888" cy="3169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threadlocal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961" y="1097806"/>
            <a:ext cx="11991975" cy="5610225"/>
            <a:chOff x="80689" y="1052736"/>
            <a:chExt cx="11991975" cy="561022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89" y="1052736"/>
              <a:ext cx="11991975" cy="561022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858772" y="1612027"/>
              <a:ext cx="1747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JVM</a:t>
              </a:r>
              <a:r>
                <a:rPr lang="zh-CN" altLang="en-US" dirty="0"/>
                <a:t>中的对象头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02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2" grpId="0" animBg="1"/>
      <p:bldP spid="43" grpId="0" animBg="1"/>
      <p:bldP spid="44" grpId="0" animBg="1"/>
      <p:bldP spid="3" grpId="0" animBg="1"/>
      <p:bldP spid="45" grpId="0" animBg="1"/>
      <p:bldP spid="46" grpId="0" animBg="1"/>
      <p:bldP spid="4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95400" y="1320383"/>
            <a:ext cx="3534938" cy="4855774"/>
            <a:chOff x="528833" y="1669570"/>
            <a:chExt cx="3534938" cy="4855774"/>
          </a:xfrm>
        </p:grpSpPr>
        <p:sp>
          <p:nvSpPr>
            <p:cNvPr id="4" name="矩形 3"/>
            <p:cNvSpPr/>
            <p:nvPr/>
          </p:nvSpPr>
          <p:spPr>
            <a:xfrm>
              <a:off x="528833" y="1669570"/>
              <a:ext cx="3534938" cy="485577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Controller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790680" y="2348880"/>
              <a:ext cx="3011244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类变量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790680" y="3645024"/>
              <a:ext cx="3011244" cy="43204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实例变量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90680" y="4941168"/>
              <a:ext cx="3011244" cy="43204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5121584" y="3148299"/>
            <a:ext cx="1194678" cy="7812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单例</a:t>
            </a:r>
          </a:p>
        </p:txBody>
      </p:sp>
      <p:sp>
        <p:nvSpPr>
          <p:cNvPr id="9" name="右箭头 8"/>
          <p:cNvSpPr/>
          <p:nvPr/>
        </p:nvSpPr>
        <p:spPr>
          <a:xfrm>
            <a:off x="4343260" y="3295837"/>
            <a:ext cx="749538" cy="47347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386634" y="3302177"/>
            <a:ext cx="749538" cy="47347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76120" y="2204864"/>
            <a:ext cx="2592288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Controller </a:t>
            </a:r>
            <a:r>
              <a:rPr lang="zh-CN" altLang="en-US" dirty="0"/>
              <a:t>实例</a:t>
            </a:r>
          </a:p>
        </p:txBody>
      </p:sp>
      <p:sp>
        <p:nvSpPr>
          <p:cNvPr id="13" name="矩形 12"/>
          <p:cNvSpPr/>
          <p:nvPr/>
        </p:nvSpPr>
        <p:spPr>
          <a:xfrm>
            <a:off x="7687204" y="2952000"/>
            <a:ext cx="1728192" cy="432048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类变量</a:t>
            </a:r>
          </a:p>
        </p:txBody>
      </p:sp>
      <p:sp>
        <p:nvSpPr>
          <p:cNvPr id="14" name="矩形 13"/>
          <p:cNvSpPr/>
          <p:nvPr/>
        </p:nvSpPr>
        <p:spPr>
          <a:xfrm>
            <a:off x="7687204" y="3641502"/>
            <a:ext cx="1728192" cy="43204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实例变量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9919452" y="2519952"/>
            <a:ext cx="804216" cy="208823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76520" y="2276872"/>
            <a:ext cx="1008112" cy="4320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799416" y="2996952"/>
            <a:ext cx="1008112" cy="4320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799416" y="3713510"/>
            <a:ext cx="1008112" cy="4320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792999" y="4406876"/>
            <a:ext cx="1008112" cy="43204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622870" y="5544288"/>
            <a:ext cx="6938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提示：</a:t>
            </a:r>
            <a:r>
              <a:rPr lang="en-US" altLang="zh-CN" dirty="0"/>
              <a:t>Spring</a:t>
            </a:r>
            <a:r>
              <a:rPr lang="zh-CN" altLang="en-US" dirty="0"/>
              <a:t>自动注入的</a:t>
            </a:r>
            <a:r>
              <a:rPr lang="en-US" altLang="zh-CN" dirty="0"/>
              <a:t>Bean</a:t>
            </a:r>
            <a:r>
              <a:rPr lang="zh-CN" altLang="en-US" dirty="0"/>
              <a:t>： </a:t>
            </a:r>
            <a:r>
              <a:rPr lang="en-US" altLang="zh-CN" dirty="0"/>
              <a:t>Controller</a:t>
            </a:r>
            <a:r>
              <a:rPr lang="zh-CN" altLang="en-US" dirty="0"/>
              <a:t>，</a:t>
            </a:r>
            <a:r>
              <a:rPr lang="en-US" altLang="zh-CN" dirty="0"/>
              <a:t>service</a:t>
            </a:r>
            <a:r>
              <a:rPr lang="zh-CN" altLang="en-US" dirty="0"/>
              <a:t>，</a:t>
            </a:r>
            <a:r>
              <a:rPr lang="en-US" altLang="zh-CN" dirty="0"/>
              <a:t>DAO </a:t>
            </a:r>
            <a:r>
              <a:rPr lang="zh-CN" altLang="en-US" dirty="0"/>
              <a:t>等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默认都是单例</a:t>
            </a:r>
            <a:r>
              <a:rPr lang="en-US" altLang="zh-CN" dirty="0"/>
              <a:t>scope=“singleton”,</a:t>
            </a:r>
            <a:r>
              <a:rPr lang="zh-CN" altLang="en-US" dirty="0"/>
              <a:t>非单例的话需声明</a:t>
            </a:r>
            <a:r>
              <a:rPr lang="en-US" altLang="zh-CN" dirty="0"/>
              <a:t>scope="prototype“</a:t>
            </a:r>
          </a:p>
          <a:p>
            <a:r>
              <a:rPr lang="zh-CN" altLang="en-US" dirty="0"/>
              <a:t>但不建议用非单例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中的变量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7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2" grpId="0" animBg="1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、变量使用规范总结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7517" y="1713314"/>
            <a:ext cx="5598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、优先使用局部变量，因为多线程安全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27517" y="2612606"/>
            <a:ext cx="836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、对于类变量和实例变量，要考虑线程安全（关注写操作）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98888" y="3569867"/>
            <a:ext cx="794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、选择合适的线程安全方法，比如 加锁，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threadlocal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52576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BABE8E-D391-4B61-9F62-DE79D66C6D40}"/>
              </a:ext>
            </a:extLst>
          </p:cNvPr>
          <p:cNvSpPr txBox="1"/>
          <p:nvPr/>
        </p:nvSpPr>
        <p:spPr>
          <a:xfrm>
            <a:off x="1127448" y="1639594"/>
            <a:ext cx="10369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定义：程序运行时，发生的不被期望的事件，它阻止了程序按照程序员的预期正常执行，这就是异常。异常发生时，是任程序自生自灭，立刻退出终止，还是输出错误给用户？或者用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语言风格：用函数返回值作为执行状态？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A897FE-4D46-47C0-896B-D4DF0BFB6E80}"/>
              </a:ext>
            </a:extLst>
          </p:cNvPr>
          <p:cNvSpPr txBox="1"/>
          <p:nvPr/>
        </p:nvSpPr>
        <p:spPr>
          <a:xfrm>
            <a:off x="1127448" y="3371969"/>
            <a:ext cx="103691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java</a:t>
            </a:r>
            <a:r>
              <a:rPr lang="zh-CN" altLang="en-US" sz="2400" dirty="0"/>
              <a:t>异常处理机制：</a:t>
            </a:r>
            <a:endParaRPr lang="en-US" altLang="zh-CN" sz="2400" dirty="0"/>
          </a:p>
          <a:p>
            <a:r>
              <a:rPr lang="zh-CN" altLang="en-US" sz="2400" dirty="0"/>
              <a:t>异常处理机制能让程序在异常发生时，按照代码的预先设定的异常处理逻辑，针对性地处理异常，让程序尽最大可能恢复正常并继续执行，且保持代码的清晰。</a:t>
            </a:r>
            <a:br>
              <a:rPr lang="zh-CN" altLang="en-US" sz="2400" dirty="0"/>
            </a:br>
            <a:r>
              <a:rPr lang="en-US" altLang="zh-CN" sz="2400" dirty="0"/>
              <a:t>Java</a:t>
            </a:r>
            <a:r>
              <a:rPr lang="zh-CN" altLang="en-US" sz="2400" dirty="0"/>
              <a:t>中的异常可以是函数中的语句执行时引发的，也可以是程序员通过</a:t>
            </a:r>
            <a:r>
              <a:rPr lang="en-US" altLang="zh-CN" sz="2400" dirty="0"/>
              <a:t>throw </a:t>
            </a:r>
            <a:r>
              <a:rPr lang="zh-CN" altLang="en-US" sz="2400" dirty="0"/>
              <a:t>语句手动抛出的，只要在</a:t>
            </a:r>
            <a:r>
              <a:rPr lang="en-US" altLang="zh-CN" sz="2400" dirty="0"/>
              <a:t>Java</a:t>
            </a:r>
            <a:r>
              <a:rPr lang="zh-CN" altLang="en-US" sz="2400" dirty="0"/>
              <a:t>程序中产生了异常，就会用一个对应类型的异常对象来封装异常，</a:t>
            </a:r>
            <a:r>
              <a:rPr lang="en-US" altLang="zh-CN" sz="2400" dirty="0"/>
              <a:t>JRE</a:t>
            </a:r>
            <a:r>
              <a:rPr lang="zh-CN" altLang="en-US" sz="2400" dirty="0"/>
              <a:t>就会试图寻找异常处理程序来处理异常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9A3E85-D9EB-4862-B708-504F68C40E2F}"/>
              </a:ext>
            </a:extLst>
          </p:cNvPr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、异常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203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、异常使用规范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02861" y="2059776"/>
            <a:ext cx="1296144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</a:p>
        </p:txBody>
      </p:sp>
      <p:sp>
        <p:nvSpPr>
          <p:cNvPr id="12" name="矩形 11"/>
          <p:cNvSpPr/>
          <p:nvPr/>
        </p:nvSpPr>
        <p:spPr>
          <a:xfrm>
            <a:off x="4271917" y="1772815"/>
            <a:ext cx="2520280" cy="1221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逻辑执行</a:t>
            </a:r>
          </a:p>
        </p:txBody>
      </p:sp>
      <p:sp>
        <p:nvSpPr>
          <p:cNvPr id="13" name="矩形 12"/>
          <p:cNvSpPr/>
          <p:nvPr/>
        </p:nvSpPr>
        <p:spPr>
          <a:xfrm>
            <a:off x="7196880" y="2059776"/>
            <a:ext cx="1296144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出口</a:t>
            </a:r>
          </a:p>
        </p:txBody>
      </p:sp>
      <p:cxnSp>
        <p:nvCxnSpPr>
          <p:cNvPr id="15" name="直接箭头连接符 14"/>
          <p:cNvCxnSpPr>
            <a:stCxn id="11" idx="3"/>
            <a:endCxn id="12" idx="1"/>
          </p:cNvCxnSpPr>
          <p:nvPr/>
        </p:nvCxnSpPr>
        <p:spPr>
          <a:xfrm>
            <a:off x="3799005" y="2383812"/>
            <a:ext cx="47291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3"/>
            <a:endCxn id="13" idx="1"/>
          </p:cNvCxnSpPr>
          <p:nvPr/>
        </p:nvCxnSpPr>
        <p:spPr>
          <a:xfrm flipV="1">
            <a:off x="6792197" y="2383812"/>
            <a:ext cx="404683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427056" y="30680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异常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439416" y="122144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函数执行过程：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287065" y="1211578"/>
            <a:ext cx="361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throw </a:t>
            </a:r>
            <a:r>
              <a:rPr lang="en-US" altLang="zh-CN" dirty="0" err="1"/>
              <a:t>RuntimeException</a:t>
            </a:r>
            <a:r>
              <a:rPr lang="en-US" altLang="zh-CN" dirty="0"/>
              <a:t> = </a:t>
            </a:r>
            <a:r>
              <a:rPr lang="en-US" altLang="zh-CN" dirty="0" err="1"/>
              <a:t>goto</a:t>
            </a:r>
            <a:r>
              <a:rPr lang="zh-CN" altLang="en-US" dirty="0"/>
              <a:t>）</a:t>
            </a:r>
          </a:p>
        </p:txBody>
      </p:sp>
      <p:sp>
        <p:nvSpPr>
          <p:cNvPr id="33" name="矩形 32"/>
          <p:cNvSpPr/>
          <p:nvPr/>
        </p:nvSpPr>
        <p:spPr>
          <a:xfrm>
            <a:off x="4439816" y="2276872"/>
            <a:ext cx="532876" cy="3727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275926" y="2276872"/>
            <a:ext cx="532876" cy="372796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139188" y="2294051"/>
            <a:ext cx="532876" cy="3727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3" idx="3"/>
            <a:endCxn id="34" idx="1"/>
          </p:cNvCxnSpPr>
          <p:nvPr/>
        </p:nvCxnSpPr>
        <p:spPr>
          <a:xfrm>
            <a:off x="4972692" y="2463270"/>
            <a:ext cx="30323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808802" y="2460868"/>
            <a:ext cx="30323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495600" y="4564299"/>
            <a:ext cx="1296144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</a:p>
        </p:txBody>
      </p:sp>
      <p:sp>
        <p:nvSpPr>
          <p:cNvPr id="43" name="矩形 42"/>
          <p:cNvSpPr/>
          <p:nvPr/>
        </p:nvSpPr>
        <p:spPr>
          <a:xfrm>
            <a:off x="4264656" y="4277338"/>
            <a:ext cx="2520280" cy="1221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逻辑执行</a:t>
            </a:r>
          </a:p>
        </p:txBody>
      </p:sp>
      <p:sp>
        <p:nvSpPr>
          <p:cNvPr id="44" name="矩形 43"/>
          <p:cNvSpPr/>
          <p:nvPr/>
        </p:nvSpPr>
        <p:spPr>
          <a:xfrm>
            <a:off x="7189619" y="4564299"/>
            <a:ext cx="1296144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出口</a:t>
            </a:r>
          </a:p>
        </p:txBody>
      </p:sp>
      <p:cxnSp>
        <p:nvCxnSpPr>
          <p:cNvPr id="45" name="直接箭头连接符 44"/>
          <p:cNvCxnSpPr>
            <a:stCxn id="42" idx="3"/>
            <a:endCxn id="43" idx="1"/>
          </p:cNvCxnSpPr>
          <p:nvPr/>
        </p:nvCxnSpPr>
        <p:spPr>
          <a:xfrm>
            <a:off x="3791744" y="4888335"/>
            <a:ext cx="47291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3"/>
            <a:endCxn id="44" idx="1"/>
          </p:cNvCxnSpPr>
          <p:nvPr/>
        </p:nvCxnSpPr>
        <p:spPr>
          <a:xfrm flipV="1">
            <a:off x="6784936" y="4888335"/>
            <a:ext cx="404683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432555" y="4781395"/>
            <a:ext cx="532876" cy="3727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268665" y="4781395"/>
            <a:ext cx="532876" cy="372796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131927" y="4798574"/>
            <a:ext cx="532876" cy="3727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49" idx="3"/>
            <a:endCxn id="50" idx="1"/>
          </p:cNvCxnSpPr>
          <p:nvPr/>
        </p:nvCxnSpPr>
        <p:spPr>
          <a:xfrm>
            <a:off x="4965431" y="4967793"/>
            <a:ext cx="30323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801541" y="4965391"/>
            <a:ext cx="30323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439416" y="3713129"/>
            <a:ext cx="22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不合理的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 catch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688288" y="195357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异常是一种返回方式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8688288" y="2695576"/>
            <a:ext cx="26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 catch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要合理使用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705158" y="3437399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尽量要在最外层捕获异常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542364" y="2649668"/>
            <a:ext cx="2446604" cy="626959"/>
            <a:chOff x="5542364" y="2649668"/>
            <a:chExt cx="2446604" cy="626959"/>
          </a:xfrm>
        </p:grpSpPr>
        <p:cxnSp>
          <p:nvCxnSpPr>
            <p:cNvPr id="20" name="肘形连接符 19"/>
            <p:cNvCxnSpPr>
              <a:stCxn id="34" idx="2"/>
              <a:endCxn id="13" idx="2"/>
            </p:cNvCxnSpPr>
            <p:nvPr/>
          </p:nvCxnSpPr>
          <p:spPr>
            <a:xfrm rot="16200000" flipH="1">
              <a:off x="6664568" y="1527464"/>
              <a:ext cx="58180" cy="2302588"/>
            </a:xfrm>
            <a:prstGeom prst="bentConnector3">
              <a:avLst>
                <a:gd name="adj1" fmla="val 133666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7680176" y="2994811"/>
              <a:ext cx="308792" cy="281816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535104" y="5154190"/>
            <a:ext cx="863262" cy="1227138"/>
            <a:chOff x="5535104" y="5154190"/>
            <a:chExt cx="863262" cy="1227138"/>
          </a:xfrm>
        </p:grpSpPr>
        <p:cxnSp>
          <p:nvCxnSpPr>
            <p:cNvPr id="47" name="肘形连接符 46"/>
            <p:cNvCxnSpPr>
              <a:stCxn id="50" idx="2"/>
              <a:endCxn id="51" idx="2"/>
            </p:cNvCxnSpPr>
            <p:nvPr/>
          </p:nvCxnSpPr>
          <p:spPr>
            <a:xfrm rot="16200000" flipH="1">
              <a:off x="5958145" y="4731149"/>
              <a:ext cx="17179" cy="863262"/>
            </a:xfrm>
            <a:prstGeom prst="bentConnector3">
              <a:avLst>
                <a:gd name="adj1" fmla="val 4624361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5629992" y="55172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异常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611781" y="6011996"/>
              <a:ext cx="6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catch</a:t>
              </a:r>
              <a:endParaRPr lang="zh-CN" altLang="en-US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5830396" y="5808372"/>
              <a:ext cx="308792" cy="281816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48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42" grpId="0" animBg="1"/>
      <p:bldP spid="43" grpId="0" animBg="1"/>
      <p:bldP spid="44" grpId="0" animBg="1"/>
      <p:bldP spid="49" grpId="0" animBg="1"/>
      <p:bldP spid="50" grpId="0" animBg="1"/>
      <p:bldP spid="51" grpId="0" animBg="1"/>
      <p:bldP spid="56" grpId="0"/>
      <p:bldP spid="59" grpId="0"/>
      <p:bldP spid="60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991544" y="474325"/>
            <a:ext cx="105156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50BE21-F274-4064-A6D5-E33F03958305}"/>
              </a:ext>
            </a:extLst>
          </p:cNvPr>
          <p:cNvSpPr txBox="1"/>
          <p:nvPr/>
        </p:nvSpPr>
        <p:spPr>
          <a:xfrm>
            <a:off x="1875790" y="1771227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、微服务架构介绍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、开发模板介绍</a:t>
            </a:r>
            <a:endParaRPr lang="en-US" altLang="zh-CN" sz="3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、自动发版平台介绍</a:t>
            </a:r>
            <a:endParaRPr lang="en-US" altLang="zh-CN" sz="3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、开发规范介绍</a:t>
            </a:r>
            <a:endParaRPr lang="en-US" altLang="zh-CN" sz="3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565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 catch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使用规范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1469" y="1196752"/>
            <a:ext cx="5328592" cy="14773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try{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程序代码</a:t>
            </a:r>
          </a:p>
          <a:p>
            <a:r>
              <a:rPr lang="en-US" altLang="zh-CN" dirty="0"/>
              <a:t>}catch(Exception e){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为空，什么都不写</a:t>
            </a:r>
          </a:p>
          <a:p>
            <a:r>
              <a:rPr lang="en-US" altLang="zh-CN" dirty="0"/>
              <a:t>}//</a:t>
            </a:r>
            <a:r>
              <a:rPr lang="zh-CN" altLang="en-US" dirty="0"/>
              <a:t>在任何场景中都禁止使用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34881" y="3152001"/>
            <a:ext cx="5643212" cy="203132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try{</a:t>
            </a:r>
          </a:p>
          <a:p>
            <a:r>
              <a:rPr lang="en-US" altLang="zh-CN" dirty="0"/>
              <a:t>   //</a:t>
            </a:r>
            <a:r>
              <a:rPr lang="zh-CN" altLang="en-US" dirty="0"/>
              <a:t>程序代码</a:t>
            </a:r>
            <a:endParaRPr lang="en-US" altLang="zh-CN" dirty="0"/>
          </a:p>
          <a:p>
            <a:r>
              <a:rPr lang="en-US" altLang="zh-CN" dirty="0"/>
              <a:t>}catch(Exception e) {</a:t>
            </a:r>
          </a:p>
          <a:p>
            <a:r>
              <a:rPr lang="en-US" altLang="zh-CN" dirty="0"/>
              <a:t>    throw new </a:t>
            </a:r>
            <a:r>
              <a:rPr lang="en-US" altLang="zh-CN" dirty="0" err="1"/>
              <a:t>runtimeException</a:t>
            </a:r>
            <a:r>
              <a:rPr lang="en-US" altLang="zh-CN" dirty="0"/>
              <a:t>(e)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最优先采用的写法</a:t>
            </a:r>
          </a:p>
          <a:p>
            <a:r>
              <a:rPr lang="en-US" altLang="zh-CN" dirty="0"/>
              <a:t>}finally{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889461" y="5661248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对于捕获后，不知道干什么事情或者也不知道怎样处理的情况，</a:t>
            </a:r>
            <a:endParaRPr lang="en-US" altLang="zh-CN" dirty="0"/>
          </a:p>
          <a:p>
            <a:r>
              <a:rPr lang="zh-CN" altLang="en-US" dirty="0"/>
              <a:t>就不要捕获异常，留给外层去捕获处理</a:t>
            </a:r>
            <a:r>
              <a:rPr lang="en-US" altLang="zh-C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根据业务需要，尽可能的处理异常或转换异常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109956" y="1128804"/>
            <a:ext cx="2746684" cy="286232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不合理的嵌套：</a:t>
            </a:r>
            <a:endParaRPr lang="en-US" altLang="zh-CN" dirty="0"/>
          </a:p>
          <a:p>
            <a:r>
              <a:rPr lang="en-US" altLang="zh-CN" dirty="0"/>
              <a:t>try{</a:t>
            </a:r>
          </a:p>
          <a:p>
            <a:r>
              <a:rPr lang="en-US" altLang="zh-CN" dirty="0"/>
              <a:t>     //do action</a:t>
            </a:r>
          </a:p>
          <a:p>
            <a:r>
              <a:rPr lang="en-US" altLang="zh-CN" dirty="0"/>
              <a:t>    try{</a:t>
            </a:r>
          </a:p>
          <a:p>
            <a:r>
              <a:rPr lang="en-US" altLang="zh-CN" dirty="0"/>
              <a:t>           //do action</a:t>
            </a:r>
          </a:p>
          <a:p>
            <a:r>
              <a:rPr lang="en-US" altLang="zh-CN" dirty="0"/>
              <a:t>       try{</a:t>
            </a:r>
          </a:p>
          <a:p>
            <a:r>
              <a:rPr lang="en-US" altLang="zh-CN" dirty="0"/>
              <a:t>            //do action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09956" y="4293096"/>
            <a:ext cx="2746684" cy="175432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不合理的嵌套</a:t>
            </a:r>
            <a:endParaRPr lang="en-US" altLang="zh-CN" dirty="0"/>
          </a:p>
          <a:p>
            <a:r>
              <a:rPr lang="en-US" altLang="zh-CN" dirty="0"/>
              <a:t>while(true){</a:t>
            </a:r>
          </a:p>
          <a:p>
            <a:r>
              <a:rPr lang="en-US" altLang="zh-CN" dirty="0"/>
              <a:t>   try{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" name="乘号 1"/>
          <p:cNvSpPr/>
          <p:nvPr/>
        </p:nvSpPr>
        <p:spPr>
          <a:xfrm>
            <a:off x="5687094" y="1334311"/>
            <a:ext cx="833464" cy="12613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89606" y="4121204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8000" b="1" dirty="0">
                <a:solidFill>
                  <a:srgbClr val="FF0000"/>
                </a:solidFill>
              </a:rPr>
              <a:t> </a:t>
            </a:r>
            <a:endParaRPr lang="zh-CN" alt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41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  <p:bldP spid="23" grpId="0" animBg="1"/>
      <p:bldP spid="24" grpId="0" animBg="1"/>
      <p:bldP spid="2" grpId="0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、异常规范总结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424" y="1484784"/>
            <a:ext cx="1051316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只在必要使用异常的地方才使用异常，不要用异常去控制程序的流程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减轻</a:t>
            </a:r>
            <a:r>
              <a:rPr lang="en-US" altLang="zh-CN" sz="2800" dirty="0"/>
              <a:t>finally</a:t>
            </a:r>
            <a:r>
              <a:rPr lang="zh-CN" altLang="en-US" sz="2800" dirty="0"/>
              <a:t>的任务，不要在</a:t>
            </a:r>
            <a:r>
              <a:rPr lang="en-US" altLang="zh-CN" sz="2800" dirty="0"/>
              <a:t>finally</a:t>
            </a:r>
            <a:r>
              <a:rPr lang="zh-CN" altLang="en-US" sz="2800" dirty="0"/>
              <a:t>中做一些其它的事情，</a:t>
            </a:r>
            <a:r>
              <a:rPr lang="en-US" altLang="zh-CN" sz="2800" dirty="0"/>
              <a:t>finally</a:t>
            </a:r>
            <a:r>
              <a:rPr lang="zh-CN" altLang="en-US" sz="2800" dirty="0"/>
              <a:t>块仅仅用来释放资源是最合适的。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将尽量将所有的</a:t>
            </a:r>
            <a:r>
              <a:rPr lang="en-US" altLang="zh-CN" sz="2800" dirty="0"/>
              <a:t>return</a:t>
            </a:r>
            <a:r>
              <a:rPr lang="zh-CN" altLang="en-US" sz="2800" dirty="0"/>
              <a:t>写在函数的最后面，而不是</a:t>
            </a:r>
            <a:r>
              <a:rPr lang="en-US" altLang="zh-CN" sz="2800" dirty="0"/>
              <a:t>try … catch … finally</a:t>
            </a:r>
            <a:r>
              <a:rPr lang="zh-CN" altLang="en-US" sz="2800" dirty="0"/>
              <a:t>中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切忌使用空</a:t>
            </a:r>
            <a:r>
              <a:rPr lang="en-US" altLang="zh-CN" sz="2800" dirty="0"/>
              <a:t>catch</a:t>
            </a:r>
            <a:r>
              <a:rPr lang="zh-CN" altLang="en-US" sz="2800" dirty="0"/>
              <a:t>块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不要在</a:t>
            </a:r>
            <a:r>
              <a:rPr lang="en-US" altLang="zh-CN" sz="2800" dirty="0" err="1"/>
              <a:t>fianlly</a:t>
            </a:r>
            <a:r>
              <a:rPr lang="zh-CN" altLang="en-US" sz="2800" dirty="0"/>
              <a:t>中使用</a:t>
            </a:r>
            <a:r>
              <a:rPr lang="en-US" altLang="zh-CN" sz="2800" dirty="0"/>
              <a:t>return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不要在</a:t>
            </a:r>
            <a:r>
              <a:rPr lang="en-US" altLang="zh-CN" sz="2800" dirty="0"/>
              <a:t>finally</a:t>
            </a:r>
            <a:r>
              <a:rPr lang="zh-CN" altLang="en-US" sz="2800" dirty="0"/>
              <a:t>中抛出异常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在最外层捕获异常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39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428177"/>
              </p:ext>
            </p:extLst>
          </p:nvPr>
        </p:nvGraphicFramePr>
        <p:xfrm>
          <a:off x="1559496" y="1127100"/>
          <a:ext cx="7920880" cy="2468880"/>
        </p:xfrm>
        <a:graphic>
          <a:graphicData uri="http://schemas.openxmlformats.org/drawingml/2006/table">
            <a:tbl>
              <a:tblPr/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b="0" i="0" dirty="0"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r>
                        <a:rPr lang="zh-CN" altLang="en-US" b="0" i="0" dirty="0">
                          <a:effectLst/>
                          <a:latin typeface="Consolas" panose="020B0609020204030204" pitchFamily="49" charset="0"/>
                        </a:rPr>
                        <a:t>引入</a:t>
                      </a:r>
                      <a:r>
                        <a:rPr lang="en-US" altLang="zh-CN" b="0" i="0" dirty="0">
                          <a:effectLst/>
                          <a:latin typeface="Consolas" panose="020B0609020204030204" pitchFamily="49" charset="0"/>
                        </a:rPr>
                        <a:t>jar</a:t>
                      </a:r>
                      <a:r>
                        <a:rPr lang="zh-CN" altLang="en-US" b="0" i="0" dirty="0">
                          <a:effectLst/>
                          <a:latin typeface="Consolas" panose="020B0609020204030204" pitchFamily="49" charset="0"/>
                        </a:rPr>
                        <a:t>包：</a:t>
                      </a:r>
                      <a:endParaRPr lang="en-US" altLang="zh-CN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&lt;dependency&gt;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&lt;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groupId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com.baiwang.cloud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groupId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&lt;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artifactId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bwtools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-common&lt;/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artifactId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&lt;version&gt;1.0.0.0&lt;/version&gt;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&lt;/dependency&gt;</a:t>
                      </a:r>
                    </a:p>
                    <a:p>
                      <a:pPr algn="l" fontAlgn="base"/>
                      <a:endParaRPr lang="en-US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枚举：</a:t>
                      </a:r>
                      <a:r>
                        <a:rPr lang="en-US" altLang="zh-C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com.baiwang.cloud.common.enumutil.SystemErrorEnum</a:t>
                      </a:r>
                      <a:endParaRPr lang="en-US" altLang="zh-CN" b="1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ase"/>
                      <a:endParaRPr lang="en-US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、全局错误码标准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9496" y="3366863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</a:t>
            </a:r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http://192.168.0.247/platform/bwtools.git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3898334"/>
            <a:ext cx="8074641" cy="27710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973" y="1127100"/>
            <a:ext cx="40386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6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116487"/>
              </p:ext>
            </p:extLst>
          </p:nvPr>
        </p:nvGraphicFramePr>
        <p:xfrm>
          <a:off x="1968606" y="980728"/>
          <a:ext cx="9960042" cy="3017520"/>
        </p:xfrm>
        <a:graphic>
          <a:graphicData uri="http://schemas.openxmlformats.org/drawingml/2006/table">
            <a:tbl>
              <a:tblPr/>
              <a:tblGrid>
                <a:gridCol w="9960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/**</a:t>
                      </a: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举例：自定义业务异常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限流异常</a:t>
                      </a: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*/</a:t>
                      </a: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 class </a:t>
                      </a:r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LimitException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extends </a:t>
                      </a:r>
                      <a:r>
                        <a:rPr lang="en-US" altLang="zh-CN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MyBaseException</a:t>
                      </a:r>
                      <a:endParaRPr lang="en-US" altLang="zh-CN" sz="18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//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全局异常枚举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public </a:t>
                      </a:r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LimitException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SystemErrorEnum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error)</a:t>
                      </a: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super(error);</a:t>
                      </a: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9525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、自定义异常标准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00902" y="2204864"/>
            <a:ext cx="233910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必须继承基类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40216" y="5206825"/>
            <a:ext cx="377539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框架自动拦截所有异常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275806"/>
              </p:ext>
            </p:extLst>
          </p:nvPr>
        </p:nvGraphicFramePr>
        <p:xfrm>
          <a:off x="2063552" y="4005064"/>
          <a:ext cx="9960042" cy="2743200"/>
        </p:xfrm>
        <a:graphic>
          <a:graphicData uri="http://schemas.openxmlformats.org/drawingml/2006/table">
            <a:tbl>
              <a:tblPr/>
              <a:tblGrid>
                <a:gridCol w="9960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--------------------------------------------------------------------------------------------------------------------------------------------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/**</a:t>
                      </a:r>
                    </a:p>
                    <a:p>
                      <a:pPr fontAlgn="base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*业务流程中，抛出异常代码</a:t>
                      </a:r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 void </a:t>
                      </a:r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doService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//do action</a:t>
                      </a: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throw new </a:t>
                      </a:r>
                      <a:r>
                        <a:rPr lang="en-US" altLang="zh-CN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LimitException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SystemErrorEnum.SYSTEM_ERROR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fontAlgn="base"/>
                      <a:endParaRPr lang="en-US" altLang="zh-C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4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16334"/>
              </p:ext>
            </p:extLst>
          </p:nvPr>
        </p:nvGraphicFramePr>
        <p:xfrm>
          <a:off x="1968606" y="1156600"/>
          <a:ext cx="7920880" cy="548640"/>
        </p:xfrm>
        <a:graphic>
          <a:graphicData uri="http://schemas.openxmlformats.org/drawingml/2006/table">
            <a:tbl>
              <a:tblPr/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自定义业务对象，</a:t>
                      </a:r>
                      <a:r>
                        <a:rPr lang="zh-CN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必须继承基类 </a:t>
                      </a:r>
                      <a:r>
                        <a:rPr lang="en-US" altLang="zh-CN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BaseJsonModel</a:t>
                      </a:r>
                      <a:endParaRPr lang="en-US" altLang="zh-CN" sz="18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 class </a:t>
                      </a:r>
                      <a:r>
                        <a:rPr lang="en-US" altLang="zh-C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ProductVO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extends </a:t>
                      </a:r>
                      <a:r>
                        <a:rPr lang="en-US" altLang="zh-CN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BaseJsonModel</a:t>
                      </a:r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}</a:t>
                      </a:r>
                    </a:p>
                  </a:txBody>
                  <a:tcPr marL="9525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、返回对象标准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8606" y="1874955"/>
            <a:ext cx="81439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/>
              <a:t>---------------------------------------------------------------------------------------------------------------</a:t>
            </a:r>
          </a:p>
          <a:p>
            <a:pPr lvl="0" fontAlgn="base">
              <a:defRPr/>
            </a:pPr>
            <a:endParaRPr lang="en-US" altLang="zh-CN" dirty="0"/>
          </a:p>
          <a:p>
            <a:pPr lvl="0" fontAlgn="base">
              <a:defRPr/>
            </a:pPr>
            <a:r>
              <a:rPr lang="zh-CN" altLang="en-US" dirty="0">
                <a:solidFill>
                  <a:srgbClr val="FF0000"/>
                </a:solidFill>
              </a:rPr>
              <a:t>返回单个对象：</a:t>
            </a:r>
            <a:r>
              <a:rPr lang="en-US" altLang="zh-CN" dirty="0"/>
              <a:t> </a:t>
            </a:r>
          </a:p>
          <a:p>
            <a:pPr lvl="0" fontAlgn="base"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 </a:t>
            </a:r>
            <a:r>
              <a:rPr lang="en-US" altLang="zh-CN" dirty="0" err="1"/>
              <a:t>ProductVO</a:t>
            </a:r>
            <a:r>
              <a:rPr lang="en-US" altLang="zh-CN" dirty="0"/>
              <a:t> </a:t>
            </a:r>
            <a:r>
              <a:rPr lang="en-US" altLang="zh-CN" dirty="0" err="1"/>
              <a:t>productVo</a:t>
            </a:r>
            <a:r>
              <a:rPr lang="en-US" altLang="zh-CN" dirty="0"/>
              <a:t> = </a:t>
            </a:r>
            <a:r>
              <a:rPr lang="en-US" altLang="zh-CN" dirty="0" err="1"/>
              <a:t>productService.getProductByCode</a:t>
            </a:r>
            <a:r>
              <a:rPr lang="en-US" altLang="zh-CN" dirty="0"/>
              <a:t>(</a:t>
            </a:r>
            <a:r>
              <a:rPr lang="en-US" altLang="zh-CN" dirty="0" err="1"/>
              <a:t>itemCode</a:t>
            </a:r>
            <a:r>
              <a:rPr lang="en-US" altLang="zh-CN" dirty="0"/>
              <a:t>);</a:t>
            </a:r>
          </a:p>
          <a:p>
            <a:pPr lvl="0" fontAlgn="base">
              <a:defRPr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b="1" dirty="0" err="1"/>
              <a:t>BWJsonResult</a:t>
            </a:r>
            <a:r>
              <a:rPr lang="en-US" altLang="zh-CN" dirty="0"/>
              <a:t>&lt;</a:t>
            </a:r>
            <a:r>
              <a:rPr lang="en-US" altLang="zh-CN" dirty="0" err="1"/>
              <a:t>ProductVO</a:t>
            </a:r>
            <a:r>
              <a:rPr lang="en-US" altLang="zh-CN" dirty="0"/>
              <a:t>&gt; result = new </a:t>
            </a:r>
            <a:r>
              <a:rPr lang="en-US" altLang="zh-CN" b="1" dirty="0" err="1"/>
              <a:t>BWJsonResult</a:t>
            </a:r>
            <a:r>
              <a:rPr lang="en-US" altLang="zh-CN" dirty="0"/>
              <a:t>&lt;</a:t>
            </a:r>
            <a:r>
              <a:rPr lang="en-US" altLang="zh-CN" dirty="0" err="1"/>
              <a:t>ProductVO</a:t>
            </a:r>
            <a:r>
              <a:rPr lang="en-US" altLang="zh-CN" dirty="0"/>
              <a:t>&gt;(</a:t>
            </a:r>
            <a:r>
              <a:rPr lang="en-US" altLang="zh-CN" dirty="0" err="1"/>
              <a:t>productVo</a:t>
            </a:r>
            <a:r>
              <a:rPr lang="en-US" altLang="zh-CN" dirty="0"/>
              <a:t>);</a:t>
            </a:r>
          </a:p>
          <a:p>
            <a:pPr lvl="0" fontAlgn="base">
              <a:defRPr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return result;</a:t>
            </a:r>
          </a:p>
          <a:p>
            <a:pPr lvl="0" fontAlgn="base">
              <a:defRPr/>
            </a:pP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028303" y="3868013"/>
            <a:ext cx="80842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defRPr/>
            </a:pPr>
            <a:r>
              <a:rPr lang="en-US" altLang="zh-CN" dirty="0"/>
              <a:t>----------------------------------------------------------------------------------------------------------------</a:t>
            </a:r>
          </a:p>
          <a:p>
            <a:pPr lvl="0" fontAlgn="base">
              <a:defRPr/>
            </a:pPr>
            <a:endParaRPr lang="en-US" altLang="zh-CN" dirty="0"/>
          </a:p>
          <a:p>
            <a:pPr lvl="0" fontAlgn="base">
              <a:defRPr/>
            </a:pPr>
            <a:r>
              <a:rPr lang="zh-CN" altLang="en-US" dirty="0">
                <a:solidFill>
                  <a:srgbClr val="FF0000"/>
                </a:solidFill>
              </a:rPr>
              <a:t>返回</a:t>
            </a:r>
            <a:r>
              <a:rPr lang="en-US" altLang="zh-CN" dirty="0">
                <a:solidFill>
                  <a:srgbClr val="FF0000"/>
                </a:solidFill>
              </a:rPr>
              <a:t>List</a:t>
            </a:r>
            <a:r>
              <a:rPr lang="zh-CN" altLang="en-US" dirty="0">
                <a:solidFill>
                  <a:srgbClr val="FF0000"/>
                </a:solidFill>
              </a:rPr>
              <a:t>对象：</a:t>
            </a:r>
            <a:endParaRPr lang="en-US" altLang="zh-CN" dirty="0">
              <a:solidFill>
                <a:srgbClr val="FF0000"/>
              </a:solidFill>
            </a:endParaRPr>
          </a:p>
          <a:p>
            <a:pPr lvl="0" fontAlgn="base"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List&lt;</a:t>
            </a:r>
            <a:r>
              <a:rPr lang="en-US" altLang="zh-CN" dirty="0" err="1"/>
              <a:t>ProductVO</a:t>
            </a:r>
            <a:r>
              <a:rPr lang="en-US" altLang="zh-CN" dirty="0"/>
              <a:t>&gt; list= </a:t>
            </a:r>
            <a:r>
              <a:rPr lang="en-US" altLang="zh-CN" dirty="0" err="1"/>
              <a:t>productService.getProductList</a:t>
            </a:r>
            <a:r>
              <a:rPr lang="en-US" altLang="zh-CN" dirty="0"/>
              <a:t>();</a:t>
            </a:r>
          </a:p>
          <a:p>
            <a:pPr lvl="0" fontAlgn="base">
              <a:defRPr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b="1" dirty="0" err="1"/>
              <a:t>BWJsonResult</a:t>
            </a:r>
            <a:r>
              <a:rPr lang="en-US" altLang="zh-CN" dirty="0"/>
              <a:t>&lt;</a:t>
            </a:r>
            <a:r>
              <a:rPr lang="en-US" altLang="zh-CN" dirty="0" err="1"/>
              <a:t>ProductVO</a:t>
            </a:r>
            <a:r>
              <a:rPr lang="en-US" altLang="zh-CN" dirty="0"/>
              <a:t>&gt; result = new </a:t>
            </a:r>
            <a:r>
              <a:rPr lang="en-US" altLang="zh-CN" b="1" dirty="0" err="1"/>
              <a:t>BWJsonResult</a:t>
            </a:r>
            <a:r>
              <a:rPr lang="en-US" altLang="zh-CN" dirty="0"/>
              <a:t>&lt;</a:t>
            </a:r>
            <a:r>
              <a:rPr lang="en-US" altLang="zh-CN" dirty="0" err="1"/>
              <a:t>ProductVO</a:t>
            </a:r>
            <a:r>
              <a:rPr lang="en-US" altLang="zh-CN" dirty="0"/>
              <a:t>&gt;(list);</a:t>
            </a:r>
          </a:p>
          <a:p>
            <a:pPr lvl="0" fontAlgn="base">
              <a:defRPr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return result</a:t>
            </a:r>
          </a:p>
          <a:p>
            <a:pPr lvl="0" fontAlgn="base">
              <a:defRPr/>
            </a:pP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28303" y="5908630"/>
            <a:ext cx="7699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{"success":true,"errorCode":"0","errorMsg":null,"data":[{"name":"test.name.1",</a:t>
            </a:r>
          </a:p>
          <a:p>
            <a:r>
              <a:rPr lang="en-US" altLang="zh-CN" dirty="0"/>
              <a:t>"address":"test.address.1"},{"name":"test.name.2","address":"test.address.2"}]}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95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924049" y="439042"/>
            <a:ext cx="10515600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、兼容性规范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407368" y="1238905"/>
            <a:ext cx="4680520" cy="2346034"/>
            <a:chOff x="407368" y="1238905"/>
            <a:chExt cx="4680520" cy="2346034"/>
          </a:xfrm>
        </p:grpSpPr>
        <p:sp>
          <p:nvSpPr>
            <p:cNvPr id="26" name="矩形 25"/>
            <p:cNvSpPr/>
            <p:nvPr/>
          </p:nvSpPr>
          <p:spPr>
            <a:xfrm>
              <a:off x="407368" y="1238905"/>
              <a:ext cx="4680520" cy="23460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011248" y="1988840"/>
              <a:ext cx="136815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337600" y="1988840"/>
              <a:ext cx="136815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2379400" y="2312876"/>
              <a:ext cx="958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723272" y="1402320"/>
              <a:ext cx="1993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getList</a:t>
              </a:r>
              <a:r>
                <a:rPr lang="en-US" altLang="zh-CN" dirty="0"/>
                <a:t>(String code)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94650" y="2776282"/>
              <a:ext cx="1993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getList</a:t>
              </a:r>
              <a:r>
                <a:rPr lang="en-US" altLang="zh-CN" dirty="0"/>
                <a:t>(String code)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441726" y="1257348"/>
            <a:ext cx="5533316" cy="2315668"/>
            <a:chOff x="6441726" y="1257348"/>
            <a:chExt cx="5533316" cy="2315668"/>
          </a:xfrm>
        </p:grpSpPr>
        <p:sp>
          <p:nvSpPr>
            <p:cNvPr id="27" name="矩形 26"/>
            <p:cNvSpPr/>
            <p:nvPr/>
          </p:nvSpPr>
          <p:spPr>
            <a:xfrm>
              <a:off x="6456040" y="1257348"/>
              <a:ext cx="5519002" cy="23156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077806" y="1988840"/>
              <a:ext cx="1368152" cy="648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9408368" y="1988840"/>
              <a:ext cx="1368152" cy="648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10" idx="3"/>
              <a:endCxn id="11" idx="1"/>
            </p:cNvCxnSpPr>
            <p:nvPr/>
          </p:nvCxnSpPr>
          <p:spPr>
            <a:xfrm>
              <a:off x="8445958" y="2312876"/>
              <a:ext cx="962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441726" y="1406138"/>
              <a:ext cx="3182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getList</a:t>
              </a:r>
              <a:r>
                <a:rPr lang="en-US" altLang="zh-CN" dirty="0"/>
                <a:t>(String </a:t>
              </a:r>
              <a:r>
                <a:rPr lang="en-US" altLang="zh-CN" dirty="0" err="1"/>
                <a:t>code,String</a:t>
              </a:r>
              <a:r>
                <a:rPr lang="en-US" altLang="zh-CN" dirty="0"/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name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87185" y="2854101"/>
              <a:ext cx="3182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getList</a:t>
              </a:r>
              <a:r>
                <a:rPr lang="en-US" altLang="zh-CN" dirty="0"/>
                <a:t>(String </a:t>
              </a:r>
              <a:r>
                <a:rPr lang="en-US" altLang="zh-CN" dirty="0" err="1"/>
                <a:t>code,String</a:t>
              </a:r>
              <a:r>
                <a:rPr lang="en-US" altLang="zh-CN" dirty="0"/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name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29" name="乘号 28"/>
            <p:cNvSpPr/>
            <p:nvPr/>
          </p:nvSpPr>
          <p:spPr>
            <a:xfrm>
              <a:off x="11064552" y="1262122"/>
              <a:ext cx="805299" cy="726718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07367" y="4077370"/>
            <a:ext cx="11580791" cy="2315668"/>
            <a:chOff x="407367" y="4077370"/>
            <a:chExt cx="11580791" cy="2315668"/>
          </a:xfrm>
        </p:grpSpPr>
        <p:sp>
          <p:nvSpPr>
            <p:cNvPr id="28" name="矩形 27"/>
            <p:cNvSpPr/>
            <p:nvPr/>
          </p:nvSpPr>
          <p:spPr>
            <a:xfrm>
              <a:off x="407367" y="4077370"/>
              <a:ext cx="11462483" cy="23156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905958" y="4329391"/>
              <a:ext cx="1368152" cy="648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7838506" y="4357044"/>
              <a:ext cx="1368152" cy="648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>
              <a:stCxn id="18" idx="3"/>
              <a:endCxn id="19" idx="1"/>
            </p:cNvCxnSpPr>
            <p:nvPr/>
          </p:nvCxnSpPr>
          <p:spPr>
            <a:xfrm>
              <a:off x="4274110" y="4653427"/>
              <a:ext cx="3564396" cy="276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2593415" y="5089180"/>
              <a:ext cx="1993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getList</a:t>
              </a:r>
              <a:r>
                <a:rPr lang="en-US" altLang="zh-CN" dirty="0"/>
                <a:t>(String code)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077866" y="5531275"/>
              <a:ext cx="3182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getList</a:t>
              </a:r>
              <a:r>
                <a:rPr lang="en-US" altLang="zh-CN" dirty="0"/>
                <a:t>(String </a:t>
              </a:r>
              <a:r>
                <a:rPr lang="en-US" altLang="zh-CN" dirty="0" err="1"/>
                <a:t>code,String</a:t>
              </a:r>
              <a:r>
                <a:rPr lang="en-US" altLang="zh-CN" dirty="0"/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name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248128" y="5607454"/>
              <a:ext cx="3182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getList</a:t>
              </a:r>
              <a:r>
                <a:rPr lang="en-US" altLang="zh-CN" dirty="0"/>
                <a:t>(String </a:t>
              </a:r>
              <a:r>
                <a:rPr lang="en-US" altLang="zh-CN" dirty="0" err="1"/>
                <a:t>code,String</a:t>
              </a:r>
              <a:r>
                <a:rPr lang="en-US" altLang="zh-CN" dirty="0"/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name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622482" y="5190351"/>
              <a:ext cx="1993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getList</a:t>
              </a:r>
              <a:r>
                <a:rPr lang="en-US" altLang="zh-CN" dirty="0"/>
                <a:t>(String code)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1024433" y="4218849"/>
              <a:ext cx="963725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CN" sz="6000" b="1" dirty="0">
                  <a:solidFill>
                    <a:srgbClr val="FF0000"/>
                  </a:solidFill>
                </a:rPr>
                <a:t> </a:t>
              </a:r>
              <a:endParaRPr lang="zh-CN" altLang="en-US" sz="6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右箭头 30"/>
          <p:cNvSpPr/>
          <p:nvPr/>
        </p:nvSpPr>
        <p:spPr>
          <a:xfrm>
            <a:off x="5493630" y="1988840"/>
            <a:ext cx="720080" cy="721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3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、注释规范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为什么写注释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88" y="1196752"/>
            <a:ext cx="8661608" cy="535811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5491" y="2082579"/>
            <a:ext cx="2610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、给使用者更好的指导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、有利于代码升级维护</a:t>
            </a:r>
          </a:p>
        </p:txBody>
      </p:sp>
    </p:spTree>
    <p:extLst>
      <p:ext uri="{BB962C8B-B14F-4D97-AF65-F5344CB8AC3E}">
        <p14:creationId xmlns:p14="http://schemas.microsoft.com/office/powerpoint/2010/main" val="149040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196752"/>
            <a:ext cx="9984432" cy="5399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、注释规范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为什么写注释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53238" y="241159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写这么多注释，会不会影响开发效率？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60285" y="1342509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、理清业务逻辑和编码思路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、提高代码质量、降低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61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、注释与编码效率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2945" y="3986895"/>
            <a:ext cx="992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综合来看：注释和日志写的越规范，编码思路越清晰，开发速度越快，代码质量越高，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98888" y="2087246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写代码的时间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72945" y="2814378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98888" y="133492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行业痛点：</a:t>
            </a:r>
          </a:p>
        </p:txBody>
      </p:sp>
    </p:spTree>
    <p:extLst>
      <p:ext uri="{BB962C8B-B14F-4D97-AF65-F5344CB8AC3E}">
        <p14:creationId xmlns:p14="http://schemas.microsoft.com/office/powerpoint/2010/main" val="306129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、日志规范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55623" y="3556546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、便于业务统计分析和监控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、便于定位和排查线上问题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57791" y="259963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为什么打日志？</a:t>
            </a:r>
          </a:p>
        </p:txBody>
      </p:sp>
    </p:spTree>
    <p:extLst>
      <p:ext uri="{BB962C8B-B14F-4D97-AF65-F5344CB8AC3E}">
        <p14:creationId xmlns:p14="http://schemas.microsoft.com/office/powerpoint/2010/main" val="181011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991544" y="474325"/>
            <a:ext cx="105156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、架构演进介绍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435198"/>
            <a:ext cx="8352928" cy="46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11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、日志规范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54265" y="3490598"/>
            <a:ext cx="8748781" cy="1320868"/>
            <a:chOff x="227539" y="3597482"/>
            <a:chExt cx="8748781" cy="132086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3515" y="3597482"/>
              <a:ext cx="6902805" cy="13208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12" name="文本框 11"/>
            <p:cNvSpPr txBox="1"/>
            <p:nvPr/>
          </p:nvSpPr>
          <p:spPr>
            <a:xfrm>
              <a:off x="227539" y="3861048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出口日志：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54265" y="5041720"/>
            <a:ext cx="8820789" cy="1257365"/>
            <a:chOff x="227539" y="5229200"/>
            <a:chExt cx="8820789" cy="125736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r="6314"/>
            <a:stretch/>
          </p:blipFill>
          <p:spPr>
            <a:xfrm>
              <a:off x="2081602" y="5229200"/>
              <a:ext cx="6966726" cy="12573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13" name="文本框 12"/>
            <p:cNvSpPr txBox="1"/>
            <p:nvPr/>
          </p:nvSpPr>
          <p:spPr>
            <a:xfrm>
              <a:off x="227539" y="5517232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异常日志：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99456" y="1196752"/>
            <a:ext cx="8703590" cy="2016224"/>
            <a:chOff x="272730" y="1196752"/>
            <a:chExt cx="8703590" cy="2016224"/>
          </a:xfrm>
        </p:grpSpPr>
        <p:sp>
          <p:nvSpPr>
            <p:cNvPr id="10" name="文本框 9"/>
            <p:cNvSpPr txBox="1"/>
            <p:nvPr/>
          </p:nvSpPr>
          <p:spPr>
            <a:xfrm>
              <a:off x="272730" y="2041684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入口日志：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4"/>
            <a:srcRect t="22650"/>
            <a:stretch/>
          </p:blipFill>
          <p:spPr>
            <a:xfrm>
              <a:off x="2073515" y="1196752"/>
              <a:ext cx="6902805" cy="20162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07857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124744"/>
            <a:ext cx="10657184" cy="53853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、日志规范实例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56270" y="1700808"/>
            <a:ext cx="237626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96200" y="1484784"/>
            <a:ext cx="338437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84032" y="3203684"/>
            <a:ext cx="48848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正常业务只打摘要信息，异常业务打全部信息</a:t>
            </a:r>
          </a:p>
        </p:txBody>
      </p:sp>
    </p:spTree>
    <p:extLst>
      <p:ext uri="{BB962C8B-B14F-4D97-AF65-F5344CB8AC3E}">
        <p14:creationId xmlns:p14="http://schemas.microsoft.com/office/powerpoint/2010/main" val="140511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24817" y="198884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排查时间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修复时间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、注释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日志规范化的目标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5848" y="1419597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期望通过详细的注释和规范的日志，达到以下目标：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301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3432" y="1162037"/>
            <a:ext cx="10081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、单机限流方案（令牌桶算法）：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http://192.168.0.249:8090/pages/viewpage.action?pageId=8388726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、集群限流方案（</a:t>
            </a:r>
            <a:r>
              <a:rPr lang="en-US" altLang="zh-CN" dirty="0" err="1"/>
              <a:t>Redis</a:t>
            </a:r>
            <a:r>
              <a:rPr lang="zh-CN" altLang="en-US" dirty="0"/>
              <a:t>时间窗滑动算法）：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http://192.168.0.249:8090/pages/viewpage.action?pageId=8388764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、分布式锁方案（基于</a:t>
            </a:r>
            <a:r>
              <a:rPr lang="en-US" altLang="zh-CN" dirty="0" err="1"/>
              <a:t>zk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http://192.168.0.249:8090/pages/viewpage.action?pageId=8388813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、用</a:t>
            </a:r>
            <a:r>
              <a:rPr lang="en-US" altLang="zh-CN" dirty="0"/>
              <a:t>Feign</a:t>
            </a:r>
            <a:r>
              <a:rPr lang="zh-CN" altLang="en-US" dirty="0"/>
              <a:t>访问</a:t>
            </a:r>
            <a:r>
              <a:rPr lang="en-US" altLang="zh-CN" dirty="0" err="1"/>
              <a:t>springcloud</a:t>
            </a:r>
            <a:r>
              <a:rPr lang="zh-CN" altLang="en-US" dirty="0"/>
              <a:t>微服务方法：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http://192.168.0.249:8090/pages/viewpage.action?pageId=8388783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、用</a:t>
            </a:r>
            <a:r>
              <a:rPr lang="en-US" altLang="zh-CN" dirty="0" err="1"/>
              <a:t>RestTemplate</a:t>
            </a:r>
            <a:r>
              <a:rPr lang="zh-CN" altLang="en-US" dirty="0"/>
              <a:t>访问</a:t>
            </a:r>
            <a:r>
              <a:rPr lang="en-US" altLang="zh-CN" dirty="0"/>
              <a:t>Http </a:t>
            </a:r>
            <a:r>
              <a:rPr lang="zh-CN" altLang="en-US" dirty="0"/>
              <a:t>接口方法：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http://192.168.0.249:8090/pages/viewpage.action?pageId=8388780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98888" y="445200"/>
            <a:ext cx="6645384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、文档规范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基础技术组件列表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7"/>
          <a:srcRect r="19859"/>
          <a:stretch/>
        </p:blipFill>
        <p:spPr>
          <a:xfrm>
            <a:off x="1070323" y="4149080"/>
            <a:ext cx="6249813" cy="2369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2275" y="1084383"/>
            <a:ext cx="4394131" cy="558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67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4622"/>
          <a:stretch/>
        </p:blipFill>
        <p:spPr>
          <a:xfrm>
            <a:off x="119336" y="1196752"/>
            <a:ext cx="7910525" cy="38923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文本框 2"/>
          <p:cNvSpPr txBox="1"/>
          <p:nvPr/>
        </p:nvSpPr>
        <p:spPr>
          <a:xfrm>
            <a:off x="1898888" y="439042"/>
            <a:ext cx="4925306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、接口文档规范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97" y="1107504"/>
            <a:ext cx="4129883" cy="50578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文本框 4"/>
          <p:cNvSpPr txBox="1"/>
          <p:nvPr/>
        </p:nvSpPr>
        <p:spPr>
          <a:xfrm>
            <a:off x="1719987" y="5518973"/>
            <a:ext cx="5088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开发自测完毕后，在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confluence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上更新接口文档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部署一台日常开发机，部署一台集成环境测试机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746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39AD44-C602-4A02-BA27-418AC8611451}"/>
              </a:ext>
            </a:extLst>
          </p:cNvPr>
          <p:cNvSpPr txBox="1"/>
          <p:nvPr/>
        </p:nvSpPr>
        <p:spPr>
          <a:xfrm>
            <a:off x="2082957" y="1767006"/>
            <a:ext cx="67869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微服务架构（业务层</a:t>
            </a:r>
            <a:r>
              <a:rPr lang="en-US" altLang="zh-CN" sz="3200" dirty="0"/>
              <a:t>+</a:t>
            </a:r>
            <a:r>
              <a:rPr lang="zh-CN" altLang="en-US" sz="3200" dirty="0"/>
              <a:t>能力曾）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开发模板 （</a:t>
            </a:r>
            <a:r>
              <a:rPr lang="en-US" altLang="zh-CN" sz="3200" dirty="0"/>
              <a:t>CLOUD+BOOT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自动发版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编码规范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变量</a:t>
            </a:r>
            <a:r>
              <a:rPr lang="en-US" altLang="zh-CN" sz="3200" dirty="0"/>
              <a:t>+</a:t>
            </a:r>
            <a:r>
              <a:rPr lang="zh-CN" altLang="en-US" sz="3200" dirty="0"/>
              <a:t>线程安全</a:t>
            </a:r>
            <a:r>
              <a:rPr lang="en-US" altLang="zh-CN" sz="3200" dirty="0"/>
              <a:t>+</a:t>
            </a:r>
            <a:r>
              <a:rPr lang="zh-CN" altLang="en-US" sz="3200" dirty="0"/>
              <a:t>异常</a:t>
            </a:r>
            <a:endParaRPr lang="en-US" altLang="zh-CN" sz="32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注释</a:t>
            </a:r>
            <a:r>
              <a:rPr lang="en-US" altLang="zh-CN" sz="3200" dirty="0"/>
              <a:t>+</a:t>
            </a:r>
            <a:r>
              <a:rPr lang="zh-CN" altLang="en-US" sz="3200" dirty="0"/>
              <a:t>日志</a:t>
            </a:r>
            <a:r>
              <a:rPr lang="en-US" altLang="zh-CN" sz="3200" dirty="0"/>
              <a:t>+</a:t>
            </a:r>
            <a:r>
              <a:rPr lang="zh-CN" altLang="en-US" sz="3200" dirty="0"/>
              <a:t>文档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641269-B3BC-411F-9AED-1EFEE27AE093}"/>
              </a:ext>
            </a:extLst>
          </p:cNvPr>
          <p:cNvSpPr txBox="1"/>
          <p:nvPr/>
        </p:nvSpPr>
        <p:spPr>
          <a:xfrm>
            <a:off x="1898888" y="439042"/>
            <a:ext cx="4925306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9545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问题和建议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7888" y="3030051"/>
            <a:ext cx="1653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Q &amp; 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99656" y="5229200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研发标准化和规范化是一项长期的工程，需要大家的共同努力</a:t>
            </a:r>
          </a:p>
        </p:txBody>
      </p:sp>
    </p:spTree>
    <p:extLst>
      <p:ext uri="{BB962C8B-B14F-4D97-AF65-F5344CB8AC3E}">
        <p14:creationId xmlns:p14="http://schemas.microsoft.com/office/powerpoint/2010/main" val="550390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6.02.15_百望企业ppt5-5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9" y="2099292"/>
            <a:ext cx="3067665" cy="17282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99656" y="4664962"/>
            <a:ext cx="295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479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0A3AF8-67F1-41C6-AEB7-3A6D6933C920}"/>
              </a:ext>
            </a:extLst>
          </p:cNvPr>
          <p:cNvSpPr txBox="1"/>
          <p:nvPr/>
        </p:nvSpPr>
        <p:spPr>
          <a:xfrm>
            <a:off x="1271464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5CCAC0-F0C1-49B0-92E1-C01A7B3A4AF0}"/>
              </a:ext>
            </a:extLst>
          </p:cNvPr>
          <p:cNvSpPr txBox="1"/>
          <p:nvPr/>
        </p:nvSpPr>
        <p:spPr>
          <a:xfrm>
            <a:off x="1072451" y="1837818"/>
            <a:ext cx="98650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微服务英文名称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Microservice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Microservice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架构模式就是将整个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应用组织为一系列小的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这些小的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服务可以独立地编译及部署，并通过各自暴露的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接口相互通讯。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它们彼此相互协作，作为一个整体为用户提供功能，却可以独立地进行扩容。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A590BFB-554F-4580-992E-7A3E10C446AD}"/>
              </a:ext>
            </a:extLst>
          </p:cNvPr>
          <p:cNvSpPr txBox="1">
            <a:spLocks/>
          </p:cNvSpPr>
          <p:nvPr/>
        </p:nvSpPr>
        <p:spPr>
          <a:xfrm>
            <a:off x="1991544" y="474325"/>
            <a:ext cx="105156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、微服务介绍</a:t>
            </a:r>
          </a:p>
        </p:txBody>
      </p:sp>
    </p:spTree>
    <p:extLst>
      <p:ext uri="{BB962C8B-B14F-4D97-AF65-F5344CB8AC3E}">
        <p14:creationId xmlns:p14="http://schemas.microsoft.com/office/powerpoint/2010/main" val="126955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84F47-C542-4749-87D6-BCED9453D482}"/>
              </a:ext>
            </a:extLst>
          </p:cNvPr>
          <p:cNvSpPr txBox="1">
            <a:spLocks/>
          </p:cNvSpPr>
          <p:nvPr/>
        </p:nvSpPr>
        <p:spPr>
          <a:xfrm>
            <a:off x="1991544" y="474325"/>
            <a:ext cx="105156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、微服务架构主要功能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6B0D1-88D5-4633-8707-30647D92C504}"/>
              </a:ext>
            </a:extLst>
          </p:cNvPr>
          <p:cNvSpPr txBox="1"/>
          <p:nvPr/>
        </p:nvSpPr>
        <p:spPr>
          <a:xfrm>
            <a:off x="1104890" y="1690062"/>
            <a:ext cx="998222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我们把整个系统根据业务拆分成几个子系统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每个子系统可以部署多个应用，多个应用之间使用负载均衡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需要一个服务注册中心，所有的服务都在注册中心注册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所有的客户端都通过同一个网关地址访问后台的服务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服务之间有时候也需要相互访问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需要一个断路器，及时处理服务调用时的超时和错误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还需要一个监控功能，监控每个服务调用花费的时间等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D9A0A4-DF4B-4AC8-A75B-1E9BF26979DA}"/>
              </a:ext>
            </a:extLst>
          </p:cNvPr>
          <p:cNvSpPr txBox="1"/>
          <p:nvPr/>
        </p:nvSpPr>
        <p:spPr>
          <a:xfrm>
            <a:off x="2423592" y="5363924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服务发现、负载均衡、反向代理、断路器、监控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4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970814" y="15587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1991544" y="474325"/>
            <a:ext cx="105156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、架构选型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839416" y="1343105"/>
          <a:ext cx="10441159" cy="485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46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Dubbo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 Cloud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背景</a:t>
                      </a:r>
                    </a:p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阿里巴巴服务化治理的核心框架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 Source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开源框架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Dubbo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在国内影响力较大，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在国外影响力较大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社区活跃度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（更新时间及频率）</a:t>
                      </a:r>
                      <a:endParaRPr lang="zh-CN" altLang="en-US" sz="1800" b="1" i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更新时间为几个月前，且更新频率很低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更新时间为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分钟前，仍处于高速迭代的阶段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 Cloud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毋庸置疑的优于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Dubbo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架构完整度</a:t>
                      </a:r>
                    </a:p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Dubbo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只是实现了服务治理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 Cloud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下面有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个子项目（可能还会新增）分别覆盖了微服务架构下的方方面面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 Cloud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比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Dubbo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要完整，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Dubbo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只是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Spring Cloud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中的一个子集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文档质量</a:t>
                      </a:r>
                    </a:p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非常全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非常全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两者相当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85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AFECA1-52E4-41AB-B17E-B11AC5A4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71803"/>
            <a:ext cx="7081794" cy="53235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27C8EB-3E44-4CE3-BD0B-5F7896824DBC}"/>
              </a:ext>
            </a:extLst>
          </p:cNvPr>
          <p:cNvSpPr txBox="1"/>
          <p:nvPr/>
        </p:nvSpPr>
        <p:spPr>
          <a:xfrm>
            <a:off x="8236829" y="1268760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Eureka</a:t>
            </a:r>
            <a:r>
              <a:rPr lang="zh-CN" altLang="en-US" dirty="0"/>
              <a:t>：服务注册中心</a:t>
            </a:r>
            <a:endParaRPr lang="en-US" altLang="zh-CN" dirty="0"/>
          </a:p>
          <a:p>
            <a:r>
              <a:rPr lang="en-US" altLang="zh-CN" dirty="0"/>
              <a:t>Config</a:t>
            </a:r>
            <a:r>
              <a:rPr lang="zh-CN" altLang="en-US" dirty="0"/>
              <a:t>：配置中心</a:t>
            </a:r>
            <a:endParaRPr lang="en-US" altLang="zh-CN" dirty="0"/>
          </a:p>
          <a:p>
            <a:r>
              <a:rPr lang="en-US" altLang="zh-CN" dirty="0" err="1"/>
              <a:t>Zuul</a:t>
            </a:r>
            <a:r>
              <a:rPr lang="zh-CN" altLang="en-US" dirty="0"/>
              <a:t>：反向代理</a:t>
            </a:r>
            <a:endParaRPr lang="en-US" altLang="zh-CN" dirty="0"/>
          </a:p>
          <a:p>
            <a:r>
              <a:rPr lang="en-US" altLang="zh-CN" dirty="0"/>
              <a:t>Ribbon</a:t>
            </a:r>
            <a:r>
              <a:rPr lang="zh-CN" altLang="en-US" dirty="0"/>
              <a:t>：负载均衡</a:t>
            </a:r>
            <a:endParaRPr lang="en-US" altLang="zh-CN" dirty="0"/>
          </a:p>
          <a:p>
            <a:r>
              <a:rPr lang="en-US" altLang="zh-CN" dirty="0" err="1"/>
              <a:t>FeignClient</a:t>
            </a:r>
            <a:r>
              <a:rPr lang="zh-CN" altLang="en-US" dirty="0"/>
              <a:t>：声明式客户端</a:t>
            </a:r>
            <a:endParaRPr lang="en-US" altLang="zh-CN" dirty="0"/>
          </a:p>
          <a:p>
            <a:r>
              <a:rPr lang="en-US" altLang="zh-CN" dirty="0" err="1"/>
              <a:t>Hystrix</a:t>
            </a:r>
            <a:r>
              <a:rPr lang="zh-CN" altLang="en-US" dirty="0"/>
              <a:t>：断路器</a:t>
            </a:r>
            <a:endParaRPr lang="en-US" altLang="zh-CN" dirty="0"/>
          </a:p>
          <a:p>
            <a:r>
              <a:rPr lang="en-US" altLang="zh-CN" dirty="0"/>
              <a:t>Sleuth</a:t>
            </a:r>
            <a:r>
              <a:rPr lang="zh-CN" altLang="en-US" dirty="0"/>
              <a:t>：链路追踪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F341469-C1A8-43D5-AFAF-58839615CF7A}"/>
              </a:ext>
            </a:extLst>
          </p:cNvPr>
          <p:cNvSpPr txBox="1">
            <a:spLocks/>
          </p:cNvSpPr>
          <p:nvPr/>
        </p:nvSpPr>
        <p:spPr>
          <a:xfrm>
            <a:off x="1991544" y="474325"/>
            <a:ext cx="105156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SpringCloud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47375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263ACA-9D1F-45AC-BDB2-F52D3668B451}"/>
              </a:ext>
            </a:extLst>
          </p:cNvPr>
          <p:cNvSpPr txBox="1"/>
          <p:nvPr/>
        </p:nvSpPr>
        <p:spPr>
          <a:xfrm>
            <a:off x="1898888" y="439043"/>
            <a:ext cx="6141328" cy="54784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、微服务架构设计原则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E873E3-3F63-4420-8DAD-E289EBD1F07C}"/>
              </a:ext>
            </a:extLst>
          </p:cNvPr>
          <p:cNvSpPr/>
          <p:nvPr/>
        </p:nvSpPr>
        <p:spPr>
          <a:xfrm>
            <a:off x="4148004" y="2121021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3FD8A-2DFD-452E-BB6E-FAC7E37D1AC4}"/>
              </a:ext>
            </a:extLst>
          </p:cNvPr>
          <p:cNvSpPr/>
          <p:nvPr/>
        </p:nvSpPr>
        <p:spPr>
          <a:xfrm>
            <a:off x="5920374" y="2121021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797FAA-CBAB-451C-8F8F-2F12128B0051}"/>
              </a:ext>
            </a:extLst>
          </p:cNvPr>
          <p:cNvSpPr/>
          <p:nvPr/>
        </p:nvSpPr>
        <p:spPr>
          <a:xfrm>
            <a:off x="7478563" y="2121021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7B0C73-C990-4F34-9B62-9913D649A987}"/>
              </a:ext>
            </a:extLst>
          </p:cNvPr>
          <p:cNvSpPr/>
          <p:nvPr/>
        </p:nvSpPr>
        <p:spPr>
          <a:xfrm>
            <a:off x="3417907" y="3555024"/>
            <a:ext cx="93610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4D52EA-CBF3-4F93-9108-B84D5E76D99E}"/>
              </a:ext>
            </a:extLst>
          </p:cNvPr>
          <p:cNvSpPr/>
          <p:nvPr/>
        </p:nvSpPr>
        <p:spPr>
          <a:xfrm>
            <a:off x="4920058" y="3555024"/>
            <a:ext cx="93610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5DE7F2-234D-4E29-BE7B-08A33833AD8B}"/>
              </a:ext>
            </a:extLst>
          </p:cNvPr>
          <p:cNvSpPr/>
          <p:nvPr/>
        </p:nvSpPr>
        <p:spPr>
          <a:xfrm>
            <a:off x="6766279" y="3555024"/>
            <a:ext cx="93610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05FA2B-229E-4818-9E2E-07DB975CBCAB}"/>
              </a:ext>
            </a:extLst>
          </p:cNvPr>
          <p:cNvSpPr/>
          <p:nvPr/>
        </p:nvSpPr>
        <p:spPr>
          <a:xfrm>
            <a:off x="8414667" y="3565428"/>
            <a:ext cx="936104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3C31586-204A-4AB0-9288-90582D497957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3885959" y="2697085"/>
            <a:ext cx="730097" cy="85793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A3592C9-50F0-4281-B82B-94AB419CF38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5388110" y="2697085"/>
            <a:ext cx="1000316" cy="85793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EC5C8CF-4926-4CEA-BFD9-1473C323D91B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7946615" y="2697085"/>
            <a:ext cx="936104" cy="86834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4CA2C31-5115-44AF-B568-07718DA3CCF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6388426" y="2697085"/>
            <a:ext cx="845905" cy="85793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912A56B-1256-4882-84B8-2CFB662C598C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4616056" y="2697085"/>
            <a:ext cx="772054" cy="85793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0D12CA5-95D3-49F0-822D-9331B0ECB20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702383" y="3843056"/>
            <a:ext cx="712284" cy="1040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A2400B3-9E31-4CD8-A697-DFA4F8571DA2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6856478" y="2409053"/>
            <a:ext cx="62208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乘号 20">
            <a:extLst>
              <a:ext uri="{FF2B5EF4-FFF2-40B4-BE49-F238E27FC236}">
                <a16:creationId xmlns:a16="http://schemas.microsoft.com/office/drawing/2014/main" id="{022D4348-CAFE-4805-90E9-CECD75F5AF73}"/>
              </a:ext>
            </a:extLst>
          </p:cNvPr>
          <p:cNvSpPr/>
          <p:nvPr/>
        </p:nvSpPr>
        <p:spPr>
          <a:xfrm>
            <a:off x="6784863" y="1234099"/>
            <a:ext cx="833464" cy="12613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B258FF9E-093C-43C8-83C6-F8AAEF4646FE}"/>
              </a:ext>
            </a:extLst>
          </p:cNvPr>
          <p:cNvSpPr/>
          <p:nvPr/>
        </p:nvSpPr>
        <p:spPr>
          <a:xfrm>
            <a:off x="7602283" y="3843055"/>
            <a:ext cx="833464" cy="126130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DD9487-4A6D-40FD-A8C3-D132F1680749}"/>
              </a:ext>
            </a:extLst>
          </p:cNvPr>
          <p:cNvSpPr txBox="1"/>
          <p:nvPr/>
        </p:nvSpPr>
        <p:spPr>
          <a:xfrm>
            <a:off x="3642306" y="5016078"/>
            <a:ext cx="42883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原则：只能够上下依赖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不能左右依赖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07162ED-6488-4DCE-8E47-4DA0F693AAFD}"/>
              </a:ext>
            </a:extLst>
          </p:cNvPr>
          <p:cNvSpPr txBox="1"/>
          <p:nvPr/>
        </p:nvSpPr>
        <p:spPr>
          <a:xfrm>
            <a:off x="1436851" y="21782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6FD51B-3984-4270-B457-5DAE65D2496C}"/>
              </a:ext>
            </a:extLst>
          </p:cNvPr>
          <p:cNvSpPr txBox="1"/>
          <p:nvPr/>
        </p:nvSpPr>
        <p:spPr>
          <a:xfrm>
            <a:off x="1436851" y="362262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能力层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868D1BD2-6509-4976-A278-C73ACC2C5676}"/>
              </a:ext>
            </a:extLst>
          </p:cNvPr>
          <p:cNvSpPr/>
          <p:nvPr/>
        </p:nvSpPr>
        <p:spPr>
          <a:xfrm>
            <a:off x="2567608" y="2250461"/>
            <a:ext cx="527316" cy="317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17068265-C8F9-44CE-88F5-A63DE4073203}"/>
              </a:ext>
            </a:extLst>
          </p:cNvPr>
          <p:cNvSpPr/>
          <p:nvPr/>
        </p:nvSpPr>
        <p:spPr>
          <a:xfrm>
            <a:off x="2564212" y="3680546"/>
            <a:ext cx="527316" cy="3171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075F50-02CE-4D05-A922-9197AF56AC6F}"/>
              </a:ext>
            </a:extLst>
          </p:cNvPr>
          <p:cNvSpPr txBox="1"/>
          <p:nvPr/>
        </p:nvSpPr>
        <p:spPr>
          <a:xfrm>
            <a:off x="9627788" y="36226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5CD99-DC47-4B39-9436-DF50DC4B80BF}"/>
              </a:ext>
            </a:extLst>
          </p:cNvPr>
          <p:cNvSpPr txBox="1"/>
          <p:nvPr/>
        </p:nvSpPr>
        <p:spPr>
          <a:xfrm>
            <a:off x="9574889" y="22160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写</a:t>
            </a:r>
          </a:p>
        </p:txBody>
      </p:sp>
    </p:spTree>
    <p:extLst>
      <p:ext uri="{BB962C8B-B14F-4D97-AF65-F5344CB8AC3E}">
        <p14:creationId xmlns:p14="http://schemas.microsoft.com/office/powerpoint/2010/main" val="2907711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292,293,294,295,296,297,298,299,300,"/>
  <p:tag name="MH_CONTENTSID" val="29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A000120150407A04KPBG</Template>
  <TotalTime>4648</TotalTime>
  <Words>2402</Words>
  <Application>Microsoft Office PowerPoint</Application>
  <PresentationFormat>宽屏</PresentationFormat>
  <Paragraphs>422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等线</vt:lpstr>
      <vt:lpstr>宋体</vt:lpstr>
      <vt:lpstr>微软雅黑</vt:lpstr>
      <vt:lpstr>Arial</vt:lpstr>
      <vt:lpstr>Calibri</vt:lpstr>
      <vt:lpstr>Calibri Light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276</cp:revision>
  <dcterms:created xsi:type="dcterms:W3CDTF">2017-09-29T10:08:28Z</dcterms:created>
  <dcterms:modified xsi:type="dcterms:W3CDTF">2018-12-19T03:35:48Z</dcterms:modified>
</cp:coreProperties>
</file>